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2"/>
  </p:notesMasterIdLst>
  <p:sldIdLst>
    <p:sldId id="257" r:id="rId3"/>
    <p:sldId id="274" r:id="rId4"/>
    <p:sldId id="286" r:id="rId5"/>
    <p:sldId id="273" r:id="rId6"/>
    <p:sldId id="272" r:id="rId7"/>
    <p:sldId id="270" r:id="rId8"/>
    <p:sldId id="269" r:id="rId9"/>
    <p:sldId id="268" r:id="rId10"/>
    <p:sldId id="289" r:id="rId11"/>
    <p:sldId id="303" r:id="rId12"/>
    <p:sldId id="305" r:id="rId13"/>
    <p:sldId id="306" r:id="rId14"/>
    <p:sldId id="307" r:id="rId15"/>
    <p:sldId id="308" r:id="rId16"/>
    <p:sldId id="309" r:id="rId17"/>
    <p:sldId id="304" r:id="rId18"/>
    <p:sldId id="279" r:id="rId19"/>
    <p:sldId id="294" r:id="rId20"/>
    <p:sldId id="295" r:id="rId21"/>
    <p:sldId id="296" r:id="rId22"/>
    <p:sldId id="300" r:id="rId23"/>
    <p:sldId id="301" r:id="rId24"/>
    <p:sldId id="299" r:id="rId25"/>
    <p:sldId id="297" r:id="rId26"/>
    <p:sldId id="298" r:id="rId27"/>
    <p:sldId id="280" r:id="rId28"/>
    <p:sldId id="288" r:id="rId29"/>
    <p:sldId id="276" r:id="rId30"/>
    <p:sldId id="259"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2" autoAdjust="0"/>
    <p:restoredTop sz="81571" autoAdjust="0"/>
  </p:normalViewPr>
  <p:slideViewPr>
    <p:cSldViewPr snapToGrid="0">
      <p:cViewPr varScale="1">
        <p:scale>
          <a:sx n="68" d="100"/>
          <a:sy n="68" d="100"/>
        </p:scale>
        <p:origin x="732" y="66"/>
      </p:cViewPr>
      <p:guideLst/>
    </p:cSldViewPr>
  </p:slideViewPr>
  <p:notesTextViewPr>
    <p:cViewPr>
      <p:scale>
        <a:sx n="1" d="1"/>
        <a:sy n="1" d="1"/>
      </p:scale>
      <p:origin x="0" y="0"/>
    </p:cViewPr>
  </p:notesTextViewPr>
  <p:notesViewPr>
    <p:cSldViewPr snapToGrid="0">
      <p:cViewPr varScale="1">
        <p:scale>
          <a:sx n="63" d="100"/>
          <a:sy n="63" d="100"/>
        </p:scale>
        <p:origin x="2670"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CA38FE-2F87-4FDA-86BA-BBCB91955B01}" type="doc">
      <dgm:prSet loTypeId="urn:microsoft.com/office/officeart/2005/8/layout/venn3" loCatId="relationship" qsTypeId="urn:microsoft.com/office/officeart/2005/8/quickstyle/simple1" qsCatId="simple" csTypeId="urn:microsoft.com/office/officeart/2005/8/colors/accent1_2" csCatId="accent1" phldr="1"/>
      <dgm:spPr/>
    </dgm:pt>
    <dgm:pt modelId="{E61A4228-9540-42FE-82FB-360053A7B5B8}">
      <dgm:prSet phldrT="[Text]"/>
      <dgm:spPr/>
      <dgm:t>
        <a:bodyPr/>
        <a:lstStyle/>
        <a:p>
          <a:r>
            <a:rPr lang="en-US" dirty="0"/>
            <a:t>Is there an Alternative to Institutional Level of Care?</a:t>
          </a:r>
        </a:p>
      </dgm:t>
    </dgm:pt>
    <dgm:pt modelId="{02690021-6AC3-4DDB-AD11-648471945465}" type="parTrans" cxnId="{51486178-ECB9-4B9B-8BFD-E2ADF294BEE1}">
      <dgm:prSet/>
      <dgm:spPr/>
      <dgm:t>
        <a:bodyPr/>
        <a:lstStyle/>
        <a:p>
          <a:endParaRPr lang="en-US"/>
        </a:p>
      </dgm:t>
    </dgm:pt>
    <dgm:pt modelId="{01E86229-73C8-4AB2-8C35-38E38F705221}" type="sibTrans" cxnId="{51486178-ECB9-4B9B-8BFD-E2ADF294BEE1}">
      <dgm:prSet/>
      <dgm:spPr/>
      <dgm:t>
        <a:bodyPr/>
        <a:lstStyle/>
        <a:p>
          <a:endParaRPr lang="en-US"/>
        </a:p>
      </dgm:t>
    </dgm:pt>
    <dgm:pt modelId="{524F9025-E1FC-4E60-A7CA-70DAC7B6CB32}">
      <dgm:prSet phldrT="[Text]"/>
      <dgm:spPr/>
      <dgm:t>
        <a:bodyPr/>
        <a:lstStyle/>
        <a:p>
          <a:r>
            <a:rPr lang="en-US" dirty="0"/>
            <a:t>What exists as a Gateway for family system to receive services &amp; supports?</a:t>
          </a:r>
        </a:p>
      </dgm:t>
    </dgm:pt>
    <dgm:pt modelId="{0CB5CD6B-4955-47B9-AAC4-9E3519A6E155}" type="parTrans" cxnId="{BBB68D7F-E6F8-4B4A-A056-4106C92BB3F2}">
      <dgm:prSet/>
      <dgm:spPr/>
      <dgm:t>
        <a:bodyPr/>
        <a:lstStyle/>
        <a:p>
          <a:endParaRPr lang="en-US"/>
        </a:p>
      </dgm:t>
    </dgm:pt>
    <dgm:pt modelId="{25D01E9D-9E45-41CD-9D52-60023D27C7E5}" type="sibTrans" cxnId="{BBB68D7F-E6F8-4B4A-A056-4106C92BB3F2}">
      <dgm:prSet/>
      <dgm:spPr/>
      <dgm:t>
        <a:bodyPr/>
        <a:lstStyle/>
        <a:p>
          <a:endParaRPr lang="en-US"/>
        </a:p>
      </dgm:t>
    </dgm:pt>
    <dgm:pt modelId="{E7D19FB7-E891-43D8-A8F8-5E61BA8D82F9}">
      <dgm:prSet phldrT="[Text]"/>
      <dgm:spPr/>
      <dgm:t>
        <a:bodyPr/>
        <a:lstStyle/>
        <a:p>
          <a:r>
            <a:rPr lang="en-US" dirty="0"/>
            <a:t>Can wrap around services be implemented to keep family together in community?</a:t>
          </a:r>
        </a:p>
      </dgm:t>
    </dgm:pt>
    <dgm:pt modelId="{5E55E331-CE5E-46EB-A4DE-5AF95522C9C7}" type="parTrans" cxnId="{CEED2A02-4627-414A-A49D-887E2BDA3397}">
      <dgm:prSet/>
      <dgm:spPr/>
      <dgm:t>
        <a:bodyPr/>
        <a:lstStyle/>
        <a:p>
          <a:endParaRPr lang="en-US"/>
        </a:p>
      </dgm:t>
    </dgm:pt>
    <dgm:pt modelId="{B0C06776-D1AD-49E8-BAF3-E3D9B60D992E}" type="sibTrans" cxnId="{CEED2A02-4627-414A-A49D-887E2BDA3397}">
      <dgm:prSet/>
      <dgm:spPr/>
      <dgm:t>
        <a:bodyPr/>
        <a:lstStyle/>
        <a:p>
          <a:endParaRPr lang="en-US"/>
        </a:p>
      </dgm:t>
    </dgm:pt>
    <dgm:pt modelId="{66E09613-04B4-42EB-A850-884B07A64431}" type="pres">
      <dgm:prSet presAssocID="{F0CA38FE-2F87-4FDA-86BA-BBCB91955B01}" presName="Name0" presStyleCnt="0">
        <dgm:presLayoutVars>
          <dgm:dir/>
          <dgm:resizeHandles val="exact"/>
        </dgm:presLayoutVars>
      </dgm:prSet>
      <dgm:spPr/>
    </dgm:pt>
    <dgm:pt modelId="{919D1CCB-E988-4A02-AD23-6C2990DC8EAE}" type="pres">
      <dgm:prSet presAssocID="{E61A4228-9540-42FE-82FB-360053A7B5B8}" presName="Name5" presStyleLbl="vennNode1" presStyleIdx="0" presStyleCnt="3">
        <dgm:presLayoutVars>
          <dgm:bulletEnabled val="1"/>
        </dgm:presLayoutVars>
      </dgm:prSet>
      <dgm:spPr/>
    </dgm:pt>
    <dgm:pt modelId="{57996E34-38AE-4649-A2A6-E138FFAEF0B4}" type="pres">
      <dgm:prSet presAssocID="{01E86229-73C8-4AB2-8C35-38E38F705221}" presName="space" presStyleCnt="0"/>
      <dgm:spPr/>
    </dgm:pt>
    <dgm:pt modelId="{791A215B-CCFD-4E96-BF05-A57D4E5BA1F7}" type="pres">
      <dgm:prSet presAssocID="{524F9025-E1FC-4E60-A7CA-70DAC7B6CB32}" presName="Name5" presStyleLbl="vennNode1" presStyleIdx="1" presStyleCnt="3">
        <dgm:presLayoutVars>
          <dgm:bulletEnabled val="1"/>
        </dgm:presLayoutVars>
      </dgm:prSet>
      <dgm:spPr/>
    </dgm:pt>
    <dgm:pt modelId="{6E876E13-F1B7-4EE9-9B7D-B0DBED1A86DF}" type="pres">
      <dgm:prSet presAssocID="{25D01E9D-9E45-41CD-9D52-60023D27C7E5}" presName="space" presStyleCnt="0"/>
      <dgm:spPr/>
    </dgm:pt>
    <dgm:pt modelId="{AFA08212-7FD4-47F0-A880-EF78CDAC6739}" type="pres">
      <dgm:prSet presAssocID="{E7D19FB7-E891-43D8-A8F8-5E61BA8D82F9}" presName="Name5" presStyleLbl="vennNode1" presStyleIdx="2" presStyleCnt="3">
        <dgm:presLayoutVars>
          <dgm:bulletEnabled val="1"/>
        </dgm:presLayoutVars>
      </dgm:prSet>
      <dgm:spPr/>
    </dgm:pt>
  </dgm:ptLst>
  <dgm:cxnLst>
    <dgm:cxn modelId="{CEED2A02-4627-414A-A49D-887E2BDA3397}" srcId="{F0CA38FE-2F87-4FDA-86BA-BBCB91955B01}" destId="{E7D19FB7-E891-43D8-A8F8-5E61BA8D82F9}" srcOrd="2" destOrd="0" parTransId="{5E55E331-CE5E-46EB-A4DE-5AF95522C9C7}" sibTransId="{B0C06776-D1AD-49E8-BAF3-E3D9B60D992E}"/>
    <dgm:cxn modelId="{88F0CD5C-A582-4A2F-B754-C8593CE91659}" type="presOf" srcId="{E7D19FB7-E891-43D8-A8F8-5E61BA8D82F9}" destId="{AFA08212-7FD4-47F0-A880-EF78CDAC6739}" srcOrd="0" destOrd="0" presId="urn:microsoft.com/office/officeart/2005/8/layout/venn3"/>
    <dgm:cxn modelId="{E09D1865-8B98-4218-914C-50427667AEAA}" type="presOf" srcId="{F0CA38FE-2F87-4FDA-86BA-BBCB91955B01}" destId="{66E09613-04B4-42EB-A850-884B07A64431}" srcOrd="0" destOrd="0" presId="urn:microsoft.com/office/officeart/2005/8/layout/venn3"/>
    <dgm:cxn modelId="{51486178-ECB9-4B9B-8BFD-E2ADF294BEE1}" srcId="{F0CA38FE-2F87-4FDA-86BA-BBCB91955B01}" destId="{E61A4228-9540-42FE-82FB-360053A7B5B8}" srcOrd="0" destOrd="0" parTransId="{02690021-6AC3-4DDB-AD11-648471945465}" sibTransId="{01E86229-73C8-4AB2-8C35-38E38F705221}"/>
    <dgm:cxn modelId="{BBB68D7F-E6F8-4B4A-A056-4106C92BB3F2}" srcId="{F0CA38FE-2F87-4FDA-86BA-BBCB91955B01}" destId="{524F9025-E1FC-4E60-A7CA-70DAC7B6CB32}" srcOrd="1" destOrd="0" parTransId="{0CB5CD6B-4955-47B9-AAC4-9E3519A6E155}" sibTransId="{25D01E9D-9E45-41CD-9D52-60023D27C7E5}"/>
    <dgm:cxn modelId="{0A318A8E-23DA-4DBD-A614-21BA3066FFC7}" type="presOf" srcId="{E61A4228-9540-42FE-82FB-360053A7B5B8}" destId="{919D1CCB-E988-4A02-AD23-6C2990DC8EAE}" srcOrd="0" destOrd="0" presId="urn:microsoft.com/office/officeart/2005/8/layout/venn3"/>
    <dgm:cxn modelId="{3214E791-55D9-4D4B-A209-A08FA5F07582}" type="presOf" srcId="{524F9025-E1FC-4E60-A7CA-70DAC7B6CB32}" destId="{791A215B-CCFD-4E96-BF05-A57D4E5BA1F7}" srcOrd="0" destOrd="0" presId="urn:microsoft.com/office/officeart/2005/8/layout/venn3"/>
    <dgm:cxn modelId="{002473CB-DD73-47EA-A0E6-6D2C84384853}" type="presParOf" srcId="{66E09613-04B4-42EB-A850-884B07A64431}" destId="{919D1CCB-E988-4A02-AD23-6C2990DC8EAE}" srcOrd="0" destOrd="0" presId="urn:microsoft.com/office/officeart/2005/8/layout/venn3"/>
    <dgm:cxn modelId="{EE9E2E30-E2D0-408E-ACA0-A3B9C99EF299}" type="presParOf" srcId="{66E09613-04B4-42EB-A850-884B07A64431}" destId="{57996E34-38AE-4649-A2A6-E138FFAEF0B4}" srcOrd="1" destOrd="0" presId="urn:microsoft.com/office/officeart/2005/8/layout/venn3"/>
    <dgm:cxn modelId="{35BFBC85-C335-409F-AFB9-D7A83B2AF783}" type="presParOf" srcId="{66E09613-04B4-42EB-A850-884B07A64431}" destId="{791A215B-CCFD-4E96-BF05-A57D4E5BA1F7}" srcOrd="2" destOrd="0" presId="urn:microsoft.com/office/officeart/2005/8/layout/venn3"/>
    <dgm:cxn modelId="{3127CFD5-5D16-4AAD-B1F1-4BB566F7D082}" type="presParOf" srcId="{66E09613-04B4-42EB-A850-884B07A64431}" destId="{6E876E13-F1B7-4EE9-9B7D-B0DBED1A86DF}" srcOrd="3" destOrd="0" presId="urn:microsoft.com/office/officeart/2005/8/layout/venn3"/>
    <dgm:cxn modelId="{6F5219B6-F70A-402C-9BE1-92513CA7022D}" type="presParOf" srcId="{66E09613-04B4-42EB-A850-884B07A64431}" destId="{AFA08212-7FD4-47F0-A880-EF78CDAC6739}"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07D4CC-A53E-4EE3-839B-E1DA483F5A9A}"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US"/>
        </a:p>
      </dgm:t>
    </dgm:pt>
    <dgm:pt modelId="{8A16CCC7-3A1E-447B-9940-E658151BB887}">
      <dgm:prSet phldrT="[Text]"/>
      <dgm:spPr>
        <a:solidFill>
          <a:schemeClr val="accent5"/>
        </a:solidFill>
      </dgm:spPr>
      <dgm:t>
        <a:bodyPr/>
        <a:lstStyle/>
        <a:p>
          <a:r>
            <a:rPr lang="en-US" dirty="0"/>
            <a:t>Mobile Response</a:t>
          </a:r>
        </a:p>
      </dgm:t>
    </dgm:pt>
    <dgm:pt modelId="{34832FF9-03C1-4ABE-B9AC-47670995797A}" type="parTrans" cxnId="{59179E94-6706-4A50-A77F-AA30F6BEA3F6}">
      <dgm:prSet/>
      <dgm:spPr/>
      <dgm:t>
        <a:bodyPr/>
        <a:lstStyle/>
        <a:p>
          <a:endParaRPr lang="en-US"/>
        </a:p>
      </dgm:t>
    </dgm:pt>
    <dgm:pt modelId="{3D6B5D4D-1AD6-4724-9C0C-ECD0023E01CD}" type="sibTrans" cxnId="{59179E94-6706-4A50-A77F-AA30F6BEA3F6}">
      <dgm:prSet/>
      <dgm:spPr/>
      <dgm:t>
        <a:bodyPr/>
        <a:lstStyle/>
        <a:p>
          <a:endParaRPr lang="en-US"/>
        </a:p>
      </dgm:t>
    </dgm:pt>
    <dgm:pt modelId="{6BDD331D-34C0-4483-8B58-9D6289E5795F}">
      <dgm:prSet phldrT="[Text]"/>
      <dgm:spPr>
        <a:solidFill>
          <a:schemeClr val="accent5"/>
        </a:solidFill>
      </dgm:spPr>
      <dgm:t>
        <a:bodyPr/>
        <a:lstStyle/>
        <a:p>
          <a:r>
            <a:rPr lang="en-US" dirty="0"/>
            <a:t>Care Management</a:t>
          </a:r>
        </a:p>
      </dgm:t>
    </dgm:pt>
    <dgm:pt modelId="{9E6FA23B-FA58-4689-ABD8-D0591029283E}" type="parTrans" cxnId="{1AE526D9-9A3F-4023-8F48-071778868C8F}">
      <dgm:prSet/>
      <dgm:spPr/>
      <dgm:t>
        <a:bodyPr/>
        <a:lstStyle/>
        <a:p>
          <a:endParaRPr lang="en-US"/>
        </a:p>
      </dgm:t>
    </dgm:pt>
    <dgm:pt modelId="{2691A5AB-93B4-4B97-886F-6417E3B3CC44}" type="sibTrans" cxnId="{1AE526D9-9A3F-4023-8F48-071778868C8F}">
      <dgm:prSet/>
      <dgm:spPr/>
      <dgm:t>
        <a:bodyPr/>
        <a:lstStyle/>
        <a:p>
          <a:endParaRPr lang="en-US"/>
        </a:p>
      </dgm:t>
    </dgm:pt>
    <dgm:pt modelId="{2B78A6BF-3649-40C2-994D-C419CA7EE8EB}">
      <dgm:prSet phldrT="[Text]"/>
      <dgm:spPr>
        <a:solidFill>
          <a:srgbClr val="92D050"/>
        </a:solidFill>
      </dgm:spPr>
      <dgm:t>
        <a:bodyPr/>
        <a:lstStyle/>
        <a:p>
          <a:r>
            <a:rPr lang="en-US" dirty="0"/>
            <a:t>Assessment &amp; Counseling</a:t>
          </a:r>
        </a:p>
      </dgm:t>
    </dgm:pt>
    <dgm:pt modelId="{1F2FDEA2-2016-4F5E-B8E5-87C0873CF083}" type="parTrans" cxnId="{DAA8213C-D104-4841-947F-8CB204108461}">
      <dgm:prSet/>
      <dgm:spPr/>
      <dgm:t>
        <a:bodyPr/>
        <a:lstStyle/>
        <a:p>
          <a:endParaRPr lang="en-US"/>
        </a:p>
      </dgm:t>
    </dgm:pt>
    <dgm:pt modelId="{98E425A1-2F6A-4132-AB6B-F3C6A26AB180}" type="sibTrans" cxnId="{DAA8213C-D104-4841-947F-8CB204108461}">
      <dgm:prSet/>
      <dgm:spPr/>
      <dgm:t>
        <a:bodyPr/>
        <a:lstStyle/>
        <a:p>
          <a:endParaRPr lang="en-US"/>
        </a:p>
      </dgm:t>
    </dgm:pt>
    <dgm:pt modelId="{90B935F5-DB60-439D-A3B8-518435744763}">
      <dgm:prSet phldrT="[Text]"/>
      <dgm:spPr>
        <a:solidFill>
          <a:srgbClr val="92D050"/>
        </a:solidFill>
      </dgm:spPr>
      <dgm:t>
        <a:bodyPr/>
        <a:lstStyle/>
        <a:p>
          <a:r>
            <a:rPr lang="en-US" dirty="0"/>
            <a:t>Family Partner</a:t>
          </a:r>
        </a:p>
      </dgm:t>
    </dgm:pt>
    <dgm:pt modelId="{6B440C15-F811-4776-B9C1-12225E80606A}" type="parTrans" cxnId="{BB8A3FC2-D924-47BC-8E96-C3E00DD3B6CE}">
      <dgm:prSet/>
      <dgm:spPr/>
      <dgm:t>
        <a:bodyPr/>
        <a:lstStyle/>
        <a:p>
          <a:endParaRPr lang="en-US"/>
        </a:p>
      </dgm:t>
    </dgm:pt>
    <dgm:pt modelId="{93D13E78-99FF-47DC-B34E-1B0C55BD01FE}" type="sibTrans" cxnId="{BB8A3FC2-D924-47BC-8E96-C3E00DD3B6CE}">
      <dgm:prSet/>
      <dgm:spPr/>
      <dgm:t>
        <a:bodyPr/>
        <a:lstStyle/>
        <a:p>
          <a:endParaRPr lang="en-US"/>
        </a:p>
      </dgm:t>
    </dgm:pt>
    <dgm:pt modelId="{DC2CAC0C-816D-4E25-8478-B8D4B4B32028}">
      <dgm:prSet phldrT="[Text]"/>
      <dgm:spPr>
        <a:solidFill>
          <a:schemeClr val="accent5"/>
        </a:solidFill>
      </dgm:spPr>
      <dgm:t>
        <a:bodyPr/>
        <a:lstStyle/>
        <a:p>
          <a:r>
            <a:rPr lang="en-US" dirty="0"/>
            <a:t>Skill Development</a:t>
          </a:r>
        </a:p>
      </dgm:t>
    </dgm:pt>
    <dgm:pt modelId="{51410130-5D4D-4B13-9641-B1A47171442E}" type="parTrans" cxnId="{7989D1EE-8DB2-45AC-9403-A826015D8AE7}">
      <dgm:prSet/>
      <dgm:spPr/>
      <dgm:t>
        <a:bodyPr/>
        <a:lstStyle/>
        <a:p>
          <a:endParaRPr lang="en-US"/>
        </a:p>
      </dgm:t>
    </dgm:pt>
    <dgm:pt modelId="{4607639B-6D5A-4974-BB30-AB5DFEF3AA7D}" type="sibTrans" cxnId="{7989D1EE-8DB2-45AC-9403-A826015D8AE7}">
      <dgm:prSet/>
      <dgm:spPr/>
      <dgm:t>
        <a:bodyPr/>
        <a:lstStyle/>
        <a:p>
          <a:endParaRPr lang="en-US"/>
        </a:p>
      </dgm:t>
    </dgm:pt>
    <dgm:pt modelId="{641CDAA3-A136-4AD5-889F-E4FF99AA9C51}" type="pres">
      <dgm:prSet presAssocID="{F607D4CC-A53E-4EE3-839B-E1DA483F5A9A}" presName="cycle" presStyleCnt="0">
        <dgm:presLayoutVars>
          <dgm:dir/>
          <dgm:resizeHandles val="exact"/>
        </dgm:presLayoutVars>
      </dgm:prSet>
      <dgm:spPr/>
    </dgm:pt>
    <dgm:pt modelId="{9ADF3C28-A238-4054-A3D9-036163A5453F}" type="pres">
      <dgm:prSet presAssocID="{8A16CCC7-3A1E-447B-9940-E658151BB887}" presName="node" presStyleLbl="node1" presStyleIdx="0" presStyleCnt="5">
        <dgm:presLayoutVars>
          <dgm:bulletEnabled val="1"/>
        </dgm:presLayoutVars>
      </dgm:prSet>
      <dgm:spPr/>
    </dgm:pt>
    <dgm:pt modelId="{FF823108-47D4-413E-AF95-D56E5D33BDF8}" type="pres">
      <dgm:prSet presAssocID="{8A16CCC7-3A1E-447B-9940-E658151BB887}" presName="spNode" presStyleCnt="0"/>
      <dgm:spPr/>
    </dgm:pt>
    <dgm:pt modelId="{1645FC9C-2596-4C2B-90C8-778C0F8CD69E}" type="pres">
      <dgm:prSet presAssocID="{3D6B5D4D-1AD6-4724-9C0C-ECD0023E01CD}" presName="sibTrans" presStyleLbl="sibTrans1D1" presStyleIdx="0" presStyleCnt="5"/>
      <dgm:spPr/>
    </dgm:pt>
    <dgm:pt modelId="{88641798-0E3B-41F1-B4DE-DC5962F55531}" type="pres">
      <dgm:prSet presAssocID="{6BDD331D-34C0-4483-8B58-9D6289E5795F}" presName="node" presStyleLbl="node1" presStyleIdx="1" presStyleCnt="5">
        <dgm:presLayoutVars>
          <dgm:bulletEnabled val="1"/>
        </dgm:presLayoutVars>
      </dgm:prSet>
      <dgm:spPr/>
    </dgm:pt>
    <dgm:pt modelId="{246AB5F4-34B3-475B-B5C6-C58483AA5D80}" type="pres">
      <dgm:prSet presAssocID="{6BDD331D-34C0-4483-8B58-9D6289E5795F}" presName="spNode" presStyleCnt="0"/>
      <dgm:spPr/>
    </dgm:pt>
    <dgm:pt modelId="{8E3C2759-D02E-4BB3-B7B5-6695D6D48989}" type="pres">
      <dgm:prSet presAssocID="{2691A5AB-93B4-4B97-886F-6417E3B3CC44}" presName="sibTrans" presStyleLbl="sibTrans1D1" presStyleIdx="1" presStyleCnt="5"/>
      <dgm:spPr/>
    </dgm:pt>
    <dgm:pt modelId="{FA8A83D7-D6DB-466C-B317-1E4E717CE5A3}" type="pres">
      <dgm:prSet presAssocID="{2B78A6BF-3649-40C2-994D-C419CA7EE8EB}" presName="node" presStyleLbl="node1" presStyleIdx="2" presStyleCnt="5">
        <dgm:presLayoutVars>
          <dgm:bulletEnabled val="1"/>
        </dgm:presLayoutVars>
      </dgm:prSet>
      <dgm:spPr/>
    </dgm:pt>
    <dgm:pt modelId="{CE2742F3-6D49-4230-A3F5-5115FD9E1581}" type="pres">
      <dgm:prSet presAssocID="{2B78A6BF-3649-40C2-994D-C419CA7EE8EB}" presName="spNode" presStyleCnt="0"/>
      <dgm:spPr/>
    </dgm:pt>
    <dgm:pt modelId="{0B797BAF-1D43-4C0A-A329-69E903BAA4AF}" type="pres">
      <dgm:prSet presAssocID="{98E425A1-2F6A-4132-AB6B-F3C6A26AB180}" presName="sibTrans" presStyleLbl="sibTrans1D1" presStyleIdx="2" presStyleCnt="5"/>
      <dgm:spPr/>
    </dgm:pt>
    <dgm:pt modelId="{3280C41C-3EAD-403B-8F19-66765CD07FAF}" type="pres">
      <dgm:prSet presAssocID="{90B935F5-DB60-439D-A3B8-518435744763}" presName="node" presStyleLbl="node1" presStyleIdx="3" presStyleCnt="5">
        <dgm:presLayoutVars>
          <dgm:bulletEnabled val="1"/>
        </dgm:presLayoutVars>
      </dgm:prSet>
      <dgm:spPr/>
    </dgm:pt>
    <dgm:pt modelId="{A8AD764E-02D1-417C-BD39-3462F7B607EF}" type="pres">
      <dgm:prSet presAssocID="{90B935F5-DB60-439D-A3B8-518435744763}" presName="spNode" presStyleCnt="0"/>
      <dgm:spPr/>
    </dgm:pt>
    <dgm:pt modelId="{531F0CE0-C726-4B38-B724-ADE9C4866007}" type="pres">
      <dgm:prSet presAssocID="{93D13E78-99FF-47DC-B34E-1B0C55BD01FE}" presName="sibTrans" presStyleLbl="sibTrans1D1" presStyleIdx="3" presStyleCnt="5"/>
      <dgm:spPr/>
    </dgm:pt>
    <dgm:pt modelId="{31C172AD-EAAA-432F-992D-677F6CB921F3}" type="pres">
      <dgm:prSet presAssocID="{DC2CAC0C-816D-4E25-8478-B8D4B4B32028}" presName="node" presStyleLbl="node1" presStyleIdx="4" presStyleCnt="5">
        <dgm:presLayoutVars>
          <dgm:bulletEnabled val="1"/>
        </dgm:presLayoutVars>
      </dgm:prSet>
      <dgm:spPr/>
    </dgm:pt>
    <dgm:pt modelId="{8543E9F0-D7B4-46D6-B67A-D8238626C663}" type="pres">
      <dgm:prSet presAssocID="{DC2CAC0C-816D-4E25-8478-B8D4B4B32028}" presName="spNode" presStyleCnt="0"/>
      <dgm:spPr/>
    </dgm:pt>
    <dgm:pt modelId="{5038C526-8B04-454C-B5BC-BCCA86F6C412}" type="pres">
      <dgm:prSet presAssocID="{4607639B-6D5A-4974-BB30-AB5DFEF3AA7D}" presName="sibTrans" presStyleLbl="sibTrans1D1" presStyleIdx="4" presStyleCnt="5"/>
      <dgm:spPr/>
    </dgm:pt>
  </dgm:ptLst>
  <dgm:cxnLst>
    <dgm:cxn modelId="{31D03D03-CC09-44EE-91DB-6E84CCB49F72}" type="presOf" srcId="{F607D4CC-A53E-4EE3-839B-E1DA483F5A9A}" destId="{641CDAA3-A136-4AD5-889F-E4FF99AA9C51}" srcOrd="0" destOrd="0" presId="urn:microsoft.com/office/officeart/2005/8/layout/cycle6"/>
    <dgm:cxn modelId="{23972309-E2C6-4342-95D6-E8A557E7DE56}" type="presOf" srcId="{3D6B5D4D-1AD6-4724-9C0C-ECD0023E01CD}" destId="{1645FC9C-2596-4C2B-90C8-778C0F8CD69E}" srcOrd="0" destOrd="0" presId="urn:microsoft.com/office/officeart/2005/8/layout/cycle6"/>
    <dgm:cxn modelId="{2B7C2B0B-88B2-4F7C-BAD0-19297EEC344F}" type="presOf" srcId="{90B935F5-DB60-439D-A3B8-518435744763}" destId="{3280C41C-3EAD-403B-8F19-66765CD07FAF}" srcOrd="0" destOrd="0" presId="urn:microsoft.com/office/officeart/2005/8/layout/cycle6"/>
    <dgm:cxn modelId="{835DEC12-5D52-4737-8527-ABB3082B03BF}" type="presOf" srcId="{93D13E78-99FF-47DC-B34E-1B0C55BD01FE}" destId="{531F0CE0-C726-4B38-B724-ADE9C4866007}" srcOrd="0" destOrd="0" presId="urn:microsoft.com/office/officeart/2005/8/layout/cycle6"/>
    <dgm:cxn modelId="{2DBE0114-3B1B-4189-AB15-A2D73BF2B100}" type="presOf" srcId="{4607639B-6D5A-4974-BB30-AB5DFEF3AA7D}" destId="{5038C526-8B04-454C-B5BC-BCCA86F6C412}" srcOrd="0" destOrd="0" presId="urn:microsoft.com/office/officeart/2005/8/layout/cycle6"/>
    <dgm:cxn modelId="{DAA8213C-D104-4841-947F-8CB204108461}" srcId="{F607D4CC-A53E-4EE3-839B-E1DA483F5A9A}" destId="{2B78A6BF-3649-40C2-994D-C419CA7EE8EB}" srcOrd="2" destOrd="0" parTransId="{1F2FDEA2-2016-4F5E-B8E5-87C0873CF083}" sibTransId="{98E425A1-2F6A-4132-AB6B-F3C6A26AB180}"/>
    <dgm:cxn modelId="{6730105D-CFC7-4379-8AA8-4EBA494E6C79}" type="presOf" srcId="{2B78A6BF-3649-40C2-994D-C419CA7EE8EB}" destId="{FA8A83D7-D6DB-466C-B317-1E4E717CE5A3}" srcOrd="0" destOrd="0" presId="urn:microsoft.com/office/officeart/2005/8/layout/cycle6"/>
    <dgm:cxn modelId="{6C8D936B-8ECD-48B9-A3E5-647B68F4571D}" type="presOf" srcId="{98E425A1-2F6A-4132-AB6B-F3C6A26AB180}" destId="{0B797BAF-1D43-4C0A-A329-69E903BAA4AF}" srcOrd="0" destOrd="0" presId="urn:microsoft.com/office/officeart/2005/8/layout/cycle6"/>
    <dgm:cxn modelId="{929B836C-8DFE-4B5C-BD1A-4BBD0195B49C}" type="presOf" srcId="{DC2CAC0C-816D-4E25-8478-B8D4B4B32028}" destId="{31C172AD-EAAA-432F-992D-677F6CB921F3}" srcOrd="0" destOrd="0" presId="urn:microsoft.com/office/officeart/2005/8/layout/cycle6"/>
    <dgm:cxn modelId="{9040D671-7172-49FD-A198-57191EDBA561}" type="presOf" srcId="{2691A5AB-93B4-4B97-886F-6417E3B3CC44}" destId="{8E3C2759-D02E-4BB3-B7B5-6695D6D48989}" srcOrd="0" destOrd="0" presId="urn:microsoft.com/office/officeart/2005/8/layout/cycle6"/>
    <dgm:cxn modelId="{59179E94-6706-4A50-A77F-AA30F6BEA3F6}" srcId="{F607D4CC-A53E-4EE3-839B-E1DA483F5A9A}" destId="{8A16CCC7-3A1E-447B-9940-E658151BB887}" srcOrd="0" destOrd="0" parTransId="{34832FF9-03C1-4ABE-B9AC-47670995797A}" sibTransId="{3D6B5D4D-1AD6-4724-9C0C-ECD0023E01CD}"/>
    <dgm:cxn modelId="{5135A7BE-3F98-4A22-8E6C-604E23F3AFAF}" type="presOf" srcId="{6BDD331D-34C0-4483-8B58-9D6289E5795F}" destId="{88641798-0E3B-41F1-B4DE-DC5962F55531}" srcOrd="0" destOrd="0" presId="urn:microsoft.com/office/officeart/2005/8/layout/cycle6"/>
    <dgm:cxn modelId="{BB8A3FC2-D924-47BC-8E96-C3E00DD3B6CE}" srcId="{F607D4CC-A53E-4EE3-839B-E1DA483F5A9A}" destId="{90B935F5-DB60-439D-A3B8-518435744763}" srcOrd="3" destOrd="0" parTransId="{6B440C15-F811-4776-B9C1-12225E80606A}" sibTransId="{93D13E78-99FF-47DC-B34E-1B0C55BD01FE}"/>
    <dgm:cxn modelId="{1AE526D9-9A3F-4023-8F48-071778868C8F}" srcId="{F607D4CC-A53E-4EE3-839B-E1DA483F5A9A}" destId="{6BDD331D-34C0-4483-8B58-9D6289E5795F}" srcOrd="1" destOrd="0" parTransId="{9E6FA23B-FA58-4689-ABD8-D0591029283E}" sibTransId="{2691A5AB-93B4-4B97-886F-6417E3B3CC44}"/>
    <dgm:cxn modelId="{7989D1EE-8DB2-45AC-9403-A826015D8AE7}" srcId="{F607D4CC-A53E-4EE3-839B-E1DA483F5A9A}" destId="{DC2CAC0C-816D-4E25-8478-B8D4B4B32028}" srcOrd="4" destOrd="0" parTransId="{51410130-5D4D-4B13-9641-B1A47171442E}" sibTransId="{4607639B-6D5A-4974-BB30-AB5DFEF3AA7D}"/>
    <dgm:cxn modelId="{6C9183EF-2668-49BC-8324-F7C2020E91B0}" type="presOf" srcId="{8A16CCC7-3A1E-447B-9940-E658151BB887}" destId="{9ADF3C28-A238-4054-A3D9-036163A5453F}" srcOrd="0" destOrd="0" presId="urn:microsoft.com/office/officeart/2005/8/layout/cycle6"/>
    <dgm:cxn modelId="{F74944E4-1CB9-4AA7-9742-A525D6899997}" type="presParOf" srcId="{641CDAA3-A136-4AD5-889F-E4FF99AA9C51}" destId="{9ADF3C28-A238-4054-A3D9-036163A5453F}" srcOrd="0" destOrd="0" presId="urn:microsoft.com/office/officeart/2005/8/layout/cycle6"/>
    <dgm:cxn modelId="{81E99626-66F5-4439-9F53-0D439E9D7C97}" type="presParOf" srcId="{641CDAA3-A136-4AD5-889F-E4FF99AA9C51}" destId="{FF823108-47D4-413E-AF95-D56E5D33BDF8}" srcOrd="1" destOrd="0" presId="urn:microsoft.com/office/officeart/2005/8/layout/cycle6"/>
    <dgm:cxn modelId="{8202A7C9-4E78-4BD7-84BC-4AB072EB9AED}" type="presParOf" srcId="{641CDAA3-A136-4AD5-889F-E4FF99AA9C51}" destId="{1645FC9C-2596-4C2B-90C8-778C0F8CD69E}" srcOrd="2" destOrd="0" presId="urn:microsoft.com/office/officeart/2005/8/layout/cycle6"/>
    <dgm:cxn modelId="{85304066-4D13-4E87-A7FF-14508721A4D4}" type="presParOf" srcId="{641CDAA3-A136-4AD5-889F-E4FF99AA9C51}" destId="{88641798-0E3B-41F1-B4DE-DC5962F55531}" srcOrd="3" destOrd="0" presId="urn:microsoft.com/office/officeart/2005/8/layout/cycle6"/>
    <dgm:cxn modelId="{30CE5E92-EE3A-4C37-82AA-2A385135E5B1}" type="presParOf" srcId="{641CDAA3-A136-4AD5-889F-E4FF99AA9C51}" destId="{246AB5F4-34B3-475B-B5C6-C58483AA5D80}" srcOrd="4" destOrd="0" presId="urn:microsoft.com/office/officeart/2005/8/layout/cycle6"/>
    <dgm:cxn modelId="{12EB57CE-79D1-4E92-9D73-AF1ABB27E1F4}" type="presParOf" srcId="{641CDAA3-A136-4AD5-889F-E4FF99AA9C51}" destId="{8E3C2759-D02E-4BB3-B7B5-6695D6D48989}" srcOrd="5" destOrd="0" presId="urn:microsoft.com/office/officeart/2005/8/layout/cycle6"/>
    <dgm:cxn modelId="{3261802A-CB94-47DE-88CD-0E70DEAED6BE}" type="presParOf" srcId="{641CDAA3-A136-4AD5-889F-E4FF99AA9C51}" destId="{FA8A83D7-D6DB-466C-B317-1E4E717CE5A3}" srcOrd="6" destOrd="0" presId="urn:microsoft.com/office/officeart/2005/8/layout/cycle6"/>
    <dgm:cxn modelId="{C2B19EB9-01F9-4C3F-A94C-E7D3B13A32B3}" type="presParOf" srcId="{641CDAA3-A136-4AD5-889F-E4FF99AA9C51}" destId="{CE2742F3-6D49-4230-A3F5-5115FD9E1581}" srcOrd="7" destOrd="0" presId="urn:microsoft.com/office/officeart/2005/8/layout/cycle6"/>
    <dgm:cxn modelId="{405D266A-5A90-4F20-A09A-3BE0AA14FFC0}" type="presParOf" srcId="{641CDAA3-A136-4AD5-889F-E4FF99AA9C51}" destId="{0B797BAF-1D43-4C0A-A329-69E903BAA4AF}" srcOrd="8" destOrd="0" presId="urn:microsoft.com/office/officeart/2005/8/layout/cycle6"/>
    <dgm:cxn modelId="{61F183D3-5681-46A1-9AB9-9FF087228DBE}" type="presParOf" srcId="{641CDAA3-A136-4AD5-889F-E4FF99AA9C51}" destId="{3280C41C-3EAD-403B-8F19-66765CD07FAF}" srcOrd="9" destOrd="0" presId="urn:microsoft.com/office/officeart/2005/8/layout/cycle6"/>
    <dgm:cxn modelId="{F93555E7-1713-47BB-9973-34DBC4E6DF2F}" type="presParOf" srcId="{641CDAA3-A136-4AD5-889F-E4FF99AA9C51}" destId="{A8AD764E-02D1-417C-BD39-3462F7B607EF}" srcOrd="10" destOrd="0" presId="urn:microsoft.com/office/officeart/2005/8/layout/cycle6"/>
    <dgm:cxn modelId="{1C9CEC95-8404-4B4E-AB8E-76035AB2BB88}" type="presParOf" srcId="{641CDAA3-A136-4AD5-889F-E4FF99AA9C51}" destId="{531F0CE0-C726-4B38-B724-ADE9C4866007}" srcOrd="11" destOrd="0" presId="urn:microsoft.com/office/officeart/2005/8/layout/cycle6"/>
    <dgm:cxn modelId="{30F0293E-D35A-4FB6-95CF-799F0C19C5F8}" type="presParOf" srcId="{641CDAA3-A136-4AD5-889F-E4FF99AA9C51}" destId="{31C172AD-EAAA-432F-992D-677F6CB921F3}" srcOrd="12" destOrd="0" presId="urn:microsoft.com/office/officeart/2005/8/layout/cycle6"/>
    <dgm:cxn modelId="{BF77A55E-A83F-4D75-BB94-CAC3D8A25AE9}" type="presParOf" srcId="{641CDAA3-A136-4AD5-889F-E4FF99AA9C51}" destId="{8543E9F0-D7B4-46D6-B67A-D8238626C663}" srcOrd="13" destOrd="0" presId="urn:microsoft.com/office/officeart/2005/8/layout/cycle6"/>
    <dgm:cxn modelId="{45EE2484-0D87-4D76-90CF-6031F41FFAC0}" type="presParOf" srcId="{641CDAA3-A136-4AD5-889F-E4FF99AA9C51}" destId="{5038C526-8B04-454C-B5BC-BCCA86F6C412}"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BE60F0-571E-4011-8E4D-AF250735FBB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BBD49E4-ADD4-459E-9FAD-62E3F1BE1CAD}">
      <dgm:prSet phldrT="[Text]"/>
      <dgm:spPr/>
      <dgm:t>
        <a:bodyPr/>
        <a:lstStyle/>
        <a:p>
          <a:r>
            <a:rPr lang="en-US" dirty="0"/>
            <a:t>Phase I</a:t>
          </a:r>
        </a:p>
      </dgm:t>
    </dgm:pt>
    <dgm:pt modelId="{2AF5DAD5-FBE4-417A-9C1A-22BCFAC73318}" type="parTrans" cxnId="{A3A91020-1BB2-4E25-812C-D95CD4C0A214}">
      <dgm:prSet/>
      <dgm:spPr/>
      <dgm:t>
        <a:bodyPr/>
        <a:lstStyle/>
        <a:p>
          <a:endParaRPr lang="en-US"/>
        </a:p>
      </dgm:t>
    </dgm:pt>
    <dgm:pt modelId="{C20CA44E-F0AF-4C97-96B0-1D08726B0334}" type="sibTrans" cxnId="{A3A91020-1BB2-4E25-812C-D95CD4C0A214}">
      <dgm:prSet/>
      <dgm:spPr/>
      <dgm:t>
        <a:bodyPr/>
        <a:lstStyle/>
        <a:p>
          <a:endParaRPr lang="en-US"/>
        </a:p>
      </dgm:t>
    </dgm:pt>
    <dgm:pt modelId="{16E737B3-08B0-4FFC-9C56-C3782EC9889E}">
      <dgm:prSet phldrT="[Text]"/>
      <dgm:spPr/>
      <dgm:t>
        <a:bodyPr/>
        <a:lstStyle/>
        <a:p>
          <a:r>
            <a:rPr lang="en-US" dirty="0"/>
            <a:t>Response </a:t>
          </a:r>
        </a:p>
      </dgm:t>
    </dgm:pt>
    <dgm:pt modelId="{B999A7C3-18FE-44B3-8CA9-9F5602610F41}" type="parTrans" cxnId="{17D01736-DB70-4928-BDB1-C080A9C58F8D}">
      <dgm:prSet/>
      <dgm:spPr/>
      <dgm:t>
        <a:bodyPr/>
        <a:lstStyle/>
        <a:p>
          <a:endParaRPr lang="en-US"/>
        </a:p>
      </dgm:t>
    </dgm:pt>
    <dgm:pt modelId="{B2D971C9-EB6F-485A-8807-39F81A146676}" type="sibTrans" cxnId="{17D01736-DB70-4928-BDB1-C080A9C58F8D}">
      <dgm:prSet/>
      <dgm:spPr/>
      <dgm:t>
        <a:bodyPr/>
        <a:lstStyle/>
        <a:p>
          <a:endParaRPr lang="en-US"/>
        </a:p>
      </dgm:t>
    </dgm:pt>
    <dgm:pt modelId="{E942064C-F134-4455-A6D3-1FA390BDAE40}">
      <dgm:prSet phldrT="[Text]"/>
      <dgm:spPr/>
      <dgm:t>
        <a:bodyPr/>
        <a:lstStyle/>
        <a:p>
          <a:r>
            <a:rPr lang="en-US" dirty="0"/>
            <a:t>Phase 2</a:t>
          </a:r>
        </a:p>
      </dgm:t>
    </dgm:pt>
    <dgm:pt modelId="{09C6E187-21C4-4250-852C-6DE0C556C847}" type="parTrans" cxnId="{5ECDA61A-CD34-4E81-9A06-DD4BE2B90BCD}">
      <dgm:prSet/>
      <dgm:spPr/>
      <dgm:t>
        <a:bodyPr/>
        <a:lstStyle/>
        <a:p>
          <a:endParaRPr lang="en-US"/>
        </a:p>
      </dgm:t>
    </dgm:pt>
    <dgm:pt modelId="{AEB5A538-0DC6-48C4-9DB1-0FF857E448F1}" type="sibTrans" cxnId="{5ECDA61A-CD34-4E81-9A06-DD4BE2B90BCD}">
      <dgm:prSet/>
      <dgm:spPr/>
      <dgm:t>
        <a:bodyPr/>
        <a:lstStyle/>
        <a:p>
          <a:endParaRPr lang="en-US"/>
        </a:p>
      </dgm:t>
    </dgm:pt>
    <dgm:pt modelId="{00C4821B-BB45-4C48-9EA9-1D52C0778CFE}">
      <dgm:prSet phldrT="[Text]"/>
      <dgm:spPr/>
      <dgm:t>
        <a:bodyPr/>
        <a:lstStyle/>
        <a:p>
          <a:r>
            <a:rPr lang="en-US" dirty="0"/>
            <a:t>Outreach</a:t>
          </a:r>
        </a:p>
      </dgm:t>
    </dgm:pt>
    <dgm:pt modelId="{09DD821B-1AB9-4F58-BC20-0E11D9F8CBB6}" type="parTrans" cxnId="{623751E2-28CA-44DF-A5C7-0B09A4872B5B}">
      <dgm:prSet/>
      <dgm:spPr/>
      <dgm:t>
        <a:bodyPr/>
        <a:lstStyle/>
        <a:p>
          <a:endParaRPr lang="en-US"/>
        </a:p>
      </dgm:t>
    </dgm:pt>
    <dgm:pt modelId="{77FB07C8-D05E-40FD-A394-9805167E57DC}" type="sibTrans" cxnId="{623751E2-28CA-44DF-A5C7-0B09A4872B5B}">
      <dgm:prSet/>
      <dgm:spPr/>
      <dgm:t>
        <a:bodyPr/>
        <a:lstStyle/>
        <a:p>
          <a:endParaRPr lang="en-US"/>
        </a:p>
      </dgm:t>
    </dgm:pt>
    <dgm:pt modelId="{E9D62958-01C8-434D-91CE-D7C5196D85C7}">
      <dgm:prSet phldrT="[Text]"/>
      <dgm:spPr/>
      <dgm:t>
        <a:bodyPr/>
        <a:lstStyle/>
        <a:p>
          <a:r>
            <a:rPr lang="en-US" dirty="0"/>
            <a:t>Assessment</a:t>
          </a:r>
        </a:p>
      </dgm:t>
    </dgm:pt>
    <dgm:pt modelId="{2A4D7F4B-BF31-4DA1-970F-2F0B8F900663}" type="parTrans" cxnId="{FE697DFE-070F-4DA1-A0A7-3BE2CCEC82C1}">
      <dgm:prSet/>
      <dgm:spPr/>
      <dgm:t>
        <a:bodyPr/>
        <a:lstStyle/>
        <a:p>
          <a:endParaRPr lang="en-US"/>
        </a:p>
      </dgm:t>
    </dgm:pt>
    <dgm:pt modelId="{D5450AC4-F332-427A-B49C-3461E0B4F246}" type="sibTrans" cxnId="{FE697DFE-070F-4DA1-A0A7-3BE2CCEC82C1}">
      <dgm:prSet/>
      <dgm:spPr/>
      <dgm:t>
        <a:bodyPr/>
        <a:lstStyle/>
        <a:p>
          <a:endParaRPr lang="en-US"/>
        </a:p>
      </dgm:t>
    </dgm:pt>
    <dgm:pt modelId="{101D5F8B-A912-4634-8924-C77CD14378E8}">
      <dgm:prSet phldrT="[Text]"/>
      <dgm:spPr/>
      <dgm:t>
        <a:bodyPr/>
        <a:lstStyle/>
        <a:p>
          <a:r>
            <a:rPr lang="en-US" dirty="0"/>
            <a:t>Stabilization</a:t>
          </a:r>
        </a:p>
      </dgm:t>
    </dgm:pt>
    <dgm:pt modelId="{3322AAD1-6501-494F-995F-17B8BA0F7D06}" type="parTrans" cxnId="{232C74ED-D2C9-4673-99A1-3ECE6F4411BF}">
      <dgm:prSet/>
      <dgm:spPr/>
      <dgm:t>
        <a:bodyPr/>
        <a:lstStyle/>
        <a:p>
          <a:endParaRPr lang="en-US"/>
        </a:p>
      </dgm:t>
    </dgm:pt>
    <dgm:pt modelId="{B65BE507-617D-42FC-84E4-378594A41E8F}" type="sibTrans" cxnId="{232C74ED-D2C9-4673-99A1-3ECE6F4411BF}">
      <dgm:prSet/>
      <dgm:spPr/>
      <dgm:t>
        <a:bodyPr/>
        <a:lstStyle/>
        <a:p>
          <a:endParaRPr lang="en-US"/>
        </a:p>
      </dgm:t>
    </dgm:pt>
    <dgm:pt modelId="{3568977A-8C09-4010-A82F-DBB4776EEECC}">
      <dgm:prSet phldrT="[Text]"/>
      <dgm:spPr/>
      <dgm:t>
        <a:bodyPr/>
        <a:lstStyle/>
        <a:p>
          <a:r>
            <a:rPr lang="en-US" dirty="0"/>
            <a:t>Engagement</a:t>
          </a:r>
        </a:p>
      </dgm:t>
    </dgm:pt>
    <dgm:pt modelId="{3548C1A0-1FFD-4E65-9ABE-AE9F44F874AA}" type="parTrans" cxnId="{C88ABDBE-1C60-4BE7-AC05-2C252CAB5477}">
      <dgm:prSet/>
      <dgm:spPr/>
      <dgm:t>
        <a:bodyPr/>
        <a:lstStyle/>
        <a:p>
          <a:endParaRPr lang="en-US"/>
        </a:p>
      </dgm:t>
    </dgm:pt>
    <dgm:pt modelId="{92A9F742-86A0-4BEF-BD80-AB1DB182C08C}" type="sibTrans" cxnId="{C88ABDBE-1C60-4BE7-AC05-2C252CAB5477}">
      <dgm:prSet/>
      <dgm:spPr/>
      <dgm:t>
        <a:bodyPr/>
        <a:lstStyle/>
        <a:p>
          <a:endParaRPr lang="en-US"/>
        </a:p>
      </dgm:t>
    </dgm:pt>
    <dgm:pt modelId="{A140579A-B635-4403-94BC-578FBE3423C3}">
      <dgm:prSet phldrT="[Text]"/>
      <dgm:spPr/>
      <dgm:t>
        <a:bodyPr/>
        <a:lstStyle/>
        <a:p>
          <a:r>
            <a:rPr lang="en-US" dirty="0"/>
            <a:t>Transition to Services &amp; Supports</a:t>
          </a:r>
        </a:p>
      </dgm:t>
    </dgm:pt>
    <dgm:pt modelId="{726B19BB-3615-4E48-86BC-BFCADE97E7AD}" type="parTrans" cxnId="{DD3E9666-202B-4591-8430-A2CEF02D13AF}">
      <dgm:prSet/>
      <dgm:spPr/>
      <dgm:t>
        <a:bodyPr/>
        <a:lstStyle/>
        <a:p>
          <a:endParaRPr lang="en-US"/>
        </a:p>
      </dgm:t>
    </dgm:pt>
    <dgm:pt modelId="{4F8B2174-1DCB-4CA2-8354-BAEDF7D98A13}" type="sibTrans" cxnId="{DD3E9666-202B-4591-8430-A2CEF02D13AF}">
      <dgm:prSet/>
      <dgm:spPr/>
      <dgm:t>
        <a:bodyPr/>
        <a:lstStyle/>
        <a:p>
          <a:endParaRPr lang="en-US"/>
        </a:p>
      </dgm:t>
    </dgm:pt>
    <dgm:pt modelId="{C58A7BCD-1320-4BD8-9AA8-217B5AC939D7}" type="pres">
      <dgm:prSet presAssocID="{68BE60F0-571E-4011-8E4D-AF250735FBBB}" presName="linearFlow" presStyleCnt="0">
        <dgm:presLayoutVars>
          <dgm:dir/>
          <dgm:animLvl val="lvl"/>
          <dgm:resizeHandles val="exact"/>
        </dgm:presLayoutVars>
      </dgm:prSet>
      <dgm:spPr/>
    </dgm:pt>
    <dgm:pt modelId="{375C7E6C-18E6-469E-81E4-7AE71C8EE9FC}" type="pres">
      <dgm:prSet presAssocID="{5BBD49E4-ADD4-459E-9FAD-62E3F1BE1CAD}" presName="composite" presStyleCnt="0"/>
      <dgm:spPr/>
    </dgm:pt>
    <dgm:pt modelId="{2612D6C4-5E0A-425C-8687-F0797D7B0E14}" type="pres">
      <dgm:prSet presAssocID="{5BBD49E4-ADD4-459E-9FAD-62E3F1BE1CAD}" presName="parTx" presStyleLbl="node1" presStyleIdx="0" presStyleCnt="2">
        <dgm:presLayoutVars>
          <dgm:chMax val="0"/>
          <dgm:chPref val="0"/>
          <dgm:bulletEnabled val="1"/>
        </dgm:presLayoutVars>
      </dgm:prSet>
      <dgm:spPr/>
    </dgm:pt>
    <dgm:pt modelId="{FD6AD4FF-25E6-4424-8901-2A181BBAB50F}" type="pres">
      <dgm:prSet presAssocID="{5BBD49E4-ADD4-459E-9FAD-62E3F1BE1CAD}" presName="parSh" presStyleLbl="node1" presStyleIdx="0" presStyleCnt="2"/>
      <dgm:spPr/>
    </dgm:pt>
    <dgm:pt modelId="{762A90A9-E85F-4ABE-8FBB-98DFF080D3AB}" type="pres">
      <dgm:prSet presAssocID="{5BBD49E4-ADD4-459E-9FAD-62E3F1BE1CAD}" presName="desTx" presStyleLbl="fgAcc1" presStyleIdx="0" presStyleCnt="2">
        <dgm:presLayoutVars>
          <dgm:bulletEnabled val="1"/>
        </dgm:presLayoutVars>
      </dgm:prSet>
      <dgm:spPr/>
    </dgm:pt>
    <dgm:pt modelId="{218DAE5C-0C7F-49B9-931B-DE7C2583B776}" type="pres">
      <dgm:prSet presAssocID="{C20CA44E-F0AF-4C97-96B0-1D08726B0334}" presName="sibTrans" presStyleLbl="sibTrans2D1" presStyleIdx="0" presStyleCnt="1"/>
      <dgm:spPr/>
    </dgm:pt>
    <dgm:pt modelId="{43A266D2-3B33-42F1-9BBE-9C07CDAF8A78}" type="pres">
      <dgm:prSet presAssocID="{C20CA44E-F0AF-4C97-96B0-1D08726B0334}" presName="connTx" presStyleLbl="sibTrans2D1" presStyleIdx="0" presStyleCnt="1"/>
      <dgm:spPr/>
    </dgm:pt>
    <dgm:pt modelId="{431ABDC5-5C34-41E9-A9EF-A286E408CBF3}" type="pres">
      <dgm:prSet presAssocID="{E942064C-F134-4455-A6D3-1FA390BDAE40}" presName="composite" presStyleCnt="0"/>
      <dgm:spPr/>
    </dgm:pt>
    <dgm:pt modelId="{D9CE8D75-C584-4578-98E8-DDEB893D9E6C}" type="pres">
      <dgm:prSet presAssocID="{E942064C-F134-4455-A6D3-1FA390BDAE40}" presName="parTx" presStyleLbl="node1" presStyleIdx="0" presStyleCnt="2">
        <dgm:presLayoutVars>
          <dgm:chMax val="0"/>
          <dgm:chPref val="0"/>
          <dgm:bulletEnabled val="1"/>
        </dgm:presLayoutVars>
      </dgm:prSet>
      <dgm:spPr/>
    </dgm:pt>
    <dgm:pt modelId="{B26D485E-AAEC-417F-AA3C-B14CF8565BDE}" type="pres">
      <dgm:prSet presAssocID="{E942064C-F134-4455-A6D3-1FA390BDAE40}" presName="parSh" presStyleLbl="node1" presStyleIdx="1" presStyleCnt="2"/>
      <dgm:spPr/>
    </dgm:pt>
    <dgm:pt modelId="{2109B783-235F-46E0-8BE7-651B0E9FBA56}" type="pres">
      <dgm:prSet presAssocID="{E942064C-F134-4455-A6D3-1FA390BDAE40}" presName="desTx" presStyleLbl="fgAcc1" presStyleIdx="1" presStyleCnt="2">
        <dgm:presLayoutVars>
          <dgm:bulletEnabled val="1"/>
        </dgm:presLayoutVars>
      </dgm:prSet>
      <dgm:spPr/>
    </dgm:pt>
  </dgm:ptLst>
  <dgm:cxnLst>
    <dgm:cxn modelId="{5ECDA61A-CD34-4E81-9A06-DD4BE2B90BCD}" srcId="{68BE60F0-571E-4011-8E4D-AF250735FBBB}" destId="{E942064C-F134-4455-A6D3-1FA390BDAE40}" srcOrd="1" destOrd="0" parTransId="{09C6E187-21C4-4250-852C-6DE0C556C847}" sibTransId="{AEB5A538-0DC6-48C4-9DB1-0FF857E448F1}"/>
    <dgm:cxn modelId="{286DDF1F-1D2A-4F95-9ACA-A87C6C12F15F}" type="presOf" srcId="{16E737B3-08B0-4FFC-9C56-C3782EC9889E}" destId="{762A90A9-E85F-4ABE-8FBB-98DFF080D3AB}" srcOrd="0" destOrd="0" presId="urn:microsoft.com/office/officeart/2005/8/layout/process3"/>
    <dgm:cxn modelId="{A3A91020-1BB2-4E25-812C-D95CD4C0A214}" srcId="{68BE60F0-571E-4011-8E4D-AF250735FBBB}" destId="{5BBD49E4-ADD4-459E-9FAD-62E3F1BE1CAD}" srcOrd="0" destOrd="0" parTransId="{2AF5DAD5-FBE4-417A-9C1A-22BCFAC73318}" sibTransId="{C20CA44E-F0AF-4C97-96B0-1D08726B0334}"/>
    <dgm:cxn modelId="{59E10230-61C7-4BEC-8404-4BA02771A0D8}" type="presOf" srcId="{C20CA44E-F0AF-4C97-96B0-1D08726B0334}" destId="{218DAE5C-0C7F-49B9-931B-DE7C2583B776}" srcOrd="0" destOrd="0" presId="urn:microsoft.com/office/officeart/2005/8/layout/process3"/>
    <dgm:cxn modelId="{17D01736-DB70-4928-BDB1-C080A9C58F8D}" srcId="{5BBD49E4-ADD4-459E-9FAD-62E3F1BE1CAD}" destId="{16E737B3-08B0-4FFC-9C56-C3782EC9889E}" srcOrd="0" destOrd="0" parTransId="{B999A7C3-18FE-44B3-8CA9-9F5602610F41}" sibTransId="{B2D971C9-EB6F-485A-8807-39F81A146676}"/>
    <dgm:cxn modelId="{AAFCAD5F-A2EF-43AD-BAA2-B4FB119CFA03}" type="presOf" srcId="{E942064C-F134-4455-A6D3-1FA390BDAE40}" destId="{D9CE8D75-C584-4578-98E8-DDEB893D9E6C}" srcOrd="0" destOrd="0" presId="urn:microsoft.com/office/officeart/2005/8/layout/process3"/>
    <dgm:cxn modelId="{8015EA42-1A9C-4262-96D1-AAF4B99F7C3D}" type="presOf" srcId="{A140579A-B635-4403-94BC-578FBE3423C3}" destId="{2109B783-235F-46E0-8BE7-651B0E9FBA56}" srcOrd="0" destOrd="3" presId="urn:microsoft.com/office/officeart/2005/8/layout/process3"/>
    <dgm:cxn modelId="{DD3E9666-202B-4591-8430-A2CEF02D13AF}" srcId="{E942064C-F134-4455-A6D3-1FA390BDAE40}" destId="{A140579A-B635-4403-94BC-578FBE3423C3}" srcOrd="3" destOrd="0" parTransId="{726B19BB-3615-4E48-86BC-BFCADE97E7AD}" sibTransId="{4F8B2174-1DCB-4CA2-8354-BAEDF7D98A13}"/>
    <dgm:cxn modelId="{4C91EE67-B847-47EB-905F-0B66BB1E35BD}" type="presOf" srcId="{68BE60F0-571E-4011-8E4D-AF250735FBBB}" destId="{C58A7BCD-1320-4BD8-9AA8-217B5AC939D7}" srcOrd="0" destOrd="0" presId="urn:microsoft.com/office/officeart/2005/8/layout/process3"/>
    <dgm:cxn modelId="{019E615A-0637-4ED5-BD7D-F1A48DCDAD69}" type="presOf" srcId="{5BBD49E4-ADD4-459E-9FAD-62E3F1BE1CAD}" destId="{2612D6C4-5E0A-425C-8687-F0797D7B0E14}" srcOrd="0" destOrd="0" presId="urn:microsoft.com/office/officeart/2005/8/layout/process3"/>
    <dgm:cxn modelId="{4CC17495-B25B-4C91-BE92-9E07F34DDC33}" type="presOf" srcId="{E9D62958-01C8-434D-91CE-D7C5196D85C7}" destId="{762A90A9-E85F-4ABE-8FBB-98DFF080D3AB}" srcOrd="0" destOrd="1" presId="urn:microsoft.com/office/officeart/2005/8/layout/process3"/>
    <dgm:cxn modelId="{E3BCACB0-C276-41C2-8AB0-DEA81DB30284}" type="presOf" srcId="{00C4821B-BB45-4C48-9EA9-1D52C0778CFE}" destId="{2109B783-235F-46E0-8BE7-651B0E9FBA56}" srcOrd="0" destOrd="0" presId="urn:microsoft.com/office/officeart/2005/8/layout/process3"/>
    <dgm:cxn modelId="{C88ABDBE-1C60-4BE7-AC05-2C252CAB5477}" srcId="{E942064C-F134-4455-A6D3-1FA390BDAE40}" destId="{3568977A-8C09-4010-A82F-DBB4776EEECC}" srcOrd="2" destOrd="0" parTransId="{3548C1A0-1FFD-4E65-9ABE-AE9F44F874AA}" sibTransId="{92A9F742-86A0-4BEF-BD80-AB1DB182C08C}"/>
    <dgm:cxn modelId="{D5591CCA-94B9-47E1-8AA8-3687E5BEF065}" type="presOf" srcId="{3568977A-8C09-4010-A82F-DBB4776EEECC}" destId="{2109B783-235F-46E0-8BE7-651B0E9FBA56}" srcOrd="0" destOrd="2" presId="urn:microsoft.com/office/officeart/2005/8/layout/process3"/>
    <dgm:cxn modelId="{B6C7E0D2-9DC1-49CE-AE2A-9408E08CA29D}" type="presOf" srcId="{5BBD49E4-ADD4-459E-9FAD-62E3F1BE1CAD}" destId="{FD6AD4FF-25E6-4424-8901-2A181BBAB50F}" srcOrd="1" destOrd="0" presId="urn:microsoft.com/office/officeart/2005/8/layout/process3"/>
    <dgm:cxn modelId="{C84E45DD-9AB5-430F-9E33-9E1F58085361}" type="presOf" srcId="{C20CA44E-F0AF-4C97-96B0-1D08726B0334}" destId="{43A266D2-3B33-42F1-9BBE-9C07CDAF8A78}" srcOrd="1" destOrd="0" presId="urn:microsoft.com/office/officeart/2005/8/layout/process3"/>
    <dgm:cxn modelId="{623751E2-28CA-44DF-A5C7-0B09A4872B5B}" srcId="{E942064C-F134-4455-A6D3-1FA390BDAE40}" destId="{00C4821B-BB45-4C48-9EA9-1D52C0778CFE}" srcOrd="0" destOrd="0" parTransId="{09DD821B-1AB9-4F58-BC20-0E11D9F8CBB6}" sibTransId="{77FB07C8-D05E-40FD-A394-9805167E57DC}"/>
    <dgm:cxn modelId="{E38968E6-48F2-44D0-BF98-40F1ECCE2CE5}" type="presOf" srcId="{E942064C-F134-4455-A6D3-1FA390BDAE40}" destId="{B26D485E-AAEC-417F-AA3C-B14CF8565BDE}" srcOrd="1" destOrd="0" presId="urn:microsoft.com/office/officeart/2005/8/layout/process3"/>
    <dgm:cxn modelId="{232C74ED-D2C9-4673-99A1-3ECE6F4411BF}" srcId="{E942064C-F134-4455-A6D3-1FA390BDAE40}" destId="{101D5F8B-A912-4634-8924-C77CD14378E8}" srcOrd="1" destOrd="0" parTransId="{3322AAD1-6501-494F-995F-17B8BA0F7D06}" sibTransId="{B65BE507-617D-42FC-84E4-378594A41E8F}"/>
    <dgm:cxn modelId="{B3D9F9EE-5CDF-4B0E-A2C9-831863C433DF}" type="presOf" srcId="{101D5F8B-A912-4634-8924-C77CD14378E8}" destId="{2109B783-235F-46E0-8BE7-651B0E9FBA56}" srcOrd="0" destOrd="1" presId="urn:microsoft.com/office/officeart/2005/8/layout/process3"/>
    <dgm:cxn modelId="{FE697DFE-070F-4DA1-A0A7-3BE2CCEC82C1}" srcId="{5BBD49E4-ADD4-459E-9FAD-62E3F1BE1CAD}" destId="{E9D62958-01C8-434D-91CE-D7C5196D85C7}" srcOrd="1" destOrd="0" parTransId="{2A4D7F4B-BF31-4DA1-970F-2F0B8F900663}" sibTransId="{D5450AC4-F332-427A-B49C-3461E0B4F246}"/>
    <dgm:cxn modelId="{D452C9CD-2391-48ED-9206-A5143A5FD10B}" type="presParOf" srcId="{C58A7BCD-1320-4BD8-9AA8-217B5AC939D7}" destId="{375C7E6C-18E6-469E-81E4-7AE71C8EE9FC}" srcOrd="0" destOrd="0" presId="urn:microsoft.com/office/officeart/2005/8/layout/process3"/>
    <dgm:cxn modelId="{7DFC2256-ADFA-444B-AAAF-35A6AF3A4994}" type="presParOf" srcId="{375C7E6C-18E6-469E-81E4-7AE71C8EE9FC}" destId="{2612D6C4-5E0A-425C-8687-F0797D7B0E14}" srcOrd="0" destOrd="0" presId="urn:microsoft.com/office/officeart/2005/8/layout/process3"/>
    <dgm:cxn modelId="{C7CFC432-9A97-4CC0-A68B-6C70DBE00ACA}" type="presParOf" srcId="{375C7E6C-18E6-469E-81E4-7AE71C8EE9FC}" destId="{FD6AD4FF-25E6-4424-8901-2A181BBAB50F}" srcOrd="1" destOrd="0" presId="urn:microsoft.com/office/officeart/2005/8/layout/process3"/>
    <dgm:cxn modelId="{C1EDECB6-FB89-44C0-AF69-BA202DA476C8}" type="presParOf" srcId="{375C7E6C-18E6-469E-81E4-7AE71C8EE9FC}" destId="{762A90A9-E85F-4ABE-8FBB-98DFF080D3AB}" srcOrd="2" destOrd="0" presId="urn:microsoft.com/office/officeart/2005/8/layout/process3"/>
    <dgm:cxn modelId="{3F4BE291-BCDC-41C4-AD51-BAC531589D15}" type="presParOf" srcId="{C58A7BCD-1320-4BD8-9AA8-217B5AC939D7}" destId="{218DAE5C-0C7F-49B9-931B-DE7C2583B776}" srcOrd="1" destOrd="0" presId="urn:microsoft.com/office/officeart/2005/8/layout/process3"/>
    <dgm:cxn modelId="{70D179CD-7DF8-489D-861E-06E5610F1A24}" type="presParOf" srcId="{218DAE5C-0C7F-49B9-931B-DE7C2583B776}" destId="{43A266D2-3B33-42F1-9BBE-9C07CDAF8A78}" srcOrd="0" destOrd="0" presId="urn:microsoft.com/office/officeart/2005/8/layout/process3"/>
    <dgm:cxn modelId="{E2783182-DCB1-4E31-B71B-9D7B7BE25B00}" type="presParOf" srcId="{C58A7BCD-1320-4BD8-9AA8-217B5AC939D7}" destId="{431ABDC5-5C34-41E9-A9EF-A286E408CBF3}" srcOrd="2" destOrd="0" presId="urn:microsoft.com/office/officeart/2005/8/layout/process3"/>
    <dgm:cxn modelId="{EF2183C8-6BEF-4035-99C2-21040650BA1B}" type="presParOf" srcId="{431ABDC5-5C34-41E9-A9EF-A286E408CBF3}" destId="{D9CE8D75-C584-4578-98E8-DDEB893D9E6C}" srcOrd="0" destOrd="0" presId="urn:microsoft.com/office/officeart/2005/8/layout/process3"/>
    <dgm:cxn modelId="{650E84FF-A24E-49A8-88B6-D0B82184BBED}" type="presParOf" srcId="{431ABDC5-5C34-41E9-A9EF-A286E408CBF3}" destId="{B26D485E-AAEC-417F-AA3C-B14CF8565BDE}" srcOrd="1" destOrd="0" presId="urn:microsoft.com/office/officeart/2005/8/layout/process3"/>
    <dgm:cxn modelId="{79EEECCC-51E0-4CEC-B01F-53A163C82BB0}" type="presParOf" srcId="{431ABDC5-5C34-41E9-A9EF-A286E408CBF3}" destId="{2109B783-235F-46E0-8BE7-651B0E9FBA5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4EAF81-84F6-45EB-B6FC-ED0293ECDF43}"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E94A135A-4AD9-4A3D-9133-5F757B42B7EC}">
      <dgm:prSet/>
      <dgm:spPr/>
      <dgm:t>
        <a:bodyPr/>
        <a:lstStyle/>
        <a:p>
          <a:r>
            <a:rPr lang="en-US"/>
            <a:t>Services &amp; Best Practices:</a:t>
          </a:r>
        </a:p>
      </dgm:t>
    </dgm:pt>
    <dgm:pt modelId="{34E60946-5099-49DB-AC86-19CE60111080}" type="parTrans" cxnId="{A1951560-0739-4910-B000-714BD5529FFC}">
      <dgm:prSet/>
      <dgm:spPr/>
      <dgm:t>
        <a:bodyPr/>
        <a:lstStyle/>
        <a:p>
          <a:endParaRPr lang="en-US"/>
        </a:p>
      </dgm:t>
    </dgm:pt>
    <dgm:pt modelId="{7636B74D-3A22-40F7-9A26-ABC61E29EB3C}" type="sibTrans" cxnId="{A1951560-0739-4910-B000-714BD5529FFC}">
      <dgm:prSet/>
      <dgm:spPr/>
      <dgm:t>
        <a:bodyPr/>
        <a:lstStyle/>
        <a:p>
          <a:endParaRPr lang="en-US"/>
        </a:p>
      </dgm:t>
    </dgm:pt>
    <dgm:pt modelId="{8503965B-6E16-46F4-B994-B282CDC51DA6}">
      <dgm:prSet/>
      <dgm:spPr/>
      <dgm:t>
        <a:bodyPr/>
        <a:lstStyle/>
        <a:p>
          <a:r>
            <a:rPr lang="en-US"/>
            <a:t>Child &amp; Adolescent Development</a:t>
          </a:r>
        </a:p>
      </dgm:t>
    </dgm:pt>
    <dgm:pt modelId="{7AF84D0F-05CF-4CB0-ABF6-CAF054B825B0}" type="parTrans" cxnId="{A86E2EEF-19E6-427E-ACBE-9020DA358B9E}">
      <dgm:prSet/>
      <dgm:spPr/>
      <dgm:t>
        <a:bodyPr/>
        <a:lstStyle/>
        <a:p>
          <a:endParaRPr lang="en-US"/>
        </a:p>
      </dgm:t>
    </dgm:pt>
    <dgm:pt modelId="{EAF983A7-4B85-4C31-ABCA-6E1565830359}" type="sibTrans" cxnId="{A86E2EEF-19E6-427E-ACBE-9020DA358B9E}">
      <dgm:prSet/>
      <dgm:spPr/>
      <dgm:t>
        <a:bodyPr/>
        <a:lstStyle/>
        <a:p>
          <a:endParaRPr lang="en-US"/>
        </a:p>
      </dgm:t>
    </dgm:pt>
    <dgm:pt modelId="{39DCC839-28C2-4DE0-8BFF-CACEB0B8C80D}">
      <dgm:prSet/>
      <dgm:spPr/>
      <dgm:t>
        <a:bodyPr/>
        <a:lstStyle/>
        <a:p>
          <a:r>
            <a:rPr lang="en-US"/>
            <a:t>Crisis Response Protocol</a:t>
          </a:r>
        </a:p>
      </dgm:t>
    </dgm:pt>
    <dgm:pt modelId="{E20CC83B-20ED-46D4-9F51-ECC34BED7924}" type="parTrans" cxnId="{6D18AB6F-AFDE-4141-A401-5D3F5DB14D7B}">
      <dgm:prSet/>
      <dgm:spPr/>
      <dgm:t>
        <a:bodyPr/>
        <a:lstStyle/>
        <a:p>
          <a:endParaRPr lang="en-US"/>
        </a:p>
      </dgm:t>
    </dgm:pt>
    <dgm:pt modelId="{6E2207D1-E7C3-4C5E-9CCE-5FABA9A7BBCE}" type="sibTrans" cxnId="{6D18AB6F-AFDE-4141-A401-5D3F5DB14D7B}">
      <dgm:prSet/>
      <dgm:spPr/>
      <dgm:t>
        <a:bodyPr/>
        <a:lstStyle/>
        <a:p>
          <a:endParaRPr lang="en-US"/>
        </a:p>
      </dgm:t>
    </dgm:pt>
    <dgm:pt modelId="{2A921574-0132-4385-BC8E-D007FA628DC2}">
      <dgm:prSet/>
      <dgm:spPr/>
      <dgm:t>
        <a:bodyPr/>
        <a:lstStyle/>
        <a:p>
          <a:r>
            <a:rPr lang="en-US"/>
            <a:t>Substance Use</a:t>
          </a:r>
        </a:p>
      </dgm:t>
    </dgm:pt>
    <dgm:pt modelId="{6308D8A8-AE1C-4ADA-97B8-BF8F3250CCAB}" type="parTrans" cxnId="{D29D68DE-F439-4375-AAFD-C61E26BFCD2D}">
      <dgm:prSet/>
      <dgm:spPr/>
      <dgm:t>
        <a:bodyPr/>
        <a:lstStyle/>
        <a:p>
          <a:endParaRPr lang="en-US"/>
        </a:p>
      </dgm:t>
    </dgm:pt>
    <dgm:pt modelId="{1C9F2D7F-C5D8-400B-BBD8-715EA2A08250}" type="sibTrans" cxnId="{D29D68DE-F439-4375-AAFD-C61E26BFCD2D}">
      <dgm:prSet/>
      <dgm:spPr/>
      <dgm:t>
        <a:bodyPr/>
        <a:lstStyle/>
        <a:p>
          <a:endParaRPr lang="en-US"/>
        </a:p>
      </dgm:t>
    </dgm:pt>
    <dgm:pt modelId="{89B38406-B271-4E24-906A-B6533A60559D}">
      <dgm:prSet/>
      <dgm:spPr/>
      <dgm:t>
        <a:bodyPr/>
        <a:lstStyle/>
        <a:p>
          <a:r>
            <a:rPr lang="en-US"/>
            <a:t>System Navigation</a:t>
          </a:r>
        </a:p>
      </dgm:t>
    </dgm:pt>
    <dgm:pt modelId="{2407A8E3-1C80-4C81-806A-2926E478D65C}" type="parTrans" cxnId="{05B48BF8-0601-4363-B768-6D06AF6ECD79}">
      <dgm:prSet/>
      <dgm:spPr/>
      <dgm:t>
        <a:bodyPr/>
        <a:lstStyle/>
        <a:p>
          <a:endParaRPr lang="en-US"/>
        </a:p>
      </dgm:t>
    </dgm:pt>
    <dgm:pt modelId="{994C9732-38D0-41E7-9AA9-06B70A38C725}" type="sibTrans" cxnId="{05B48BF8-0601-4363-B768-6D06AF6ECD79}">
      <dgm:prSet/>
      <dgm:spPr/>
      <dgm:t>
        <a:bodyPr/>
        <a:lstStyle/>
        <a:p>
          <a:endParaRPr lang="en-US"/>
        </a:p>
      </dgm:t>
    </dgm:pt>
    <dgm:pt modelId="{2915B659-4CF8-4FE5-A3A0-C747C309244F}">
      <dgm:prSet/>
      <dgm:spPr/>
      <dgm:t>
        <a:bodyPr/>
        <a:lstStyle/>
        <a:p>
          <a:r>
            <a:rPr lang="en-US"/>
            <a:t>Intellectual/Developmental Disabilities*</a:t>
          </a:r>
        </a:p>
      </dgm:t>
    </dgm:pt>
    <dgm:pt modelId="{4CE11C27-B9F5-4EF1-A0DE-CF3F3E346678}" type="parTrans" cxnId="{783B2EC4-AF89-4AC4-8719-95E39FC5DFA6}">
      <dgm:prSet/>
      <dgm:spPr/>
      <dgm:t>
        <a:bodyPr/>
        <a:lstStyle/>
        <a:p>
          <a:endParaRPr lang="en-US"/>
        </a:p>
      </dgm:t>
    </dgm:pt>
    <dgm:pt modelId="{7F450B2D-078B-4FC4-AD22-29E33A944210}" type="sibTrans" cxnId="{783B2EC4-AF89-4AC4-8719-95E39FC5DFA6}">
      <dgm:prSet/>
      <dgm:spPr/>
      <dgm:t>
        <a:bodyPr/>
        <a:lstStyle/>
        <a:p>
          <a:endParaRPr lang="en-US"/>
        </a:p>
      </dgm:t>
    </dgm:pt>
    <dgm:pt modelId="{F50442B4-8B7E-46B8-A3F3-BB40274C12A5}">
      <dgm:prSet/>
      <dgm:spPr/>
      <dgm:t>
        <a:bodyPr/>
        <a:lstStyle/>
        <a:p>
          <a:r>
            <a:rPr lang="en-US"/>
            <a:t>Positive Behavioral Supports*</a:t>
          </a:r>
        </a:p>
      </dgm:t>
    </dgm:pt>
    <dgm:pt modelId="{3040EC56-4F3B-4FE7-B0FF-4A2878FFF5D6}" type="parTrans" cxnId="{BE9C5372-71C3-4C86-B07F-1ABB9C312E25}">
      <dgm:prSet/>
      <dgm:spPr/>
      <dgm:t>
        <a:bodyPr/>
        <a:lstStyle/>
        <a:p>
          <a:endParaRPr lang="en-US"/>
        </a:p>
      </dgm:t>
    </dgm:pt>
    <dgm:pt modelId="{D78A89B4-E396-4FC3-A76E-2C04BF6F5F14}" type="sibTrans" cxnId="{BE9C5372-71C3-4C86-B07F-1ABB9C312E25}">
      <dgm:prSet/>
      <dgm:spPr/>
      <dgm:t>
        <a:bodyPr/>
        <a:lstStyle/>
        <a:p>
          <a:endParaRPr lang="en-US"/>
        </a:p>
      </dgm:t>
    </dgm:pt>
    <dgm:pt modelId="{0E13488E-C54D-4D09-80BB-0E1BF292336C}">
      <dgm:prSet/>
      <dgm:spPr/>
      <dgm:t>
        <a:bodyPr/>
        <a:lstStyle/>
        <a:p>
          <a:r>
            <a:rPr lang="en-US"/>
            <a:t>Traumatic Stress &amp; Trauma Informed Care</a:t>
          </a:r>
        </a:p>
      </dgm:t>
    </dgm:pt>
    <dgm:pt modelId="{189E873F-D7D8-46E8-9643-C33B1BFABA7A}" type="parTrans" cxnId="{4893353D-2F45-433B-8B48-8A83B6793DA8}">
      <dgm:prSet/>
      <dgm:spPr/>
      <dgm:t>
        <a:bodyPr/>
        <a:lstStyle/>
        <a:p>
          <a:endParaRPr lang="en-US"/>
        </a:p>
      </dgm:t>
    </dgm:pt>
    <dgm:pt modelId="{178A4DFA-4133-4DB5-A5B1-716D0E71ABC5}" type="sibTrans" cxnId="{4893353D-2F45-433B-8B48-8A83B6793DA8}">
      <dgm:prSet/>
      <dgm:spPr/>
      <dgm:t>
        <a:bodyPr/>
        <a:lstStyle/>
        <a:p>
          <a:endParaRPr lang="en-US"/>
        </a:p>
      </dgm:t>
    </dgm:pt>
    <dgm:pt modelId="{69E88AB5-EE00-4B4A-8655-6293FBF1A3BD}">
      <dgm:prSet/>
      <dgm:spPr/>
      <dgm:t>
        <a:bodyPr/>
        <a:lstStyle/>
        <a:p>
          <a:r>
            <a:rPr lang="en-US"/>
            <a:t>Family Dynamics &amp; Being Culturally Sensitive</a:t>
          </a:r>
        </a:p>
      </dgm:t>
    </dgm:pt>
    <dgm:pt modelId="{F79E79AB-B303-4C79-81A7-C6BF16306E19}" type="parTrans" cxnId="{C99B09FE-8639-4FA6-BC16-5C921A425610}">
      <dgm:prSet/>
      <dgm:spPr/>
      <dgm:t>
        <a:bodyPr/>
        <a:lstStyle/>
        <a:p>
          <a:endParaRPr lang="en-US"/>
        </a:p>
      </dgm:t>
    </dgm:pt>
    <dgm:pt modelId="{96F3CA43-0D2D-4741-B28D-182D1A69A3B1}" type="sibTrans" cxnId="{C99B09FE-8639-4FA6-BC16-5C921A425610}">
      <dgm:prSet/>
      <dgm:spPr/>
      <dgm:t>
        <a:bodyPr/>
        <a:lstStyle/>
        <a:p>
          <a:endParaRPr lang="en-US"/>
        </a:p>
      </dgm:t>
    </dgm:pt>
    <dgm:pt modelId="{0F2BD659-8226-486A-8291-8361063CB3E5}">
      <dgm:prSet/>
      <dgm:spPr/>
      <dgm:t>
        <a:bodyPr/>
        <a:lstStyle/>
        <a:p>
          <a:r>
            <a:rPr lang="en-US"/>
            <a:t>Motivational Interviewing &amp; Family Driven Care</a:t>
          </a:r>
        </a:p>
      </dgm:t>
    </dgm:pt>
    <dgm:pt modelId="{17118684-5F9E-48FD-AFE1-6C2AB02EB7EC}" type="parTrans" cxnId="{6294087A-0EE5-419D-AE36-854E1FC20FC8}">
      <dgm:prSet/>
      <dgm:spPr/>
      <dgm:t>
        <a:bodyPr/>
        <a:lstStyle/>
        <a:p>
          <a:endParaRPr lang="en-US"/>
        </a:p>
      </dgm:t>
    </dgm:pt>
    <dgm:pt modelId="{8742A039-103A-4AC9-B984-5C6450C9434D}" type="sibTrans" cxnId="{6294087A-0EE5-419D-AE36-854E1FC20FC8}">
      <dgm:prSet/>
      <dgm:spPr/>
      <dgm:t>
        <a:bodyPr/>
        <a:lstStyle/>
        <a:p>
          <a:endParaRPr lang="en-US"/>
        </a:p>
      </dgm:t>
    </dgm:pt>
    <dgm:pt modelId="{4F9132D3-A62B-45AE-9C1A-386B7923191D}">
      <dgm:prSet/>
      <dgm:spPr/>
      <dgm:t>
        <a:bodyPr/>
        <a:lstStyle/>
        <a:p>
          <a:r>
            <a:rPr lang="en-US"/>
            <a:t>Safety Issues</a:t>
          </a:r>
        </a:p>
      </dgm:t>
    </dgm:pt>
    <dgm:pt modelId="{71C16307-7830-4401-91BE-613DB4817B9D}" type="parTrans" cxnId="{0F866004-6AF1-4EBB-BA33-CD7D818E0B56}">
      <dgm:prSet/>
      <dgm:spPr/>
      <dgm:t>
        <a:bodyPr/>
        <a:lstStyle/>
        <a:p>
          <a:endParaRPr lang="en-US"/>
        </a:p>
      </dgm:t>
    </dgm:pt>
    <dgm:pt modelId="{BBD80570-CB47-4525-AFCF-0CF2ACBEF9FB}" type="sibTrans" cxnId="{0F866004-6AF1-4EBB-BA33-CD7D818E0B56}">
      <dgm:prSet/>
      <dgm:spPr/>
      <dgm:t>
        <a:bodyPr/>
        <a:lstStyle/>
        <a:p>
          <a:endParaRPr lang="en-US"/>
        </a:p>
      </dgm:t>
    </dgm:pt>
    <dgm:pt modelId="{F570CCA9-00C9-4D1F-870C-0EE1C6309DA7}">
      <dgm:prSet/>
      <dgm:spPr/>
      <dgm:t>
        <a:bodyPr/>
        <a:lstStyle/>
        <a:p>
          <a:r>
            <a:rPr lang="en-US"/>
            <a:t>Child &amp; Family Teams</a:t>
          </a:r>
        </a:p>
      </dgm:t>
    </dgm:pt>
    <dgm:pt modelId="{9D908394-076B-4D90-A377-5CB63A2B4C0F}" type="parTrans" cxnId="{F7779794-39E5-450A-9D4B-4D2B6F7E82FC}">
      <dgm:prSet/>
      <dgm:spPr/>
      <dgm:t>
        <a:bodyPr/>
        <a:lstStyle/>
        <a:p>
          <a:endParaRPr lang="en-US"/>
        </a:p>
      </dgm:t>
    </dgm:pt>
    <dgm:pt modelId="{A013E8CD-0907-4F7D-BEDA-EB8DA8026131}" type="sibTrans" cxnId="{F7779794-39E5-450A-9D4B-4D2B6F7E82FC}">
      <dgm:prSet/>
      <dgm:spPr/>
      <dgm:t>
        <a:bodyPr/>
        <a:lstStyle/>
        <a:p>
          <a:endParaRPr lang="en-US"/>
        </a:p>
      </dgm:t>
    </dgm:pt>
    <dgm:pt modelId="{C6D88B88-8397-4E48-8713-4B8BF0A07C19}">
      <dgm:prSet/>
      <dgm:spPr/>
      <dgm:t>
        <a:bodyPr/>
        <a:lstStyle/>
        <a:p>
          <a:r>
            <a:rPr lang="en-US"/>
            <a:t>High Fidelity Wraparound Foundations</a:t>
          </a:r>
        </a:p>
      </dgm:t>
    </dgm:pt>
    <dgm:pt modelId="{63C9318A-528F-49AD-B4C8-6FA8684E6DCE}" type="parTrans" cxnId="{1EC338F0-4DB3-4D9C-A982-3C406BA1B35E}">
      <dgm:prSet/>
      <dgm:spPr/>
      <dgm:t>
        <a:bodyPr/>
        <a:lstStyle/>
        <a:p>
          <a:endParaRPr lang="en-US"/>
        </a:p>
      </dgm:t>
    </dgm:pt>
    <dgm:pt modelId="{4ED2C95E-B24E-4507-901A-D3D716A3A0B9}" type="sibTrans" cxnId="{1EC338F0-4DB3-4D9C-A982-3C406BA1B35E}">
      <dgm:prSet/>
      <dgm:spPr/>
      <dgm:t>
        <a:bodyPr/>
        <a:lstStyle/>
        <a:p>
          <a:endParaRPr lang="en-US"/>
        </a:p>
      </dgm:t>
    </dgm:pt>
    <dgm:pt modelId="{E09E8490-464C-452A-9E31-0B2ECA2472E1}">
      <dgm:prSet/>
      <dgm:spPr/>
      <dgm:t>
        <a:bodyPr/>
        <a:lstStyle/>
        <a:p>
          <a:endParaRPr lang="en-US"/>
        </a:p>
      </dgm:t>
    </dgm:pt>
    <dgm:pt modelId="{A3607C52-B6C3-40E6-BB93-3952601FE5B3}" type="parTrans" cxnId="{C4E5027D-33A8-46F9-8B8E-8D21C4F28C8B}">
      <dgm:prSet/>
      <dgm:spPr/>
      <dgm:t>
        <a:bodyPr/>
        <a:lstStyle/>
        <a:p>
          <a:endParaRPr lang="en-US"/>
        </a:p>
      </dgm:t>
    </dgm:pt>
    <dgm:pt modelId="{5E1D5DD6-B0E0-47CA-B475-5E2AF837D507}" type="sibTrans" cxnId="{C4E5027D-33A8-46F9-8B8E-8D21C4F28C8B}">
      <dgm:prSet/>
      <dgm:spPr/>
      <dgm:t>
        <a:bodyPr/>
        <a:lstStyle/>
        <a:p>
          <a:endParaRPr lang="en-US"/>
        </a:p>
      </dgm:t>
    </dgm:pt>
    <dgm:pt modelId="{EC6E8607-AC05-418C-B874-A9C7A263808E}">
      <dgm:prSet/>
      <dgm:spPr/>
      <dgm:t>
        <a:bodyPr/>
        <a:lstStyle/>
        <a:p>
          <a:endParaRPr lang="en-US"/>
        </a:p>
      </dgm:t>
    </dgm:pt>
    <dgm:pt modelId="{BE783799-0130-4FB6-B3DC-DAC966498406}" type="parTrans" cxnId="{85B71949-0BA5-4BB8-8211-0BCE965629FF}">
      <dgm:prSet/>
      <dgm:spPr/>
      <dgm:t>
        <a:bodyPr/>
        <a:lstStyle/>
        <a:p>
          <a:endParaRPr lang="en-US"/>
        </a:p>
      </dgm:t>
    </dgm:pt>
    <dgm:pt modelId="{6124A62A-5ACD-418C-AB1B-95F512CDD5F4}" type="sibTrans" cxnId="{85B71949-0BA5-4BB8-8211-0BCE965629FF}">
      <dgm:prSet/>
      <dgm:spPr/>
      <dgm:t>
        <a:bodyPr/>
        <a:lstStyle/>
        <a:p>
          <a:endParaRPr lang="en-US"/>
        </a:p>
      </dgm:t>
    </dgm:pt>
    <dgm:pt modelId="{485EC0D0-A7FD-4AEE-B611-D4454FE937D6}" type="pres">
      <dgm:prSet presAssocID="{644EAF81-84F6-45EB-B6FC-ED0293ECDF43}" presName="Name0" presStyleCnt="0">
        <dgm:presLayoutVars>
          <dgm:dir/>
          <dgm:animLvl val="lvl"/>
          <dgm:resizeHandles val="exact"/>
        </dgm:presLayoutVars>
      </dgm:prSet>
      <dgm:spPr/>
    </dgm:pt>
    <dgm:pt modelId="{3D66A9A3-A099-4B7D-B2B3-2E3FA924EE07}" type="pres">
      <dgm:prSet presAssocID="{E94A135A-4AD9-4A3D-9133-5F757B42B7EC}" presName="composite" presStyleCnt="0"/>
      <dgm:spPr/>
    </dgm:pt>
    <dgm:pt modelId="{9B3C7ED6-6B69-4B60-9A1E-EB2A89304ECD}" type="pres">
      <dgm:prSet presAssocID="{E94A135A-4AD9-4A3D-9133-5F757B42B7EC}" presName="parTx" presStyleLbl="alignNode1" presStyleIdx="0" presStyleCnt="1">
        <dgm:presLayoutVars>
          <dgm:chMax val="0"/>
          <dgm:chPref val="0"/>
          <dgm:bulletEnabled val="1"/>
        </dgm:presLayoutVars>
      </dgm:prSet>
      <dgm:spPr/>
    </dgm:pt>
    <dgm:pt modelId="{E6B092CC-9BF6-4DA1-A2B6-5EBD8B00895C}" type="pres">
      <dgm:prSet presAssocID="{E94A135A-4AD9-4A3D-9133-5F757B42B7EC}" presName="desTx" presStyleLbl="alignAccFollowNode1" presStyleIdx="0" presStyleCnt="1">
        <dgm:presLayoutVars>
          <dgm:bulletEnabled val="1"/>
        </dgm:presLayoutVars>
      </dgm:prSet>
      <dgm:spPr/>
    </dgm:pt>
  </dgm:ptLst>
  <dgm:cxnLst>
    <dgm:cxn modelId="{0F866004-6AF1-4EBB-BA33-CD7D818E0B56}" srcId="{E94A135A-4AD9-4A3D-9133-5F757B42B7EC}" destId="{4F9132D3-A62B-45AE-9C1A-386B7923191D}" srcOrd="9" destOrd="0" parTransId="{71C16307-7830-4401-91BE-613DB4817B9D}" sibTransId="{BBD80570-CB47-4525-AFCF-0CF2ACBEF9FB}"/>
    <dgm:cxn modelId="{5893480F-CBB5-4B05-BC79-68D9B7B6F521}" type="presOf" srcId="{8503965B-6E16-46F4-B994-B282CDC51DA6}" destId="{E6B092CC-9BF6-4DA1-A2B6-5EBD8B00895C}" srcOrd="0" destOrd="0" presId="urn:microsoft.com/office/officeart/2005/8/layout/hList1"/>
    <dgm:cxn modelId="{EADE9C15-361E-4220-9BD2-30FC9C0D870A}" type="presOf" srcId="{4F9132D3-A62B-45AE-9C1A-386B7923191D}" destId="{E6B092CC-9BF6-4DA1-A2B6-5EBD8B00895C}" srcOrd="0" destOrd="9" presId="urn:microsoft.com/office/officeart/2005/8/layout/hList1"/>
    <dgm:cxn modelId="{EC440721-43DA-42A7-ABBF-C91A2F270A01}" type="presOf" srcId="{644EAF81-84F6-45EB-B6FC-ED0293ECDF43}" destId="{485EC0D0-A7FD-4AEE-B611-D4454FE937D6}" srcOrd="0" destOrd="0" presId="urn:microsoft.com/office/officeart/2005/8/layout/hList1"/>
    <dgm:cxn modelId="{EDA97832-1E61-45C3-AE2A-3F67781470A2}" type="presOf" srcId="{F570CCA9-00C9-4D1F-870C-0EE1C6309DA7}" destId="{E6B092CC-9BF6-4DA1-A2B6-5EBD8B00895C}" srcOrd="0" destOrd="10" presId="urn:microsoft.com/office/officeart/2005/8/layout/hList1"/>
    <dgm:cxn modelId="{1BA81438-D346-4C79-8476-C7D71BD1E1F5}" type="presOf" srcId="{E09E8490-464C-452A-9E31-0B2ECA2472E1}" destId="{E6B092CC-9BF6-4DA1-A2B6-5EBD8B00895C}" srcOrd="0" destOrd="12" presId="urn:microsoft.com/office/officeart/2005/8/layout/hList1"/>
    <dgm:cxn modelId="{4893353D-2F45-433B-8B48-8A83B6793DA8}" srcId="{E94A135A-4AD9-4A3D-9133-5F757B42B7EC}" destId="{0E13488E-C54D-4D09-80BB-0E1BF292336C}" srcOrd="6" destOrd="0" parTransId="{189E873F-D7D8-46E8-9643-C33B1BFABA7A}" sibTransId="{178A4DFA-4133-4DB5-A5B1-716D0E71ABC5}"/>
    <dgm:cxn modelId="{A1951560-0739-4910-B000-714BD5529FFC}" srcId="{644EAF81-84F6-45EB-B6FC-ED0293ECDF43}" destId="{E94A135A-4AD9-4A3D-9133-5F757B42B7EC}" srcOrd="0" destOrd="0" parTransId="{34E60946-5099-49DB-AC86-19CE60111080}" sibTransId="{7636B74D-3A22-40F7-9A26-ABC61E29EB3C}"/>
    <dgm:cxn modelId="{252E6161-36E8-4203-BFD4-786E51DD94C8}" type="presOf" srcId="{0E13488E-C54D-4D09-80BB-0E1BF292336C}" destId="{E6B092CC-9BF6-4DA1-A2B6-5EBD8B00895C}" srcOrd="0" destOrd="6" presId="urn:microsoft.com/office/officeart/2005/8/layout/hList1"/>
    <dgm:cxn modelId="{85B71949-0BA5-4BB8-8211-0BCE965629FF}" srcId="{C6D88B88-8397-4E48-8713-4B8BF0A07C19}" destId="{EC6E8607-AC05-418C-B874-A9C7A263808E}" srcOrd="1" destOrd="0" parTransId="{BE783799-0130-4FB6-B3DC-DAC966498406}" sibTransId="{6124A62A-5ACD-418C-AB1B-95F512CDD5F4}"/>
    <dgm:cxn modelId="{6D18AB6F-AFDE-4141-A401-5D3F5DB14D7B}" srcId="{E94A135A-4AD9-4A3D-9133-5F757B42B7EC}" destId="{39DCC839-28C2-4DE0-8BFF-CACEB0B8C80D}" srcOrd="1" destOrd="0" parTransId="{E20CC83B-20ED-46D4-9F51-ECC34BED7924}" sibTransId="{6E2207D1-E7C3-4C5E-9CCE-5FABA9A7BBCE}"/>
    <dgm:cxn modelId="{BE9C5372-71C3-4C86-B07F-1ABB9C312E25}" srcId="{E94A135A-4AD9-4A3D-9133-5F757B42B7EC}" destId="{F50442B4-8B7E-46B8-A3F3-BB40274C12A5}" srcOrd="5" destOrd="0" parTransId="{3040EC56-4F3B-4FE7-B0FF-4A2878FFF5D6}" sibTransId="{D78A89B4-E396-4FC3-A76E-2C04BF6F5F14}"/>
    <dgm:cxn modelId="{4F47C372-C625-4C60-8F5A-FB9DFC0632FA}" type="presOf" srcId="{39DCC839-28C2-4DE0-8BFF-CACEB0B8C80D}" destId="{E6B092CC-9BF6-4DA1-A2B6-5EBD8B00895C}" srcOrd="0" destOrd="1" presId="urn:microsoft.com/office/officeart/2005/8/layout/hList1"/>
    <dgm:cxn modelId="{6294087A-0EE5-419D-AE36-854E1FC20FC8}" srcId="{E94A135A-4AD9-4A3D-9133-5F757B42B7EC}" destId="{0F2BD659-8226-486A-8291-8361063CB3E5}" srcOrd="8" destOrd="0" parTransId="{17118684-5F9E-48FD-AFE1-6C2AB02EB7EC}" sibTransId="{8742A039-103A-4AC9-B984-5C6450C9434D}"/>
    <dgm:cxn modelId="{C4E5027D-33A8-46F9-8B8E-8D21C4F28C8B}" srcId="{C6D88B88-8397-4E48-8713-4B8BF0A07C19}" destId="{E09E8490-464C-452A-9E31-0B2ECA2472E1}" srcOrd="0" destOrd="0" parTransId="{A3607C52-B6C3-40E6-BB93-3952601FE5B3}" sibTransId="{5E1D5DD6-B0E0-47CA-B475-5E2AF837D507}"/>
    <dgm:cxn modelId="{A3281E90-158D-4770-838A-5ADF2E82A172}" type="presOf" srcId="{89B38406-B271-4E24-906A-B6533A60559D}" destId="{E6B092CC-9BF6-4DA1-A2B6-5EBD8B00895C}" srcOrd="0" destOrd="3" presId="urn:microsoft.com/office/officeart/2005/8/layout/hList1"/>
    <dgm:cxn modelId="{D7B0B892-4C08-4751-B426-43AA05185CF4}" type="presOf" srcId="{2915B659-4CF8-4FE5-A3A0-C747C309244F}" destId="{E6B092CC-9BF6-4DA1-A2B6-5EBD8B00895C}" srcOrd="0" destOrd="4" presId="urn:microsoft.com/office/officeart/2005/8/layout/hList1"/>
    <dgm:cxn modelId="{F7779794-39E5-450A-9D4B-4D2B6F7E82FC}" srcId="{E94A135A-4AD9-4A3D-9133-5F757B42B7EC}" destId="{F570CCA9-00C9-4D1F-870C-0EE1C6309DA7}" srcOrd="10" destOrd="0" parTransId="{9D908394-076B-4D90-A377-5CB63A2B4C0F}" sibTransId="{A013E8CD-0907-4F7D-BEDA-EB8DA8026131}"/>
    <dgm:cxn modelId="{C722DA95-F76B-40D8-81FE-4AE2E8E4FB6F}" type="presOf" srcId="{C6D88B88-8397-4E48-8713-4B8BF0A07C19}" destId="{E6B092CC-9BF6-4DA1-A2B6-5EBD8B00895C}" srcOrd="0" destOrd="11" presId="urn:microsoft.com/office/officeart/2005/8/layout/hList1"/>
    <dgm:cxn modelId="{A8997197-061F-45A7-8CD6-08BC8503DA89}" type="presOf" srcId="{0F2BD659-8226-486A-8291-8361063CB3E5}" destId="{E6B092CC-9BF6-4DA1-A2B6-5EBD8B00895C}" srcOrd="0" destOrd="8" presId="urn:microsoft.com/office/officeart/2005/8/layout/hList1"/>
    <dgm:cxn modelId="{65D04AA2-9A49-4E6E-BD2C-68A2E63E40A1}" type="presOf" srcId="{E94A135A-4AD9-4A3D-9133-5F757B42B7EC}" destId="{9B3C7ED6-6B69-4B60-9A1E-EB2A89304ECD}" srcOrd="0" destOrd="0" presId="urn:microsoft.com/office/officeart/2005/8/layout/hList1"/>
    <dgm:cxn modelId="{6628C2BA-0A6F-4288-AEC4-79C6A312FA66}" type="presOf" srcId="{2A921574-0132-4385-BC8E-D007FA628DC2}" destId="{E6B092CC-9BF6-4DA1-A2B6-5EBD8B00895C}" srcOrd="0" destOrd="2" presId="urn:microsoft.com/office/officeart/2005/8/layout/hList1"/>
    <dgm:cxn modelId="{783B2EC4-AF89-4AC4-8719-95E39FC5DFA6}" srcId="{E94A135A-4AD9-4A3D-9133-5F757B42B7EC}" destId="{2915B659-4CF8-4FE5-A3A0-C747C309244F}" srcOrd="4" destOrd="0" parTransId="{4CE11C27-B9F5-4EF1-A0DE-CF3F3E346678}" sibTransId="{7F450B2D-078B-4FC4-AD22-29E33A944210}"/>
    <dgm:cxn modelId="{FE90D9D3-E422-4095-9010-C90E775B724C}" type="presOf" srcId="{69E88AB5-EE00-4B4A-8655-6293FBF1A3BD}" destId="{E6B092CC-9BF6-4DA1-A2B6-5EBD8B00895C}" srcOrd="0" destOrd="7" presId="urn:microsoft.com/office/officeart/2005/8/layout/hList1"/>
    <dgm:cxn modelId="{D29D68DE-F439-4375-AAFD-C61E26BFCD2D}" srcId="{E94A135A-4AD9-4A3D-9133-5F757B42B7EC}" destId="{2A921574-0132-4385-BC8E-D007FA628DC2}" srcOrd="2" destOrd="0" parTransId="{6308D8A8-AE1C-4ADA-97B8-BF8F3250CCAB}" sibTransId="{1C9F2D7F-C5D8-400B-BBD8-715EA2A08250}"/>
    <dgm:cxn modelId="{8FCB85EA-E139-4656-B4EC-BB1FE14F027A}" type="presOf" srcId="{F50442B4-8B7E-46B8-A3F3-BB40274C12A5}" destId="{E6B092CC-9BF6-4DA1-A2B6-5EBD8B00895C}" srcOrd="0" destOrd="5" presId="urn:microsoft.com/office/officeart/2005/8/layout/hList1"/>
    <dgm:cxn modelId="{A86E2EEF-19E6-427E-ACBE-9020DA358B9E}" srcId="{E94A135A-4AD9-4A3D-9133-5F757B42B7EC}" destId="{8503965B-6E16-46F4-B994-B282CDC51DA6}" srcOrd="0" destOrd="0" parTransId="{7AF84D0F-05CF-4CB0-ABF6-CAF054B825B0}" sibTransId="{EAF983A7-4B85-4C31-ABCA-6E1565830359}"/>
    <dgm:cxn modelId="{1EC338F0-4DB3-4D9C-A982-3C406BA1B35E}" srcId="{E94A135A-4AD9-4A3D-9133-5F757B42B7EC}" destId="{C6D88B88-8397-4E48-8713-4B8BF0A07C19}" srcOrd="11" destOrd="0" parTransId="{63C9318A-528F-49AD-B4C8-6FA8684E6DCE}" sibTransId="{4ED2C95E-B24E-4507-901A-D3D716A3A0B9}"/>
    <dgm:cxn modelId="{F2500FF2-B444-4CEC-A959-20D60AF6AFE3}" type="presOf" srcId="{EC6E8607-AC05-418C-B874-A9C7A263808E}" destId="{E6B092CC-9BF6-4DA1-A2B6-5EBD8B00895C}" srcOrd="0" destOrd="13" presId="urn:microsoft.com/office/officeart/2005/8/layout/hList1"/>
    <dgm:cxn modelId="{05B48BF8-0601-4363-B768-6D06AF6ECD79}" srcId="{E94A135A-4AD9-4A3D-9133-5F757B42B7EC}" destId="{89B38406-B271-4E24-906A-B6533A60559D}" srcOrd="3" destOrd="0" parTransId="{2407A8E3-1C80-4C81-806A-2926E478D65C}" sibTransId="{994C9732-38D0-41E7-9AA9-06B70A38C725}"/>
    <dgm:cxn modelId="{C99B09FE-8639-4FA6-BC16-5C921A425610}" srcId="{E94A135A-4AD9-4A3D-9133-5F757B42B7EC}" destId="{69E88AB5-EE00-4B4A-8655-6293FBF1A3BD}" srcOrd="7" destOrd="0" parTransId="{F79E79AB-B303-4C79-81A7-C6BF16306E19}" sibTransId="{96F3CA43-0D2D-4741-B28D-182D1A69A3B1}"/>
    <dgm:cxn modelId="{30B4EADC-AE98-40FC-BADA-F52595BD2430}" type="presParOf" srcId="{485EC0D0-A7FD-4AEE-B611-D4454FE937D6}" destId="{3D66A9A3-A099-4B7D-B2B3-2E3FA924EE07}" srcOrd="0" destOrd="0" presId="urn:microsoft.com/office/officeart/2005/8/layout/hList1"/>
    <dgm:cxn modelId="{252B4B05-38EE-4255-962B-42CDE3DBA3C4}" type="presParOf" srcId="{3D66A9A3-A099-4B7D-B2B3-2E3FA924EE07}" destId="{9B3C7ED6-6B69-4B60-9A1E-EB2A89304ECD}" srcOrd="0" destOrd="0" presId="urn:microsoft.com/office/officeart/2005/8/layout/hList1"/>
    <dgm:cxn modelId="{351D7F3F-E83F-440E-B58F-69A09360C1AA}" type="presParOf" srcId="{3D66A9A3-A099-4B7D-B2B3-2E3FA924EE07}" destId="{E6B092CC-9BF6-4DA1-A2B6-5EBD8B00895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01B457-0ABB-4F20-A110-DA3AB3EC47E2}"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n-US"/>
        </a:p>
      </dgm:t>
    </dgm:pt>
    <dgm:pt modelId="{C39342F0-A575-4558-B85B-2E1E4DCCF9E9}">
      <dgm:prSet/>
      <dgm:spPr/>
      <dgm:t>
        <a:bodyPr/>
        <a:lstStyle/>
        <a:p>
          <a:r>
            <a:rPr lang="en-US" baseline="0"/>
            <a:t>Actual utilization to historical data.</a:t>
          </a:r>
          <a:endParaRPr lang="en-US"/>
        </a:p>
      </dgm:t>
    </dgm:pt>
    <dgm:pt modelId="{B9F4BACB-FE05-45E3-895A-4B088472D803}" type="parTrans" cxnId="{50BC8685-18A8-45B5-9DC2-6CF515821631}">
      <dgm:prSet/>
      <dgm:spPr/>
      <dgm:t>
        <a:bodyPr/>
        <a:lstStyle/>
        <a:p>
          <a:endParaRPr lang="en-US"/>
        </a:p>
      </dgm:t>
    </dgm:pt>
    <dgm:pt modelId="{C7C01CAA-5E78-4E24-991B-FB01B72C2CAD}" type="sibTrans" cxnId="{50BC8685-18A8-45B5-9DC2-6CF515821631}">
      <dgm:prSet/>
      <dgm:spPr/>
      <dgm:t>
        <a:bodyPr/>
        <a:lstStyle/>
        <a:p>
          <a:endParaRPr lang="en-US"/>
        </a:p>
      </dgm:t>
    </dgm:pt>
    <dgm:pt modelId="{F61CEF98-70E5-4425-8142-AE46796DC2D1}">
      <dgm:prSet/>
      <dgm:spPr/>
      <dgm:t>
        <a:bodyPr/>
        <a:lstStyle/>
        <a:p>
          <a:r>
            <a:rPr lang="en-US" baseline="0"/>
            <a:t>Actual service mix and cost to historical data</a:t>
          </a:r>
          <a:endParaRPr lang="en-US"/>
        </a:p>
      </dgm:t>
    </dgm:pt>
    <dgm:pt modelId="{C01F96CD-0E89-4B21-B406-2E0AF7D00A55}" type="parTrans" cxnId="{F4C166F4-9A17-42E7-A563-EC7FBC9FB929}">
      <dgm:prSet/>
      <dgm:spPr/>
      <dgm:t>
        <a:bodyPr/>
        <a:lstStyle/>
        <a:p>
          <a:endParaRPr lang="en-US"/>
        </a:p>
      </dgm:t>
    </dgm:pt>
    <dgm:pt modelId="{A0F32CE7-5F13-4788-BCD7-9ED05EE7B5DB}" type="sibTrans" cxnId="{F4C166F4-9A17-42E7-A563-EC7FBC9FB929}">
      <dgm:prSet/>
      <dgm:spPr/>
      <dgm:t>
        <a:bodyPr/>
        <a:lstStyle/>
        <a:p>
          <a:endParaRPr lang="en-US"/>
        </a:p>
      </dgm:t>
    </dgm:pt>
    <dgm:pt modelId="{4E57FDDE-F7A1-4FF0-91A9-34A632DA0708}">
      <dgm:prSet/>
      <dgm:spPr/>
      <dgm:t>
        <a:bodyPr/>
        <a:lstStyle/>
        <a:p>
          <a:r>
            <a:rPr lang="en-US" baseline="0"/>
            <a:t>Consumer satisfaction</a:t>
          </a:r>
          <a:endParaRPr lang="en-US"/>
        </a:p>
      </dgm:t>
    </dgm:pt>
    <dgm:pt modelId="{1D88F62A-BB87-4E13-BAD8-2BCBA8975417}" type="parTrans" cxnId="{0836372F-52E0-4DF2-905A-710160FFB54A}">
      <dgm:prSet/>
      <dgm:spPr/>
      <dgm:t>
        <a:bodyPr/>
        <a:lstStyle/>
        <a:p>
          <a:endParaRPr lang="en-US"/>
        </a:p>
      </dgm:t>
    </dgm:pt>
    <dgm:pt modelId="{0C5D7B2F-FCF9-43C3-AB5E-9D48C4A74390}" type="sibTrans" cxnId="{0836372F-52E0-4DF2-905A-710160FFB54A}">
      <dgm:prSet/>
      <dgm:spPr/>
      <dgm:t>
        <a:bodyPr/>
        <a:lstStyle/>
        <a:p>
          <a:endParaRPr lang="en-US"/>
        </a:p>
      </dgm:t>
    </dgm:pt>
    <dgm:pt modelId="{928FFE25-83C5-4139-8FBB-C2098E942C7D}">
      <dgm:prSet/>
      <dgm:spPr/>
      <dgm:t>
        <a:bodyPr/>
        <a:lstStyle/>
        <a:p>
          <a:r>
            <a:rPr lang="en-US" baseline="0"/>
            <a:t>Provider satisfaction</a:t>
          </a:r>
          <a:endParaRPr lang="en-US"/>
        </a:p>
      </dgm:t>
    </dgm:pt>
    <dgm:pt modelId="{9C91286A-8347-4679-BB40-C2D38F1A4D8B}" type="parTrans" cxnId="{611D8427-0834-486E-9820-2BA4573AD66E}">
      <dgm:prSet/>
      <dgm:spPr/>
      <dgm:t>
        <a:bodyPr/>
        <a:lstStyle/>
        <a:p>
          <a:endParaRPr lang="en-US"/>
        </a:p>
      </dgm:t>
    </dgm:pt>
    <dgm:pt modelId="{2F4A4DD2-88AD-4C53-93FC-6709F36E2F78}" type="sibTrans" cxnId="{611D8427-0834-486E-9820-2BA4573AD66E}">
      <dgm:prSet/>
      <dgm:spPr/>
      <dgm:t>
        <a:bodyPr/>
        <a:lstStyle/>
        <a:p>
          <a:endParaRPr lang="en-US"/>
        </a:p>
      </dgm:t>
    </dgm:pt>
    <dgm:pt modelId="{6A74DA8F-849C-4AFC-981B-B842D7C01BE1}">
      <dgm:prSet/>
      <dgm:spPr/>
      <dgm:t>
        <a:bodyPr/>
        <a:lstStyle/>
        <a:p>
          <a:r>
            <a:rPr lang="en-US" baseline="0"/>
            <a:t>Reduction in acute and/or intensive high cost services</a:t>
          </a:r>
          <a:endParaRPr lang="en-US"/>
        </a:p>
      </dgm:t>
    </dgm:pt>
    <dgm:pt modelId="{F05DDC8E-CA4B-4184-B971-BB3E8CCA3DE6}" type="parTrans" cxnId="{FF5A9A6C-F50B-4D51-88AF-1CD08799B956}">
      <dgm:prSet/>
      <dgm:spPr/>
      <dgm:t>
        <a:bodyPr/>
        <a:lstStyle/>
        <a:p>
          <a:endParaRPr lang="en-US"/>
        </a:p>
      </dgm:t>
    </dgm:pt>
    <dgm:pt modelId="{CCA37BE2-40BA-4CA5-BEAD-47EE842D3A20}" type="sibTrans" cxnId="{FF5A9A6C-F50B-4D51-88AF-1CD08799B956}">
      <dgm:prSet/>
      <dgm:spPr/>
      <dgm:t>
        <a:bodyPr/>
        <a:lstStyle/>
        <a:p>
          <a:endParaRPr lang="en-US"/>
        </a:p>
      </dgm:t>
    </dgm:pt>
    <dgm:pt modelId="{AB4DF6CA-7EFA-4F7B-B316-E97A69972DAB}">
      <dgm:prSet/>
      <dgm:spPr/>
      <dgm:t>
        <a:bodyPr/>
        <a:lstStyle/>
        <a:p>
          <a:r>
            <a:rPr lang="en-US" baseline="0"/>
            <a:t>Reduction in out of home services.</a:t>
          </a:r>
          <a:endParaRPr lang="en-US"/>
        </a:p>
      </dgm:t>
    </dgm:pt>
    <dgm:pt modelId="{E964C68C-F489-4F5D-86DF-72729590678E}" type="parTrans" cxnId="{33915284-3D9D-4C37-B2A5-D40B7AC37D58}">
      <dgm:prSet/>
      <dgm:spPr/>
      <dgm:t>
        <a:bodyPr/>
        <a:lstStyle/>
        <a:p>
          <a:endParaRPr lang="en-US"/>
        </a:p>
      </dgm:t>
    </dgm:pt>
    <dgm:pt modelId="{1558D4DE-9651-4AEB-A171-F765CA357605}" type="sibTrans" cxnId="{33915284-3D9D-4C37-B2A5-D40B7AC37D58}">
      <dgm:prSet/>
      <dgm:spPr/>
      <dgm:t>
        <a:bodyPr/>
        <a:lstStyle/>
        <a:p>
          <a:endParaRPr lang="en-US"/>
        </a:p>
      </dgm:t>
    </dgm:pt>
    <dgm:pt modelId="{B20CA6A2-5CF5-4EE1-A292-E28E29E1F6A5}">
      <dgm:prSet/>
      <dgm:spPr/>
      <dgm:t>
        <a:bodyPr/>
        <a:lstStyle/>
        <a:p>
          <a:r>
            <a:rPr lang="en-US" baseline="0"/>
            <a:t>Increase in youth remaining in home after MORES</a:t>
          </a:r>
          <a:endParaRPr lang="en-US"/>
        </a:p>
      </dgm:t>
    </dgm:pt>
    <dgm:pt modelId="{56A40884-1172-4DB3-AA63-E1313DDE9217}" type="parTrans" cxnId="{D1C9A475-9DF9-48E5-85F4-741E1B87B300}">
      <dgm:prSet/>
      <dgm:spPr/>
      <dgm:t>
        <a:bodyPr/>
        <a:lstStyle/>
        <a:p>
          <a:endParaRPr lang="en-US"/>
        </a:p>
      </dgm:t>
    </dgm:pt>
    <dgm:pt modelId="{91719088-D1D1-4F8A-936F-DA2D48E1FFF1}" type="sibTrans" cxnId="{D1C9A475-9DF9-48E5-85F4-741E1B87B300}">
      <dgm:prSet/>
      <dgm:spPr/>
      <dgm:t>
        <a:bodyPr/>
        <a:lstStyle/>
        <a:p>
          <a:endParaRPr lang="en-US"/>
        </a:p>
      </dgm:t>
    </dgm:pt>
    <dgm:pt modelId="{91FF3C29-96F5-4AFD-B97C-D32FD55C3D9A}" type="pres">
      <dgm:prSet presAssocID="{A801B457-0ABB-4F20-A110-DA3AB3EC47E2}" presName="Name0" presStyleCnt="0">
        <dgm:presLayoutVars>
          <dgm:chMax val="7"/>
          <dgm:chPref val="7"/>
          <dgm:dir/>
        </dgm:presLayoutVars>
      </dgm:prSet>
      <dgm:spPr/>
    </dgm:pt>
    <dgm:pt modelId="{77682967-F7DE-4703-8278-A4056BBCF4B4}" type="pres">
      <dgm:prSet presAssocID="{A801B457-0ABB-4F20-A110-DA3AB3EC47E2}" presName="Name1" presStyleCnt="0"/>
      <dgm:spPr/>
    </dgm:pt>
    <dgm:pt modelId="{CCCC4D4D-0AA8-4249-888E-F510779630DC}" type="pres">
      <dgm:prSet presAssocID="{A801B457-0ABB-4F20-A110-DA3AB3EC47E2}" presName="cycle" presStyleCnt="0"/>
      <dgm:spPr/>
    </dgm:pt>
    <dgm:pt modelId="{62EE1764-CF45-4F36-B746-99BFB6AF137E}" type="pres">
      <dgm:prSet presAssocID="{A801B457-0ABB-4F20-A110-DA3AB3EC47E2}" presName="srcNode" presStyleLbl="node1" presStyleIdx="0" presStyleCnt="7"/>
      <dgm:spPr/>
    </dgm:pt>
    <dgm:pt modelId="{6B3FF25E-3F13-4E4F-909F-095738C9EC65}" type="pres">
      <dgm:prSet presAssocID="{A801B457-0ABB-4F20-A110-DA3AB3EC47E2}" presName="conn" presStyleLbl="parChTrans1D2" presStyleIdx="0" presStyleCnt="1"/>
      <dgm:spPr/>
    </dgm:pt>
    <dgm:pt modelId="{09144CD0-5B54-4680-B8CF-5757E4B46057}" type="pres">
      <dgm:prSet presAssocID="{A801B457-0ABB-4F20-A110-DA3AB3EC47E2}" presName="extraNode" presStyleLbl="node1" presStyleIdx="0" presStyleCnt="7"/>
      <dgm:spPr/>
    </dgm:pt>
    <dgm:pt modelId="{FDBD9AD9-6A82-43F5-8FA0-04BA2539170E}" type="pres">
      <dgm:prSet presAssocID="{A801B457-0ABB-4F20-A110-DA3AB3EC47E2}" presName="dstNode" presStyleLbl="node1" presStyleIdx="0" presStyleCnt="7"/>
      <dgm:spPr/>
    </dgm:pt>
    <dgm:pt modelId="{60DFBCC3-627E-4555-9232-4DA73A41DA11}" type="pres">
      <dgm:prSet presAssocID="{C39342F0-A575-4558-B85B-2E1E4DCCF9E9}" presName="text_1" presStyleLbl="node1" presStyleIdx="0" presStyleCnt="7">
        <dgm:presLayoutVars>
          <dgm:bulletEnabled val="1"/>
        </dgm:presLayoutVars>
      </dgm:prSet>
      <dgm:spPr/>
    </dgm:pt>
    <dgm:pt modelId="{828C1DEE-FE12-4049-8329-94BF5B9DD912}" type="pres">
      <dgm:prSet presAssocID="{C39342F0-A575-4558-B85B-2E1E4DCCF9E9}" presName="accent_1" presStyleCnt="0"/>
      <dgm:spPr/>
    </dgm:pt>
    <dgm:pt modelId="{A80B9631-CE01-4D54-A829-4666174A893E}" type="pres">
      <dgm:prSet presAssocID="{C39342F0-A575-4558-B85B-2E1E4DCCF9E9}" presName="accentRepeatNode" presStyleLbl="solidFgAcc1" presStyleIdx="0" presStyleCnt="7"/>
      <dgm:spPr/>
    </dgm:pt>
    <dgm:pt modelId="{99607882-E5FF-4B37-9EAA-1B05FF77967E}" type="pres">
      <dgm:prSet presAssocID="{F61CEF98-70E5-4425-8142-AE46796DC2D1}" presName="text_2" presStyleLbl="node1" presStyleIdx="1" presStyleCnt="7">
        <dgm:presLayoutVars>
          <dgm:bulletEnabled val="1"/>
        </dgm:presLayoutVars>
      </dgm:prSet>
      <dgm:spPr/>
    </dgm:pt>
    <dgm:pt modelId="{2C81657C-087D-4AF2-AF94-524ADE8AE50F}" type="pres">
      <dgm:prSet presAssocID="{F61CEF98-70E5-4425-8142-AE46796DC2D1}" presName="accent_2" presStyleCnt="0"/>
      <dgm:spPr/>
    </dgm:pt>
    <dgm:pt modelId="{CD23FE06-52EA-4C12-B275-0486505638FD}" type="pres">
      <dgm:prSet presAssocID="{F61CEF98-70E5-4425-8142-AE46796DC2D1}" presName="accentRepeatNode" presStyleLbl="solidFgAcc1" presStyleIdx="1" presStyleCnt="7"/>
      <dgm:spPr/>
    </dgm:pt>
    <dgm:pt modelId="{442B4B6F-0957-4860-9EDC-80B870A2AC1F}" type="pres">
      <dgm:prSet presAssocID="{4E57FDDE-F7A1-4FF0-91A9-34A632DA0708}" presName="text_3" presStyleLbl="node1" presStyleIdx="2" presStyleCnt="7">
        <dgm:presLayoutVars>
          <dgm:bulletEnabled val="1"/>
        </dgm:presLayoutVars>
      </dgm:prSet>
      <dgm:spPr/>
    </dgm:pt>
    <dgm:pt modelId="{5636F2C4-5A0B-4DBA-86BB-B80C070AAD5E}" type="pres">
      <dgm:prSet presAssocID="{4E57FDDE-F7A1-4FF0-91A9-34A632DA0708}" presName="accent_3" presStyleCnt="0"/>
      <dgm:spPr/>
    </dgm:pt>
    <dgm:pt modelId="{EAEDCFF5-8927-4D58-B0DC-93947333C46C}" type="pres">
      <dgm:prSet presAssocID="{4E57FDDE-F7A1-4FF0-91A9-34A632DA0708}" presName="accentRepeatNode" presStyleLbl="solidFgAcc1" presStyleIdx="2" presStyleCnt="7"/>
      <dgm:spPr/>
    </dgm:pt>
    <dgm:pt modelId="{A9DCAE00-4DB1-4658-9267-5D35A29DF441}" type="pres">
      <dgm:prSet presAssocID="{928FFE25-83C5-4139-8FBB-C2098E942C7D}" presName="text_4" presStyleLbl="node1" presStyleIdx="3" presStyleCnt="7">
        <dgm:presLayoutVars>
          <dgm:bulletEnabled val="1"/>
        </dgm:presLayoutVars>
      </dgm:prSet>
      <dgm:spPr/>
    </dgm:pt>
    <dgm:pt modelId="{09FFF2CF-ABFC-4BBD-8537-8A045668BC80}" type="pres">
      <dgm:prSet presAssocID="{928FFE25-83C5-4139-8FBB-C2098E942C7D}" presName="accent_4" presStyleCnt="0"/>
      <dgm:spPr/>
    </dgm:pt>
    <dgm:pt modelId="{49C47989-BF70-474D-BE5E-0A6E56580BD2}" type="pres">
      <dgm:prSet presAssocID="{928FFE25-83C5-4139-8FBB-C2098E942C7D}" presName="accentRepeatNode" presStyleLbl="solidFgAcc1" presStyleIdx="3" presStyleCnt="7"/>
      <dgm:spPr/>
    </dgm:pt>
    <dgm:pt modelId="{DBBB6500-4993-4E63-81D4-F5855D7F194C}" type="pres">
      <dgm:prSet presAssocID="{6A74DA8F-849C-4AFC-981B-B842D7C01BE1}" presName="text_5" presStyleLbl="node1" presStyleIdx="4" presStyleCnt="7">
        <dgm:presLayoutVars>
          <dgm:bulletEnabled val="1"/>
        </dgm:presLayoutVars>
      </dgm:prSet>
      <dgm:spPr/>
    </dgm:pt>
    <dgm:pt modelId="{76729E89-259F-4ABA-9D25-710D0F27FFBF}" type="pres">
      <dgm:prSet presAssocID="{6A74DA8F-849C-4AFC-981B-B842D7C01BE1}" presName="accent_5" presStyleCnt="0"/>
      <dgm:spPr/>
    </dgm:pt>
    <dgm:pt modelId="{FBCE0ABF-FF35-48AD-A858-B93C8BF009F0}" type="pres">
      <dgm:prSet presAssocID="{6A74DA8F-849C-4AFC-981B-B842D7C01BE1}" presName="accentRepeatNode" presStyleLbl="solidFgAcc1" presStyleIdx="4" presStyleCnt="7"/>
      <dgm:spPr/>
    </dgm:pt>
    <dgm:pt modelId="{3800AEAC-68AC-4F18-96E3-8B8431C9EEAA}" type="pres">
      <dgm:prSet presAssocID="{AB4DF6CA-7EFA-4F7B-B316-E97A69972DAB}" presName="text_6" presStyleLbl="node1" presStyleIdx="5" presStyleCnt="7">
        <dgm:presLayoutVars>
          <dgm:bulletEnabled val="1"/>
        </dgm:presLayoutVars>
      </dgm:prSet>
      <dgm:spPr/>
    </dgm:pt>
    <dgm:pt modelId="{4B79C19D-08B8-4F0F-8DAA-AED235A40CC7}" type="pres">
      <dgm:prSet presAssocID="{AB4DF6CA-7EFA-4F7B-B316-E97A69972DAB}" presName="accent_6" presStyleCnt="0"/>
      <dgm:spPr/>
    </dgm:pt>
    <dgm:pt modelId="{B2BE790F-AD55-4BDA-9423-A0643B0D3A9C}" type="pres">
      <dgm:prSet presAssocID="{AB4DF6CA-7EFA-4F7B-B316-E97A69972DAB}" presName="accentRepeatNode" presStyleLbl="solidFgAcc1" presStyleIdx="5" presStyleCnt="7"/>
      <dgm:spPr/>
    </dgm:pt>
    <dgm:pt modelId="{300AD4F2-9C22-47E5-A67B-C66BE95BF9E3}" type="pres">
      <dgm:prSet presAssocID="{B20CA6A2-5CF5-4EE1-A292-E28E29E1F6A5}" presName="text_7" presStyleLbl="node1" presStyleIdx="6" presStyleCnt="7">
        <dgm:presLayoutVars>
          <dgm:bulletEnabled val="1"/>
        </dgm:presLayoutVars>
      </dgm:prSet>
      <dgm:spPr/>
    </dgm:pt>
    <dgm:pt modelId="{E5C1652B-C1C6-4547-AC42-56C0F973D3A1}" type="pres">
      <dgm:prSet presAssocID="{B20CA6A2-5CF5-4EE1-A292-E28E29E1F6A5}" presName="accent_7" presStyleCnt="0"/>
      <dgm:spPr/>
    </dgm:pt>
    <dgm:pt modelId="{7C08F727-BCA1-48E1-A108-D1C6C930AB2F}" type="pres">
      <dgm:prSet presAssocID="{B20CA6A2-5CF5-4EE1-A292-E28E29E1F6A5}" presName="accentRepeatNode" presStyleLbl="solidFgAcc1" presStyleIdx="6" presStyleCnt="7"/>
      <dgm:spPr/>
    </dgm:pt>
  </dgm:ptLst>
  <dgm:cxnLst>
    <dgm:cxn modelId="{611D8427-0834-486E-9820-2BA4573AD66E}" srcId="{A801B457-0ABB-4F20-A110-DA3AB3EC47E2}" destId="{928FFE25-83C5-4139-8FBB-C2098E942C7D}" srcOrd="3" destOrd="0" parTransId="{9C91286A-8347-4679-BB40-C2D38F1A4D8B}" sibTransId="{2F4A4DD2-88AD-4C53-93FC-6709F36E2F78}"/>
    <dgm:cxn modelId="{0836372F-52E0-4DF2-905A-710160FFB54A}" srcId="{A801B457-0ABB-4F20-A110-DA3AB3EC47E2}" destId="{4E57FDDE-F7A1-4FF0-91A9-34A632DA0708}" srcOrd="2" destOrd="0" parTransId="{1D88F62A-BB87-4E13-BAD8-2BCBA8975417}" sibTransId="{0C5D7B2F-FCF9-43C3-AB5E-9D48C4A74390}"/>
    <dgm:cxn modelId="{DC02EF32-C7CF-424B-AB07-3AE3CE6886A7}" type="presOf" srcId="{B20CA6A2-5CF5-4EE1-A292-E28E29E1F6A5}" destId="{300AD4F2-9C22-47E5-A67B-C66BE95BF9E3}" srcOrd="0" destOrd="0" presId="urn:microsoft.com/office/officeart/2008/layout/VerticalCurvedList"/>
    <dgm:cxn modelId="{FF5A9A6C-F50B-4D51-88AF-1CD08799B956}" srcId="{A801B457-0ABB-4F20-A110-DA3AB3EC47E2}" destId="{6A74DA8F-849C-4AFC-981B-B842D7C01BE1}" srcOrd="4" destOrd="0" parTransId="{F05DDC8E-CA4B-4184-B971-BB3E8CCA3DE6}" sibTransId="{CCA37BE2-40BA-4CA5-BEAD-47EE842D3A20}"/>
    <dgm:cxn modelId="{D1C9A475-9DF9-48E5-85F4-741E1B87B300}" srcId="{A801B457-0ABB-4F20-A110-DA3AB3EC47E2}" destId="{B20CA6A2-5CF5-4EE1-A292-E28E29E1F6A5}" srcOrd="6" destOrd="0" parTransId="{56A40884-1172-4DB3-AA63-E1313DDE9217}" sibTransId="{91719088-D1D1-4F8A-936F-DA2D48E1FFF1}"/>
    <dgm:cxn modelId="{33915284-3D9D-4C37-B2A5-D40B7AC37D58}" srcId="{A801B457-0ABB-4F20-A110-DA3AB3EC47E2}" destId="{AB4DF6CA-7EFA-4F7B-B316-E97A69972DAB}" srcOrd="5" destOrd="0" parTransId="{E964C68C-F489-4F5D-86DF-72729590678E}" sibTransId="{1558D4DE-9651-4AEB-A171-F765CA357605}"/>
    <dgm:cxn modelId="{50BC8685-18A8-45B5-9DC2-6CF515821631}" srcId="{A801B457-0ABB-4F20-A110-DA3AB3EC47E2}" destId="{C39342F0-A575-4558-B85B-2E1E4DCCF9E9}" srcOrd="0" destOrd="0" parTransId="{B9F4BACB-FE05-45E3-895A-4B088472D803}" sibTransId="{C7C01CAA-5E78-4E24-991B-FB01B72C2CAD}"/>
    <dgm:cxn modelId="{69B4AF97-3779-4780-9278-5A34E9BCBA65}" type="presOf" srcId="{F61CEF98-70E5-4425-8142-AE46796DC2D1}" destId="{99607882-E5FF-4B37-9EAA-1B05FF77967E}" srcOrd="0" destOrd="0" presId="urn:microsoft.com/office/officeart/2008/layout/VerticalCurvedList"/>
    <dgm:cxn modelId="{A9718CBB-32B4-4D6A-9CE9-E105007F7EE7}" type="presOf" srcId="{928FFE25-83C5-4139-8FBB-C2098E942C7D}" destId="{A9DCAE00-4DB1-4658-9267-5D35A29DF441}" srcOrd="0" destOrd="0" presId="urn:microsoft.com/office/officeart/2008/layout/VerticalCurvedList"/>
    <dgm:cxn modelId="{B64532C4-142D-4176-9DF7-D3D40A93A27E}" type="presOf" srcId="{C39342F0-A575-4558-B85B-2E1E4DCCF9E9}" destId="{60DFBCC3-627E-4555-9232-4DA73A41DA11}" srcOrd="0" destOrd="0" presId="urn:microsoft.com/office/officeart/2008/layout/VerticalCurvedList"/>
    <dgm:cxn modelId="{95FA3BD0-382E-4211-8613-41526AEE481B}" type="presOf" srcId="{6A74DA8F-849C-4AFC-981B-B842D7C01BE1}" destId="{DBBB6500-4993-4E63-81D4-F5855D7F194C}" srcOrd="0" destOrd="0" presId="urn:microsoft.com/office/officeart/2008/layout/VerticalCurvedList"/>
    <dgm:cxn modelId="{F88BACE4-3596-49B7-9EB4-F9D086F0CAB6}" type="presOf" srcId="{A801B457-0ABB-4F20-A110-DA3AB3EC47E2}" destId="{91FF3C29-96F5-4AFD-B97C-D32FD55C3D9A}" srcOrd="0" destOrd="0" presId="urn:microsoft.com/office/officeart/2008/layout/VerticalCurvedList"/>
    <dgm:cxn modelId="{386706E9-30DF-4CDF-AC00-58AE3ABA0D7D}" type="presOf" srcId="{4E57FDDE-F7A1-4FF0-91A9-34A632DA0708}" destId="{442B4B6F-0957-4860-9EDC-80B870A2AC1F}" srcOrd="0" destOrd="0" presId="urn:microsoft.com/office/officeart/2008/layout/VerticalCurvedList"/>
    <dgm:cxn modelId="{F9F5E0E9-FDB3-402D-9EE4-998D1B05B48C}" type="presOf" srcId="{C7C01CAA-5E78-4E24-991B-FB01B72C2CAD}" destId="{6B3FF25E-3F13-4E4F-909F-095738C9EC65}" srcOrd="0" destOrd="0" presId="urn:microsoft.com/office/officeart/2008/layout/VerticalCurvedList"/>
    <dgm:cxn modelId="{B8377BEF-1B79-4D4C-9951-82F6433AE4ED}" type="presOf" srcId="{AB4DF6CA-7EFA-4F7B-B316-E97A69972DAB}" destId="{3800AEAC-68AC-4F18-96E3-8B8431C9EEAA}" srcOrd="0" destOrd="0" presId="urn:microsoft.com/office/officeart/2008/layout/VerticalCurvedList"/>
    <dgm:cxn modelId="{F4C166F4-9A17-42E7-A563-EC7FBC9FB929}" srcId="{A801B457-0ABB-4F20-A110-DA3AB3EC47E2}" destId="{F61CEF98-70E5-4425-8142-AE46796DC2D1}" srcOrd="1" destOrd="0" parTransId="{C01F96CD-0E89-4B21-B406-2E0AF7D00A55}" sibTransId="{A0F32CE7-5F13-4788-BCD7-9ED05EE7B5DB}"/>
    <dgm:cxn modelId="{A27C676B-3F3F-4D14-953A-6B8BEBF1EC6C}" type="presParOf" srcId="{91FF3C29-96F5-4AFD-B97C-D32FD55C3D9A}" destId="{77682967-F7DE-4703-8278-A4056BBCF4B4}" srcOrd="0" destOrd="0" presId="urn:microsoft.com/office/officeart/2008/layout/VerticalCurvedList"/>
    <dgm:cxn modelId="{98BC36E9-FDD3-40CF-88C0-44CBA6CF6CB9}" type="presParOf" srcId="{77682967-F7DE-4703-8278-A4056BBCF4B4}" destId="{CCCC4D4D-0AA8-4249-888E-F510779630DC}" srcOrd="0" destOrd="0" presId="urn:microsoft.com/office/officeart/2008/layout/VerticalCurvedList"/>
    <dgm:cxn modelId="{C07910C0-9FF2-447A-A26D-2C70600C0B80}" type="presParOf" srcId="{CCCC4D4D-0AA8-4249-888E-F510779630DC}" destId="{62EE1764-CF45-4F36-B746-99BFB6AF137E}" srcOrd="0" destOrd="0" presId="urn:microsoft.com/office/officeart/2008/layout/VerticalCurvedList"/>
    <dgm:cxn modelId="{B42FA4AF-E071-4BDF-9FA2-5255967FE444}" type="presParOf" srcId="{CCCC4D4D-0AA8-4249-888E-F510779630DC}" destId="{6B3FF25E-3F13-4E4F-909F-095738C9EC65}" srcOrd="1" destOrd="0" presId="urn:microsoft.com/office/officeart/2008/layout/VerticalCurvedList"/>
    <dgm:cxn modelId="{C538521F-6AFB-4D0E-9AE6-7DFD2A6515B5}" type="presParOf" srcId="{CCCC4D4D-0AA8-4249-888E-F510779630DC}" destId="{09144CD0-5B54-4680-B8CF-5757E4B46057}" srcOrd="2" destOrd="0" presId="urn:microsoft.com/office/officeart/2008/layout/VerticalCurvedList"/>
    <dgm:cxn modelId="{8EE749D7-C60E-4928-9504-3DF3D8B2D877}" type="presParOf" srcId="{CCCC4D4D-0AA8-4249-888E-F510779630DC}" destId="{FDBD9AD9-6A82-43F5-8FA0-04BA2539170E}" srcOrd="3" destOrd="0" presId="urn:microsoft.com/office/officeart/2008/layout/VerticalCurvedList"/>
    <dgm:cxn modelId="{41127E51-CECB-4D6C-A91C-3EA9D465659A}" type="presParOf" srcId="{77682967-F7DE-4703-8278-A4056BBCF4B4}" destId="{60DFBCC3-627E-4555-9232-4DA73A41DA11}" srcOrd="1" destOrd="0" presId="urn:microsoft.com/office/officeart/2008/layout/VerticalCurvedList"/>
    <dgm:cxn modelId="{DA3A2DED-8873-4E70-A6AD-606653962B1F}" type="presParOf" srcId="{77682967-F7DE-4703-8278-A4056BBCF4B4}" destId="{828C1DEE-FE12-4049-8329-94BF5B9DD912}" srcOrd="2" destOrd="0" presId="urn:microsoft.com/office/officeart/2008/layout/VerticalCurvedList"/>
    <dgm:cxn modelId="{61A92E3F-D7D0-42C7-B767-FE513A35EAEF}" type="presParOf" srcId="{828C1DEE-FE12-4049-8329-94BF5B9DD912}" destId="{A80B9631-CE01-4D54-A829-4666174A893E}" srcOrd="0" destOrd="0" presId="urn:microsoft.com/office/officeart/2008/layout/VerticalCurvedList"/>
    <dgm:cxn modelId="{08F300A4-6432-4EE5-A214-0C2EB6F00466}" type="presParOf" srcId="{77682967-F7DE-4703-8278-A4056BBCF4B4}" destId="{99607882-E5FF-4B37-9EAA-1B05FF77967E}" srcOrd="3" destOrd="0" presId="urn:microsoft.com/office/officeart/2008/layout/VerticalCurvedList"/>
    <dgm:cxn modelId="{92A1BAF4-EBBA-4649-A866-0350BE75BF3E}" type="presParOf" srcId="{77682967-F7DE-4703-8278-A4056BBCF4B4}" destId="{2C81657C-087D-4AF2-AF94-524ADE8AE50F}" srcOrd="4" destOrd="0" presId="urn:microsoft.com/office/officeart/2008/layout/VerticalCurvedList"/>
    <dgm:cxn modelId="{AA1079AD-0327-448F-B32C-AC53F9F716C1}" type="presParOf" srcId="{2C81657C-087D-4AF2-AF94-524ADE8AE50F}" destId="{CD23FE06-52EA-4C12-B275-0486505638FD}" srcOrd="0" destOrd="0" presId="urn:microsoft.com/office/officeart/2008/layout/VerticalCurvedList"/>
    <dgm:cxn modelId="{B53E42A3-4E20-4389-97C9-33FEA85E72C4}" type="presParOf" srcId="{77682967-F7DE-4703-8278-A4056BBCF4B4}" destId="{442B4B6F-0957-4860-9EDC-80B870A2AC1F}" srcOrd="5" destOrd="0" presId="urn:microsoft.com/office/officeart/2008/layout/VerticalCurvedList"/>
    <dgm:cxn modelId="{C32C4B92-EBF0-46A1-A995-52F49DBC8BC9}" type="presParOf" srcId="{77682967-F7DE-4703-8278-A4056BBCF4B4}" destId="{5636F2C4-5A0B-4DBA-86BB-B80C070AAD5E}" srcOrd="6" destOrd="0" presId="urn:microsoft.com/office/officeart/2008/layout/VerticalCurvedList"/>
    <dgm:cxn modelId="{455DB78A-6120-4256-A7BA-441AB1E4CE0D}" type="presParOf" srcId="{5636F2C4-5A0B-4DBA-86BB-B80C070AAD5E}" destId="{EAEDCFF5-8927-4D58-B0DC-93947333C46C}" srcOrd="0" destOrd="0" presId="urn:microsoft.com/office/officeart/2008/layout/VerticalCurvedList"/>
    <dgm:cxn modelId="{2565430F-1F39-4B8F-B833-36FE06680303}" type="presParOf" srcId="{77682967-F7DE-4703-8278-A4056BBCF4B4}" destId="{A9DCAE00-4DB1-4658-9267-5D35A29DF441}" srcOrd="7" destOrd="0" presId="urn:microsoft.com/office/officeart/2008/layout/VerticalCurvedList"/>
    <dgm:cxn modelId="{A8304540-0EBD-4D0B-9152-151E4284B3DC}" type="presParOf" srcId="{77682967-F7DE-4703-8278-A4056BBCF4B4}" destId="{09FFF2CF-ABFC-4BBD-8537-8A045668BC80}" srcOrd="8" destOrd="0" presId="urn:microsoft.com/office/officeart/2008/layout/VerticalCurvedList"/>
    <dgm:cxn modelId="{50E227A6-681A-4318-A9D6-A2EC3798F075}" type="presParOf" srcId="{09FFF2CF-ABFC-4BBD-8537-8A045668BC80}" destId="{49C47989-BF70-474D-BE5E-0A6E56580BD2}" srcOrd="0" destOrd="0" presId="urn:microsoft.com/office/officeart/2008/layout/VerticalCurvedList"/>
    <dgm:cxn modelId="{5A42B1C7-E0DC-4139-B128-65E44F83DB15}" type="presParOf" srcId="{77682967-F7DE-4703-8278-A4056BBCF4B4}" destId="{DBBB6500-4993-4E63-81D4-F5855D7F194C}" srcOrd="9" destOrd="0" presId="urn:microsoft.com/office/officeart/2008/layout/VerticalCurvedList"/>
    <dgm:cxn modelId="{9042F167-1532-45D1-A738-07DBFD2F1589}" type="presParOf" srcId="{77682967-F7DE-4703-8278-A4056BBCF4B4}" destId="{76729E89-259F-4ABA-9D25-710D0F27FFBF}" srcOrd="10" destOrd="0" presId="urn:microsoft.com/office/officeart/2008/layout/VerticalCurvedList"/>
    <dgm:cxn modelId="{C4BBCDCC-3177-42E4-BFBF-16F668E5EAEC}" type="presParOf" srcId="{76729E89-259F-4ABA-9D25-710D0F27FFBF}" destId="{FBCE0ABF-FF35-48AD-A858-B93C8BF009F0}" srcOrd="0" destOrd="0" presId="urn:microsoft.com/office/officeart/2008/layout/VerticalCurvedList"/>
    <dgm:cxn modelId="{0F9A7A4F-4395-4BE0-AB15-831AE07EE8F4}" type="presParOf" srcId="{77682967-F7DE-4703-8278-A4056BBCF4B4}" destId="{3800AEAC-68AC-4F18-96E3-8B8431C9EEAA}" srcOrd="11" destOrd="0" presId="urn:microsoft.com/office/officeart/2008/layout/VerticalCurvedList"/>
    <dgm:cxn modelId="{CF7AADBC-7501-43D7-8B2F-65AAC13460B5}" type="presParOf" srcId="{77682967-F7DE-4703-8278-A4056BBCF4B4}" destId="{4B79C19D-08B8-4F0F-8DAA-AED235A40CC7}" srcOrd="12" destOrd="0" presId="urn:microsoft.com/office/officeart/2008/layout/VerticalCurvedList"/>
    <dgm:cxn modelId="{BA29929D-4701-442E-86D6-9388BE131FCE}" type="presParOf" srcId="{4B79C19D-08B8-4F0F-8DAA-AED235A40CC7}" destId="{B2BE790F-AD55-4BDA-9423-A0643B0D3A9C}" srcOrd="0" destOrd="0" presId="urn:microsoft.com/office/officeart/2008/layout/VerticalCurvedList"/>
    <dgm:cxn modelId="{A08B2C7C-CFE6-4ED6-81F0-BD4431B1939E}" type="presParOf" srcId="{77682967-F7DE-4703-8278-A4056BBCF4B4}" destId="{300AD4F2-9C22-47E5-A67B-C66BE95BF9E3}" srcOrd="13" destOrd="0" presId="urn:microsoft.com/office/officeart/2008/layout/VerticalCurvedList"/>
    <dgm:cxn modelId="{AC63C202-0D0A-400B-96B2-F3CA3DCDCB54}" type="presParOf" srcId="{77682967-F7DE-4703-8278-A4056BBCF4B4}" destId="{E5C1652B-C1C6-4547-AC42-56C0F973D3A1}" srcOrd="14" destOrd="0" presId="urn:microsoft.com/office/officeart/2008/layout/VerticalCurvedList"/>
    <dgm:cxn modelId="{EE8968B4-23B6-4C5B-87F7-99BD9ED3F987}" type="presParOf" srcId="{E5C1652B-C1C6-4547-AC42-56C0F973D3A1}" destId="{7C08F727-BCA1-48E1-A108-D1C6C930AB2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D1CCB-E988-4A02-AD23-6C2990DC8EAE}">
      <dsp:nvSpPr>
        <dsp:cNvPr id="0" name=""/>
        <dsp:cNvSpPr/>
      </dsp:nvSpPr>
      <dsp:spPr>
        <a:xfrm>
          <a:off x="471126" y="1296"/>
          <a:ext cx="3619381" cy="361938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9187" tIns="34290" rIns="199187" bIns="34290" numCol="1" spcCol="1270" anchor="ctr" anchorCtr="0">
          <a:noAutofit/>
        </a:bodyPr>
        <a:lstStyle/>
        <a:p>
          <a:pPr marL="0" lvl="0" indent="0" algn="ctr" defTabSz="1200150">
            <a:lnSpc>
              <a:spcPct val="90000"/>
            </a:lnSpc>
            <a:spcBef>
              <a:spcPct val="0"/>
            </a:spcBef>
            <a:spcAft>
              <a:spcPct val="35000"/>
            </a:spcAft>
            <a:buNone/>
          </a:pPr>
          <a:r>
            <a:rPr lang="en-US" sz="2700" kern="1200" dirty="0"/>
            <a:t>Is there an Alternative to Institutional Level of Care?</a:t>
          </a:r>
        </a:p>
      </dsp:txBody>
      <dsp:txXfrm>
        <a:off x="1001172" y="531342"/>
        <a:ext cx="2559289" cy="2559289"/>
      </dsp:txXfrm>
    </dsp:sp>
    <dsp:sp modelId="{791A215B-CCFD-4E96-BF05-A57D4E5BA1F7}">
      <dsp:nvSpPr>
        <dsp:cNvPr id="0" name=""/>
        <dsp:cNvSpPr/>
      </dsp:nvSpPr>
      <dsp:spPr>
        <a:xfrm>
          <a:off x="3366631" y="1296"/>
          <a:ext cx="3619381" cy="361938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9187" tIns="34290" rIns="199187" bIns="34290" numCol="1" spcCol="1270" anchor="ctr" anchorCtr="0">
          <a:noAutofit/>
        </a:bodyPr>
        <a:lstStyle/>
        <a:p>
          <a:pPr marL="0" lvl="0" indent="0" algn="ctr" defTabSz="1200150">
            <a:lnSpc>
              <a:spcPct val="90000"/>
            </a:lnSpc>
            <a:spcBef>
              <a:spcPct val="0"/>
            </a:spcBef>
            <a:spcAft>
              <a:spcPct val="35000"/>
            </a:spcAft>
            <a:buNone/>
          </a:pPr>
          <a:r>
            <a:rPr lang="en-US" sz="2700" kern="1200" dirty="0"/>
            <a:t>What exists as a Gateway for family system to receive services &amp; supports?</a:t>
          </a:r>
        </a:p>
      </dsp:txBody>
      <dsp:txXfrm>
        <a:off x="3896677" y="531342"/>
        <a:ext cx="2559289" cy="2559289"/>
      </dsp:txXfrm>
    </dsp:sp>
    <dsp:sp modelId="{AFA08212-7FD4-47F0-A880-EF78CDAC6739}">
      <dsp:nvSpPr>
        <dsp:cNvPr id="0" name=""/>
        <dsp:cNvSpPr/>
      </dsp:nvSpPr>
      <dsp:spPr>
        <a:xfrm>
          <a:off x="6262136" y="1296"/>
          <a:ext cx="3619381" cy="3619381"/>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9187" tIns="34290" rIns="199187" bIns="34290" numCol="1" spcCol="1270" anchor="ctr" anchorCtr="0">
          <a:noAutofit/>
        </a:bodyPr>
        <a:lstStyle/>
        <a:p>
          <a:pPr marL="0" lvl="0" indent="0" algn="ctr" defTabSz="1200150">
            <a:lnSpc>
              <a:spcPct val="90000"/>
            </a:lnSpc>
            <a:spcBef>
              <a:spcPct val="0"/>
            </a:spcBef>
            <a:spcAft>
              <a:spcPct val="35000"/>
            </a:spcAft>
            <a:buNone/>
          </a:pPr>
          <a:r>
            <a:rPr lang="en-US" sz="2700" kern="1200" dirty="0"/>
            <a:t>Can wrap around services be implemented to keep family together in community?</a:t>
          </a:r>
        </a:p>
      </dsp:txBody>
      <dsp:txXfrm>
        <a:off x="6792182" y="531342"/>
        <a:ext cx="2559289" cy="25592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F3C28-A238-4054-A3D9-036163A5453F}">
      <dsp:nvSpPr>
        <dsp:cNvPr id="0" name=""/>
        <dsp:cNvSpPr/>
      </dsp:nvSpPr>
      <dsp:spPr>
        <a:xfrm>
          <a:off x="2839747" y="1063"/>
          <a:ext cx="1844182" cy="1198718"/>
        </a:xfrm>
        <a:prstGeom prst="roundRect">
          <a:avLst/>
        </a:prstGeom>
        <a:solidFill>
          <a:schemeClr val="accent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Mobile Response</a:t>
          </a:r>
        </a:p>
      </dsp:txBody>
      <dsp:txXfrm>
        <a:off x="2898264" y="59580"/>
        <a:ext cx="1727148" cy="1081684"/>
      </dsp:txXfrm>
    </dsp:sp>
    <dsp:sp modelId="{1645FC9C-2596-4C2B-90C8-778C0F8CD69E}">
      <dsp:nvSpPr>
        <dsp:cNvPr id="0" name=""/>
        <dsp:cNvSpPr/>
      </dsp:nvSpPr>
      <dsp:spPr>
        <a:xfrm>
          <a:off x="1364717" y="600422"/>
          <a:ext cx="4794241" cy="4794241"/>
        </a:xfrm>
        <a:custGeom>
          <a:avLst/>
          <a:gdLst/>
          <a:ahLst/>
          <a:cxnLst/>
          <a:rect l="0" t="0" r="0" b="0"/>
          <a:pathLst>
            <a:path>
              <a:moveTo>
                <a:pt x="3331908" y="189778"/>
              </a:moveTo>
              <a:arcTo wR="2397120" hR="2397120" stAng="17577131" swAng="196371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641798-0E3B-41F1-B4DE-DC5962F55531}">
      <dsp:nvSpPr>
        <dsp:cNvPr id="0" name=""/>
        <dsp:cNvSpPr/>
      </dsp:nvSpPr>
      <dsp:spPr>
        <a:xfrm>
          <a:off x="5119544" y="1657432"/>
          <a:ext cx="1844182" cy="1198718"/>
        </a:xfrm>
        <a:prstGeom prst="roundRect">
          <a:avLst/>
        </a:prstGeom>
        <a:solidFill>
          <a:schemeClr val="accent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Care Management</a:t>
          </a:r>
        </a:p>
      </dsp:txBody>
      <dsp:txXfrm>
        <a:off x="5178061" y="1715949"/>
        <a:ext cx="1727148" cy="1081684"/>
      </dsp:txXfrm>
    </dsp:sp>
    <dsp:sp modelId="{8E3C2759-D02E-4BB3-B7B5-6695D6D48989}">
      <dsp:nvSpPr>
        <dsp:cNvPr id="0" name=""/>
        <dsp:cNvSpPr/>
      </dsp:nvSpPr>
      <dsp:spPr>
        <a:xfrm>
          <a:off x="1364717" y="600422"/>
          <a:ext cx="4794241" cy="4794241"/>
        </a:xfrm>
        <a:custGeom>
          <a:avLst/>
          <a:gdLst/>
          <a:ahLst/>
          <a:cxnLst/>
          <a:rect l="0" t="0" r="0" b="0"/>
          <a:pathLst>
            <a:path>
              <a:moveTo>
                <a:pt x="4790924" y="2271062"/>
              </a:moveTo>
              <a:arcTo wR="2397120" hR="2397120" stAng="21419135" swAng="21979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A8A83D7-D6DB-466C-B317-1E4E717CE5A3}">
      <dsp:nvSpPr>
        <dsp:cNvPr id="0" name=""/>
        <dsp:cNvSpPr/>
      </dsp:nvSpPr>
      <dsp:spPr>
        <a:xfrm>
          <a:off x="4248739" y="4337495"/>
          <a:ext cx="1844182" cy="1198718"/>
        </a:xfrm>
        <a:prstGeom prst="roundRect">
          <a:avLst/>
        </a:prstGeom>
        <a:solidFill>
          <a:srgbClr val="92D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Assessment &amp; Counseling</a:t>
          </a:r>
        </a:p>
      </dsp:txBody>
      <dsp:txXfrm>
        <a:off x="4307256" y="4396012"/>
        <a:ext cx="1727148" cy="1081684"/>
      </dsp:txXfrm>
    </dsp:sp>
    <dsp:sp modelId="{0B797BAF-1D43-4C0A-A329-69E903BAA4AF}">
      <dsp:nvSpPr>
        <dsp:cNvPr id="0" name=""/>
        <dsp:cNvSpPr/>
      </dsp:nvSpPr>
      <dsp:spPr>
        <a:xfrm>
          <a:off x="1364717" y="600422"/>
          <a:ext cx="4794241" cy="4794241"/>
        </a:xfrm>
        <a:custGeom>
          <a:avLst/>
          <a:gdLst/>
          <a:ahLst/>
          <a:cxnLst/>
          <a:rect l="0" t="0" r="0" b="0"/>
          <a:pathLst>
            <a:path>
              <a:moveTo>
                <a:pt x="2874482" y="4746229"/>
              </a:moveTo>
              <a:arcTo wR="2397120" hR="2397120" stAng="4710801" swAng="137839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280C41C-3EAD-403B-8F19-66765CD07FAF}">
      <dsp:nvSpPr>
        <dsp:cNvPr id="0" name=""/>
        <dsp:cNvSpPr/>
      </dsp:nvSpPr>
      <dsp:spPr>
        <a:xfrm>
          <a:off x="1430755" y="4337495"/>
          <a:ext cx="1844182" cy="1198718"/>
        </a:xfrm>
        <a:prstGeom prst="roundRect">
          <a:avLst/>
        </a:prstGeom>
        <a:solidFill>
          <a:srgbClr val="92D050"/>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Family Partner</a:t>
          </a:r>
        </a:p>
      </dsp:txBody>
      <dsp:txXfrm>
        <a:off x="1489272" y="4396012"/>
        <a:ext cx="1727148" cy="1081684"/>
      </dsp:txXfrm>
    </dsp:sp>
    <dsp:sp modelId="{531F0CE0-C726-4B38-B724-ADE9C4866007}">
      <dsp:nvSpPr>
        <dsp:cNvPr id="0" name=""/>
        <dsp:cNvSpPr/>
      </dsp:nvSpPr>
      <dsp:spPr>
        <a:xfrm>
          <a:off x="1364717" y="600422"/>
          <a:ext cx="4794241" cy="4794241"/>
        </a:xfrm>
        <a:custGeom>
          <a:avLst/>
          <a:gdLst/>
          <a:ahLst/>
          <a:cxnLst/>
          <a:rect l="0" t="0" r="0" b="0"/>
          <a:pathLst>
            <a:path>
              <a:moveTo>
                <a:pt x="400935" y="3724310"/>
              </a:moveTo>
              <a:arcTo wR="2397120" hR="2397120" stAng="8782891" swAng="21979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1C172AD-EAAA-432F-992D-677F6CB921F3}">
      <dsp:nvSpPr>
        <dsp:cNvPr id="0" name=""/>
        <dsp:cNvSpPr/>
      </dsp:nvSpPr>
      <dsp:spPr>
        <a:xfrm>
          <a:off x="559950" y="1657432"/>
          <a:ext cx="1844182" cy="1198718"/>
        </a:xfrm>
        <a:prstGeom prst="roundRect">
          <a:avLst/>
        </a:prstGeom>
        <a:solidFill>
          <a:schemeClr val="accent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Skill Development</a:t>
          </a:r>
        </a:p>
      </dsp:txBody>
      <dsp:txXfrm>
        <a:off x="618467" y="1715949"/>
        <a:ext cx="1727148" cy="1081684"/>
      </dsp:txXfrm>
    </dsp:sp>
    <dsp:sp modelId="{5038C526-8B04-454C-B5BC-BCCA86F6C412}">
      <dsp:nvSpPr>
        <dsp:cNvPr id="0" name=""/>
        <dsp:cNvSpPr/>
      </dsp:nvSpPr>
      <dsp:spPr>
        <a:xfrm>
          <a:off x="1364717" y="600422"/>
          <a:ext cx="4794241" cy="4794241"/>
        </a:xfrm>
        <a:custGeom>
          <a:avLst/>
          <a:gdLst/>
          <a:ahLst/>
          <a:cxnLst/>
          <a:rect l="0" t="0" r="0" b="0"/>
          <a:pathLst>
            <a:path>
              <a:moveTo>
                <a:pt x="417318" y="1045614"/>
              </a:moveTo>
              <a:arcTo wR="2397120" hR="2397120" stAng="12859157" swAng="196371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6AD4FF-25E6-4424-8901-2A181BBAB50F}">
      <dsp:nvSpPr>
        <dsp:cNvPr id="0" name=""/>
        <dsp:cNvSpPr/>
      </dsp:nvSpPr>
      <dsp:spPr>
        <a:xfrm>
          <a:off x="3365" y="819333"/>
          <a:ext cx="2888892" cy="120960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06680" numCol="1" spcCol="1270" anchor="t" anchorCtr="0">
          <a:noAutofit/>
        </a:bodyPr>
        <a:lstStyle/>
        <a:p>
          <a:pPr marL="0" lvl="0" indent="0" algn="l" defTabSz="1244600">
            <a:lnSpc>
              <a:spcPct val="90000"/>
            </a:lnSpc>
            <a:spcBef>
              <a:spcPct val="0"/>
            </a:spcBef>
            <a:spcAft>
              <a:spcPct val="35000"/>
            </a:spcAft>
            <a:buNone/>
          </a:pPr>
          <a:r>
            <a:rPr lang="en-US" sz="2800" kern="1200" dirty="0"/>
            <a:t>Phase I</a:t>
          </a:r>
        </a:p>
      </dsp:txBody>
      <dsp:txXfrm>
        <a:off x="3365" y="819333"/>
        <a:ext cx="2888892" cy="806400"/>
      </dsp:txXfrm>
    </dsp:sp>
    <dsp:sp modelId="{762A90A9-E85F-4ABE-8FBB-98DFF080D3AB}">
      <dsp:nvSpPr>
        <dsp:cNvPr id="0" name=""/>
        <dsp:cNvSpPr/>
      </dsp:nvSpPr>
      <dsp:spPr>
        <a:xfrm>
          <a:off x="595066" y="1625733"/>
          <a:ext cx="2888892" cy="297360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99136" rIns="199136"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Response </a:t>
          </a:r>
        </a:p>
        <a:p>
          <a:pPr marL="285750" lvl="1" indent="-285750" algn="l" defTabSz="1244600">
            <a:lnSpc>
              <a:spcPct val="90000"/>
            </a:lnSpc>
            <a:spcBef>
              <a:spcPct val="0"/>
            </a:spcBef>
            <a:spcAft>
              <a:spcPct val="15000"/>
            </a:spcAft>
            <a:buChar char="•"/>
          </a:pPr>
          <a:r>
            <a:rPr lang="en-US" sz="2800" kern="1200" dirty="0"/>
            <a:t>Assessment</a:t>
          </a:r>
        </a:p>
      </dsp:txBody>
      <dsp:txXfrm>
        <a:off x="679679" y="1710346"/>
        <a:ext cx="2719666" cy="2804374"/>
      </dsp:txXfrm>
    </dsp:sp>
    <dsp:sp modelId="{218DAE5C-0C7F-49B9-931B-DE7C2583B776}">
      <dsp:nvSpPr>
        <dsp:cNvPr id="0" name=""/>
        <dsp:cNvSpPr/>
      </dsp:nvSpPr>
      <dsp:spPr>
        <a:xfrm>
          <a:off x="3330203" y="862908"/>
          <a:ext cx="928444" cy="7192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3330203" y="1006758"/>
        <a:ext cx="712669" cy="431550"/>
      </dsp:txXfrm>
    </dsp:sp>
    <dsp:sp modelId="{B26D485E-AAEC-417F-AA3C-B14CF8565BDE}">
      <dsp:nvSpPr>
        <dsp:cNvPr id="0" name=""/>
        <dsp:cNvSpPr/>
      </dsp:nvSpPr>
      <dsp:spPr>
        <a:xfrm>
          <a:off x="4644040" y="819333"/>
          <a:ext cx="2888892" cy="120960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06680" numCol="1" spcCol="1270" anchor="t" anchorCtr="0">
          <a:noAutofit/>
        </a:bodyPr>
        <a:lstStyle/>
        <a:p>
          <a:pPr marL="0" lvl="0" indent="0" algn="l" defTabSz="1244600">
            <a:lnSpc>
              <a:spcPct val="90000"/>
            </a:lnSpc>
            <a:spcBef>
              <a:spcPct val="0"/>
            </a:spcBef>
            <a:spcAft>
              <a:spcPct val="35000"/>
            </a:spcAft>
            <a:buNone/>
          </a:pPr>
          <a:r>
            <a:rPr lang="en-US" sz="2800" kern="1200" dirty="0"/>
            <a:t>Phase 2</a:t>
          </a:r>
        </a:p>
      </dsp:txBody>
      <dsp:txXfrm>
        <a:off x="4644040" y="819333"/>
        <a:ext cx="2888892" cy="806400"/>
      </dsp:txXfrm>
    </dsp:sp>
    <dsp:sp modelId="{2109B783-235F-46E0-8BE7-651B0E9FBA56}">
      <dsp:nvSpPr>
        <dsp:cNvPr id="0" name=""/>
        <dsp:cNvSpPr/>
      </dsp:nvSpPr>
      <dsp:spPr>
        <a:xfrm>
          <a:off x="5235741" y="1625733"/>
          <a:ext cx="2888892" cy="2973600"/>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99136" rIns="199136"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Outreach</a:t>
          </a:r>
        </a:p>
        <a:p>
          <a:pPr marL="285750" lvl="1" indent="-285750" algn="l" defTabSz="1244600">
            <a:lnSpc>
              <a:spcPct val="90000"/>
            </a:lnSpc>
            <a:spcBef>
              <a:spcPct val="0"/>
            </a:spcBef>
            <a:spcAft>
              <a:spcPct val="15000"/>
            </a:spcAft>
            <a:buChar char="•"/>
          </a:pPr>
          <a:r>
            <a:rPr lang="en-US" sz="2800" kern="1200" dirty="0"/>
            <a:t>Stabilization</a:t>
          </a:r>
        </a:p>
        <a:p>
          <a:pPr marL="285750" lvl="1" indent="-285750" algn="l" defTabSz="1244600">
            <a:lnSpc>
              <a:spcPct val="90000"/>
            </a:lnSpc>
            <a:spcBef>
              <a:spcPct val="0"/>
            </a:spcBef>
            <a:spcAft>
              <a:spcPct val="15000"/>
            </a:spcAft>
            <a:buChar char="•"/>
          </a:pPr>
          <a:r>
            <a:rPr lang="en-US" sz="2800" kern="1200" dirty="0"/>
            <a:t>Engagement</a:t>
          </a:r>
        </a:p>
        <a:p>
          <a:pPr marL="285750" lvl="1" indent="-285750" algn="l" defTabSz="1244600">
            <a:lnSpc>
              <a:spcPct val="90000"/>
            </a:lnSpc>
            <a:spcBef>
              <a:spcPct val="0"/>
            </a:spcBef>
            <a:spcAft>
              <a:spcPct val="15000"/>
            </a:spcAft>
            <a:buChar char="•"/>
          </a:pPr>
          <a:r>
            <a:rPr lang="en-US" sz="2800" kern="1200" dirty="0"/>
            <a:t>Transition to Services &amp; Supports</a:t>
          </a:r>
        </a:p>
      </dsp:txBody>
      <dsp:txXfrm>
        <a:off x="5320354" y="1710346"/>
        <a:ext cx="2719666" cy="28043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3C7ED6-6B69-4B60-9A1E-EB2A89304ECD}">
      <dsp:nvSpPr>
        <dsp:cNvPr id="0" name=""/>
        <dsp:cNvSpPr/>
      </dsp:nvSpPr>
      <dsp:spPr>
        <a:xfrm>
          <a:off x="0" y="27830"/>
          <a:ext cx="10287989" cy="489600"/>
        </a:xfrm>
        <a:prstGeom prst="rect">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a:t>Services &amp; Best Practices:</a:t>
          </a:r>
        </a:p>
      </dsp:txBody>
      <dsp:txXfrm>
        <a:off x="0" y="27830"/>
        <a:ext cx="10287989" cy="489600"/>
      </dsp:txXfrm>
    </dsp:sp>
    <dsp:sp modelId="{E6B092CC-9BF6-4DA1-A2B6-5EBD8B00895C}">
      <dsp:nvSpPr>
        <dsp:cNvPr id="0" name=""/>
        <dsp:cNvSpPr/>
      </dsp:nvSpPr>
      <dsp:spPr>
        <a:xfrm>
          <a:off x="0" y="517430"/>
          <a:ext cx="10287989" cy="3919860"/>
        </a:xfrm>
        <a:prstGeom prst="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a:t>Child &amp; Adolescent Development</a:t>
          </a:r>
        </a:p>
        <a:p>
          <a:pPr marL="171450" lvl="1" indent="-171450" algn="l" defTabSz="755650">
            <a:lnSpc>
              <a:spcPct val="90000"/>
            </a:lnSpc>
            <a:spcBef>
              <a:spcPct val="0"/>
            </a:spcBef>
            <a:spcAft>
              <a:spcPct val="15000"/>
            </a:spcAft>
            <a:buChar char="•"/>
          </a:pPr>
          <a:r>
            <a:rPr lang="en-US" sz="1700" kern="1200"/>
            <a:t>Crisis Response Protocol</a:t>
          </a:r>
        </a:p>
        <a:p>
          <a:pPr marL="171450" lvl="1" indent="-171450" algn="l" defTabSz="755650">
            <a:lnSpc>
              <a:spcPct val="90000"/>
            </a:lnSpc>
            <a:spcBef>
              <a:spcPct val="0"/>
            </a:spcBef>
            <a:spcAft>
              <a:spcPct val="15000"/>
            </a:spcAft>
            <a:buChar char="•"/>
          </a:pPr>
          <a:r>
            <a:rPr lang="en-US" sz="1700" kern="1200"/>
            <a:t>Substance Use</a:t>
          </a:r>
        </a:p>
        <a:p>
          <a:pPr marL="171450" lvl="1" indent="-171450" algn="l" defTabSz="755650">
            <a:lnSpc>
              <a:spcPct val="90000"/>
            </a:lnSpc>
            <a:spcBef>
              <a:spcPct val="0"/>
            </a:spcBef>
            <a:spcAft>
              <a:spcPct val="15000"/>
            </a:spcAft>
            <a:buChar char="•"/>
          </a:pPr>
          <a:r>
            <a:rPr lang="en-US" sz="1700" kern="1200"/>
            <a:t>System Navigation</a:t>
          </a:r>
        </a:p>
        <a:p>
          <a:pPr marL="171450" lvl="1" indent="-171450" algn="l" defTabSz="755650">
            <a:lnSpc>
              <a:spcPct val="90000"/>
            </a:lnSpc>
            <a:spcBef>
              <a:spcPct val="0"/>
            </a:spcBef>
            <a:spcAft>
              <a:spcPct val="15000"/>
            </a:spcAft>
            <a:buChar char="•"/>
          </a:pPr>
          <a:r>
            <a:rPr lang="en-US" sz="1700" kern="1200"/>
            <a:t>Intellectual/Developmental Disabilities*</a:t>
          </a:r>
        </a:p>
        <a:p>
          <a:pPr marL="171450" lvl="1" indent="-171450" algn="l" defTabSz="755650">
            <a:lnSpc>
              <a:spcPct val="90000"/>
            </a:lnSpc>
            <a:spcBef>
              <a:spcPct val="0"/>
            </a:spcBef>
            <a:spcAft>
              <a:spcPct val="15000"/>
            </a:spcAft>
            <a:buChar char="•"/>
          </a:pPr>
          <a:r>
            <a:rPr lang="en-US" sz="1700" kern="1200"/>
            <a:t>Positive Behavioral Supports*</a:t>
          </a:r>
        </a:p>
        <a:p>
          <a:pPr marL="171450" lvl="1" indent="-171450" algn="l" defTabSz="755650">
            <a:lnSpc>
              <a:spcPct val="90000"/>
            </a:lnSpc>
            <a:spcBef>
              <a:spcPct val="0"/>
            </a:spcBef>
            <a:spcAft>
              <a:spcPct val="15000"/>
            </a:spcAft>
            <a:buChar char="•"/>
          </a:pPr>
          <a:r>
            <a:rPr lang="en-US" sz="1700" kern="1200"/>
            <a:t>Traumatic Stress &amp; Trauma Informed Care</a:t>
          </a:r>
        </a:p>
        <a:p>
          <a:pPr marL="171450" lvl="1" indent="-171450" algn="l" defTabSz="755650">
            <a:lnSpc>
              <a:spcPct val="90000"/>
            </a:lnSpc>
            <a:spcBef>
              <a:spcPct val="0"/>
            </a:spcBef>
            <a:spcAft>
              <a:spcPct val="15000"/>
            </a:spcAft>
            <a:buChar char="•"/>
          </a:pPr>
          <a:r>
            <a:rPr lang="en-US" sz="1700" kern="1200"/>
            <a:t>Family Dynamics &amp; Being Culturally Sensitive</a:t>
          </a:r>
        </a:p>
        <a:p>
          <a:pPr marL="171450" lvl="1" indent="-171450" algn="l" defTabSz="755650">
            <a:lnSpc>
              <a:spcPct val="90000"/>
            </a:lnSpc>
            <a:spcBef>
              <a:spcPct val="0"/>
            </a:spcBef>
            <a:spcAft>
              <a:spcPct val="15000"/>
            </a:spcAft>
            <a:buChar char="•"/>
          </a:pPr>
          <a:r>
            <a:rPr lang="en-US" sz="1700" kern="1200"/>
            <a:t>Motivational Interviewing &amp; Family Driven Care</a:t>
          </a:r>
        </a:p>
        <a:p>
          <a:pPr marL="171450" lvl="1" indent="-171450" algn="l" defTabSz="755650">
            <a:lnSpc>
              <a:spcPct val="90000"/>
            </a:lnSpc>
            <a:spcBef>
              <a:spcPct val="0"/>
            </a:spcBef>
            <a:spcAft>
              <a:spcPct val="15000"/>
            </a:spcAft>
            <a:buChar char="•"/>
          </a:pPr>
          <a:r>
            <a:rPr lang="en-US" sz="1700" kern="1200"/>
            <a:t>Safety Issues</a:t>
          </a:r>
        </a:p>
        <a:p>
          <a:pPr marL="171450" lvl="1" indent="-171450" algn="l" defTabSz="755650">
            <a:lnSpc>
              <a:spcPct val="90000"/>
            </a:lnSpc>
            <a:spcBef>
              <a:spcPct val="0"/>
            </a:spcBef>
            <a:spcAft>
              <a:spcPct val="15000"/>
            </a:spcAft>
            <a:buChar char="•"/>
          </a:pPr>
          <a:r>
            <a:rPr lang="en-US" sz="1700" kern="1200"/>
            <a:t>Child &amp; Family Teams</a:t>
          </a:r>
        </a:p>
        <a:p>
          <a:pPr marL="171450" lvl="1" indent="-171450" algn="l" defTabSz="755650">
            <a:lnSpc>
              <a:spcPct val="90000"/>
            </a:lnSpc>
            <a:spcBef>
              <a:spcPct val="0"/>
            </a:spcBef>
            <a:spcAft>
              <a:spcPct val="15000"/>
            </a:spcAft>
            <a:buChar char="•"/>
          </a:pPr>
          <a:r>
            <a:rPr lang="en-US" sz="1700" kern="1200"/>
            <a:t>High Fidelity Wraparound Foundations</a:t>
          </a:r>
        </a:p>
        <a:p>
          <a:pPr marL="342900" lvl="2" indent="-171450" algn="l" defTabSz="755650">
            <a:lnSpc>
              <a:spcPct val="90000"/>
            </a:lnSpc>
            <a:spcBef>
              <a:spcPct val="0"/>
            </a:spcBef>
            <a:spcAft>
              <a:spcPct val="15000"/>
            </a:spcAft>
            <a:buChar char="•"/>
          </a:pPr>
          <a:endParaRPr lang="en-US" sz="1700" kern="1200"/>
        </a:p>
        <a:p>
          <a:pPr marL="342900" lvl="2" indent="-171450" algn="l" defTabSz="755650">
            <a:lnSpc>
              <a:spcPct val="90000"/>
            </a:lnSpc>
            <a:spcBef>
              <a:spcPct val="0"/>
            </a:spcBef>
            <a:spcAft>
              <a:spcPct val="15000"/>
            </a:spcAft>
            <a:buChar char="•"/>
          </a:pPr>
          <a:endParaRPr lang="en-US" sz="1700" kern="1200"/>
        </a:p>
      </dsp:txBody>
      <dsp:txXfrm>
        <a:off x="0" y="517430"/>
        <a:ext cx="10287989" cy="39198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FF25E-3F13-4E4F-909F-095738C9EC65}">
      <dsp:nvSpPr>
        <dsp:cNvPr id="0" name=""/>
        <dsp:cNvSpPr/>
      </dsp:nvSpPr>
      <dsp:spPr>
        <a:xfrm>
          <a:off x="-4870977" y="-746697"/>
          <a:ext cx="5803267" cy="5803267"/>
        </a:xfrm>
        <a:prstGeom prst="blockArc">
          <a:avLst>
            <a:gd name="adj1" fmla="val 18900000"/>
            <a:gd name="adj2" fmla="val 2700000"/>
            <a:gd name="adj3" fmla="val 372"/>
          </a:avLst>
        </a:pr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DFBCC3-627E-4555-9232-4DA73A41DA11}">
      <dsp:nvSpPr>
        <dsp:cNvPr id="0" name=""/>
        <dsp:cNvSpPr/>
      </dsp:nvSpPr>
      <dsp:spPr>
        <a:xfrm>
          <a:off x="302337" y="195926"/>
          <a:ext cx="10612925"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Actual utilization to historical data.</a:t>
          </a:r>
          <a:endParaRPr lang="en-US" sz="2100" kern="1200"/>
        </a:p>
      </dsp:txBody>
      <dsp:txXfrm>
        <a:off x="302337" y="195926"/>
        <a:ext cx="10612925" cy="391681"/>
      </dsp:txXfrm>
    </dsp:sp>
    <dsp:sp modelId="{A80B9631-CE01-4D54-A829-4666174A893E}">
      <dsp:nvSpPr>
        <dsp:cNvPr id="0" name=""/>
        <dsp:cNvSpPr/>
      </dsp:nvSpPr>
      <dsp:spPr>
        <a:xfrm>
          <a:off x="57536" y="146966"/>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607882-E5FF-4B37-9EAA-1B05FF77967E}">
      <dsp:nvSpPr>
        <dsp:cNvPr id="0" name=""/>
        <dsp:cNvSpPr/>
      </dsp:nvSpPr>
      <dsp:spPr>
        <a:xfrm>
          <a:off x="657039" y="783793"/>
          <a:ext cx="10258223"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Actual service mix and cost to historical data</a:t>
          </a:r>
          <a:endParaRPr lang="en-US" sz="2100" kern="1200"/>
        </a:p>
      </dsp:txBody>
      <dsp:txXfrm>
        <a:off x="657039" y="783793"/>
        <a:ext cx="10258223" cy="391681"/>
      </dsp:txXfrm>
    </dsp:sp>
    <dsp:sp modelId="{CD23FE06-52EA-4C12-B275-0486505638FD}">
      <dsp:nvSpPr>
        <dsp:cNvPr id="0" name=""/>
        <dsp:cNvSpPr/>
      </dsp:nvSpPr>
      <dsp:spPr>
        <a:xfrm>
          <a:off x="412239" y="734833"/>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2B4B6F-0957-4860-9EDC-80B870A2AC1F}">
      <dsp:nvSpPr>
        <dsp:cNvPr id="0" name=""/>
        <dsp:cNvSpPr/>
      </dsp:nvSpPr>
      <dsp:spPr>
        <a:xfrm>
          <a:off x="851415" y="1371228"/>
          <a:ext cx="10063847"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Consumer satisfaction</a:t>
          </a:r>
          <a:endParaRPr lang="en-US" sz="2100" kern="1200"/>
        </a:p>
      </dsp:txBody>
      <dsp:txXfrm>
        <a:off x="851415" y="1371228"/>
        <a:ext cx="10063847" cy="391681"/>
      </dsp:txXfrm>
    </dsp:sp>
    <dsp:sp modelId="{EAEDCFF5-8927-4D58-B0DC-93947333C46C}">
      <dsp:nvSpPr>
        <dsp:cNvPr id="0" name=""/>
        <dsp:cNvSpPr/>
      </dsp:nvSpPr>
      <dsp:spPr>
        <a:xfrm>
          <a:off x="606614" y="1322268"/>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DCAE00-4DB1-4658-9267-5D35A29DF441}">
      <dsp:nvSpPr>
        <dsp:cNvPr id="0" name=""/>
        <dsp:cNvSpPr/>
      </dsp:nvSpPr>
      <dsp:spPr>
        <a:xfrm>
          <a:off x="913477" y="1959095"/>
          <a:ext cx="10001785"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Provider satisfaction</a:t>
          </a:r>
          <a:endParaRPr lang="en-US" sz="2100" kern="1200"/>
        </a:p>
      </dsp:txBody>
      <dsp:txXfrm>
        <a:off x="913477" y="1959095"/>
        <a:ext cx="10001785" cy="391681"/>
      </dsp:txXfrm>
    </dsp:sp>
    <dsp:sp modelId="{49C47989-BF70-474D-BE5E-0A6E56580BD2}">
      <dsp:nvSpPr>
        <dsp:cNvPr id="0" name=""/>
        <dsp:cNvSpPr/>
      </dsp:nvSpPr>
      <dsp:spPr>
        <a:xfrm>
          <a:off x="668676" y="1910135"/>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BB6500-4993-4E63-81D4-F5855D7F194C}">
      <dsp:nvSpPr>
        <dsp:cNvPr id="0" name=""/>
        <dsp:cNvSpPr/>
      </dsp:nvSpPr>
      <dsp:spPr>
        <a:xfrm>
          <a:off x="851415" y="2546961"/>
          <a:ext cx="10063847"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Reduction in acute and/or intensive high cost services</a:t>
          </a:r>
          <a:endParaRPr lang="en-US" sz="2100" kern="1200"/>
        </a:p>
      </dsp:txBody>
      <dsp:txXfrm>
        <a:off x="851415" y="2546961"/>
        <a:ext cx="10063847" cy="391681"/>
      </dsp:txXfrm>
    </dsp:sp>
    <dsp:sp modelId="{FBCE0ABF-FF35-48AD-A858-B93C8BF009F0}">
      <dsp:nvSpPr>
        <dsp:cNvPr id="0" name=""/>
        <dsp:cNvSpPr/>
      </dsp:nvSpPr>
      <dsp:spPr>
        <a:xfrm>
          <a:off x="606614" y="2498001"/>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0AEAC-68AC-4F18-96E3-8B8431C9EEAA}">
      <dsp:nvSpPr>
        <dsp:cNvPr id="0" name=""/>
        <dsp:cNvSpPr/>
      </dsp:nvSpPr>
      <dsp:spPr>
        <a:xfrm>
          <a:off x="657039" y="3134397"/>
          <a:ext cx="10258223"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Reduction in out of home services.</a:t>
          </a:r>
          <a:endParaRPr lang="en-US" sz="2100" kern="1200"/>
        </a:p>
      </dsp:txBody>
      <dsp:txXfrm>
        <a:off x="657039" y="3134397"/>
        <a:ext cx="10258223" cy="391681"/>
      </dsp:txXfrm>
    </dsp:sp>
    <dsp:sp modelId="{B2BE790F-AD55-4BDA-9423-A0643B0D3A9C}">
      <dsp:nvSpPr>
        <dsp:cNvPr id="0" name=""/>
        <dsp:cNvSpPr/>
      </dsp:nvSpPr>
      <dsp:spPr>
        <a:xfrm>
          <a:off x="412239" y="3085437"/>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0AD4F2-9C22-47E5-A67B-C66BE95BF9E3}">
      <dsp:nvSpPr>
        <dsp:cNvPr id="0" name=""/>
        <dsp:cNvSpPr/>
      </dsp:nvSpPr>
      <dsp:spPr>
        <a:xfrm>
          <a:off x="302337" y="3722264"/>
          <a:ext cx="10612925" cy="3916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897"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baseline="0"/>
            <a:t>Increase in youth remaining in home after MORES</a:t>
          </a:r>
          <a:endParaRPr lang="en-US" sz="2100" kern="1200"/>
        </a:p>
      </dsp:txBody>
      <dsp:txXfrm>
        <a:off x="302337" y="3722264"/>
        <a:ext cx="10612925" cy="391681"/>
      </dsp:txXfrm>
    </dsp:sp>
    <dsp:sp modelId="{7C08F727-BCA1-48E1-A108-D1C6C930AB2F}">
      <dsp:nvSpPr>
        <dsp:cNvPr id="0" name=""/>
        <dsp:cNvSpPr/>
      </dsp:nvSpPr>
      <dsp:spPr>
        <a:xfrm>
          <a:off x="57536" y="3673303"/>
          <a:ext cx="489601" cy="489601"/>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233A34D-8294-4FAF-96C5-081D9616EDC9}" type="datetimeFigureOut">
              <a:rPr lang="en-US" smtClean="0"/>
              <a:t>5/22/2018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EB0DFE0-2DD0-4E4E-A2D6-2850D6E9E66A}" type="slidenum">
              <a:rPr lang="en-US" smtClean="0"/>
              <a:t>‹#›</a:t>
            </a:fld>
            <a:endParaRPr lang="en-US"/>
          </a:p>
        </p:txBody>
      </p:sp>
    </p:spTree>
    <p:extLst>
      <p:ext uri="{BB962C8B-B14F-4D97-AF65-F5344CB8AC3E}">
        <p14:creationId xmlns:p14="http://schemas.microsoft.com/office/powerpoint/2010/main" val="744182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Susan</a:t>
            </a:r>
          </a:p>
        </p:txBody>
      </p:sp>
      <p:sp>
        <p:nvSpPr>
          <p:cNvPr id="4" name="Slide Number Placeholder 3"/>
          <p:cNvSpPr>
            <a:spLocks noGrp="1"/>
          </p:cNvSpPr>
          <p:nvPr>
            <p:ph type="sldNum" sz="quarter" idx="10"/>
          </p:nvPr>
        </p:nvSpPr>
        <p:spPr/>
        <p:txBody>
          <a:bodyPr/>
          <a:lstStyle/>
          <a:p>
            <a:fld id="{0EB0DFE0-2DD0-4E4E-A2D6-2850D6E9E66A}" type="slidenum">
              <a:rPr lang="en-US" smtClean="0"/>
              <a:t>1</a:t>
            </a:fld>
            <a:endParaRPr lang="en-US"/>
          </a:p>
        </p:txBody>
      </p:sp>
    </p:spTree>
    <p:extLst>
      <p:ext uri="{BB962C8B-B14F-4D97-AF65-F5344CB8AC3E}">
        <p14:creationId xmlns:p14="http://schemas.microsoft.com/office/powerpoint/2010/main" val="2679171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Niels</a:t>
            </a:r>
          </a:p>
          <a:p>
            <a:r>
              <a:rPr lang="en-US" dirty="0"/>
              <a:t>As I mentioned in our Takeaway side there are three critical financial challenges that go with each new service.</a:t>
            </a:r>
          </a:p>
          <a:p>
            <a:endParaRPr lang="en-US" dirty="0"/>
          </a:p>
          <a:p>
            <a:r>
              <a:rPr lang="en-US" dirty="0"/>
              <a:t>Provider payment method. </a:t>
            </a:r>
          </a:p>
          <a:p>
            <a:r>
              <a:rPr lang="en-US" dirty="0"/>
              <a:t>Budget neutrality</a:t>
            </a:r>
          </a:p>
          <a:p>
            <a:r>
              <a:rPr lang="en-US" dirty="0"/>
              <a:t>Encounter Claim Submission </a:t>
            </a:r>
          </a:p>
          <a:p>
            <a:r>
              <a:rPr lang="en-US" dirty="0"/>
              <a:t> </a:t>
            </a:r>
          </a:p>
        </p:txBody>
      </p:sp>
      <p:sp>
        <p:nvSpPr>
          <p:cNvPr id="4" name="Slide Number Placeholder 3"/>
          <p:cNvSpPr>
            <a:spLocks noGrp="1"/>
          </p:cNvSpPr>
          <p:nvPr>
            <p:ph type="sldNum" sz="quarter" idx="10"/>
          </p:nvPr>
        </p:nvSpPr>
        <p:spPr/>
        <p:txBody>
          <a:bodyPr/>
          <a:lstStyle/>
          <a:p>
            <a:fld id="{0EB0DFE0-2DD0-4E4E-A2D6-2850D6E9E66A}" type="slidenum">
              <a:rPr lang="en-US" smtClean="0"/>
              <a:t>17</a:t>
            </a:fld>
            <a:endParaRPr lang="en-US"/>
          </a:p>
        </p:txBody>
      </p:sp>
    </p:spTree>
    <p:extLst>
      <p:ext uri="{BB962C8B-B14F-4D97-AF65-F5344CB8AC3E}">
        <p14:creationId xmlns:p14="http://schemas.microsoft.com/office/powerpoint/2010/main" val="1816549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Niels</a:t>
            </a:r>
          </a:p>
          <a:p>
            <a:endParaRPr lang="en-US" dirty="0"/>
          </a:p>
          <a:p>
            <a:r>
              <a:rPr lang="en-US" dirty="0"/>
              <a:t>What other cost data  or any other data do you think would be helpful that is not listed?</a:t>
            </a:r>
          </a:p>
        </p:txBody>
      </p:sp>
      <p:sp>
        <p:nvSpPr>
          <p:cNvPr id="4" name="Slide Number Placeholder 3"/>
          <p:cNvSpPr>
            <a:spLocks noGrp="1"/>
          </p:cNvSpPr>
          <p:nvPr>
            <p:ph type="sldNum" sz="quarter" idx="10"/>
          </p:nvPr>
        </p:nvSpPr>
        <p:spPr/>
        <p:txBody>
          <a:bodyPr/>
          <a:lstStyle/>
          <a:p>
            <a:fld id="{0EB0DFE0-2DD0-4E4E-A2D6-2850D6E9E66A}" type="slidenum">
              <a:rPr lang="en-US" smtClean="0"/>
              <a:t>18</a:t>
            </a:fld>
            <a:endParaRPr lang="en-US"/>
          </a:p>
        </p:txBody>
      </p:sp>
    </p:spTree>
    <p:extLst>
      <p:ext uri="{BB962C8B-B14F-4D97-AF65-F5344CB8AC3E}">
        <p14:creationId xmlns:p14="http://schemas.microsoft.com/office/powerpoint/2010/main" val="3071273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financial representation of slide 8.  In Slide 8 we wanted to look at the what was the follow up after care of an adolescent after care crisis event.  This is the cost of those after a crisis.  Total cost for 99 people is about $1 million in services.  7 was admitted to a PRTF for $247,121.  24 were hospitalized for a total of 85 days, or $142,981.  7 received Partial Hospitalization treatment and 7 went into residential treatment.   </a:t>
            </a:r>
          </a:p>
          <a:p>
            <a:endParaRPr lang="en-US" dirty="0"/>
          </a:p>
          <a:p>
            <a:r>
              <a:rPr lang="en-US" dirty="0"/>
              <a:t>What can we learn from this slide?</a:t>
            </a:r>
          </a:p>
          <a:p>
            <a:r>
              <a:rPr lang="en-US" dirty="0"/>
              <a:t>Right now, on average we spend $10,000 for each adolescent episode of care.</a:t>
            </a:r>
          </a:p>
          <a:p>
            <a:endParaRPr lang="en-US" dirty="0"/>
          </a:p>
          <a:p>
            <a:r>
              <a:rPr lang="en-US" dirty="0"/>
              <a:t>If we interject MORES treatment plan into this scenario, what impact could we have on treatment outcomes and consumer/family satisfaction.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0EB0DFE0-2DD0-4E4E-A2D6-2850D6E9E66A}" type="slidenum">
              <a:rPr lang="en-US" smtClean="0"/>
              <a:t>19</a:t>
            </a:fld>
            <a:endParaRPr lang="en-US"/>
          </a:p>
        </p:txBody>
      </p:sp>
    </p:spTree>
    <p:extLst>
      <p:ext uri="{BB962C8B-B14F-4D97-AF65-F5344CB8AC3E}">
        <p14:creationId xmlns:p14="http://schemas.microsoft.com/office/powerpoint/2010/main" val="2065676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determine if we have developed a fair reimbursement rate and be able to demonstrate cost neutrality, we need to build a financial model that mirrors the clinical model.  Some financial models can become very complex, however, I believe the MORES project is fairly straight forward to have a conversation.  </a:t>
            </a:r>
          </a:p>
          <a:p>
            <a:endParaRPr lang="en-US" dirty="0"/>
          </a:p>
          <a:p>
            <a:r>
              <a:rPr lang="en-US" dirty="0"/>
              <a:t>Build up, break down, rebuild.  </a:t>
            </a:r>
          </a:p>
          <a:p>
            <a:endParaRPr lang="en-US" dirty="0"/>
          </a:p>
          <a:p>
            <a:r>
              <a:rPr lang="en-US" dirty="0"/>
              <a:t>Use similar building blocks to rebuild the model using a NC service array.</a:t>
            </a:r>
          </a:p>
          <a:p>
            <a:endParaRPr lang="en-US" dirty="0"/>
          </a:p>
          <a:p>
            <a:r>
              <a:rPr lang="en-US" dirty="0"/>
              <a:t>Each project needs to be both clinically and financially sound.  </a:t>
            </a:r>
          </a:p>
        </p:txBody>
      </p:sp>
      <p:sp>
        <p:nvSpPr>
          <p:cNvPr id="4" name="Slide Number Placeholder 3"/>
          <p:cNvSpPr>
            <a:spLocks noGrp="1"/>
          </p:cNvSpPr>
          <p:nvPr>
            <p:ph type="sldNum" sz="quarter" idx="10"/>
          </p:nvPr>
        </p:nvSpPr>
        <p:spPr/>
        <p:txBody>
          <a:bodyPr/>
          <a:lstStyle/>
          <a:p>
            <a:fld id="{0EB0DFE0-2DD0-4E4E-A2D6-2850D6E9E66A}" type="slidenum">
              <a:rPr lang="en-US" smtClean="0"/>
              <a:t>20</a:t>
            </a:fld>
            <a:endParaRPr lang="en-US"/>
          </a:p>
        </p:txBody>
      </p:sp>
    </p:spTree>
    <p:extLst>
      <p:ext uri="{BB962C8B-B14F-4D97-AF65-F5344CB8AC3E}">
        <p14:creationId xmlns:p14="http://schemas.microsoft.com/office/powerpoint/2010/main" val="1684155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21</a:t>
            </a:fld>
            <a:endParaRPr lang="en-US"/>
          </a:p>
        </p:txBody>
      </p:sp>
    </p:spTree>
    <p:extLst>
      <p:ext uri="{BB962C8B-B14F-4D97-AF65-F5344CB8AC3E}">
        <p14:creationId xmlns:p14="http://schemas.microsoft.com/office/powerpoint/2010/main" val="901222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22</a:t>
            </a:fld>
            <a:endParaRPr lang="en-US"/>
          </a:p>
        </p:txBody>
      </p:sp>
    </p:spTree>
    <p:extLst>
      <p:ext uri="{BB962C8B-B14F-4D97-AF65-F5344CB8AC3E}">
        <p14:creationId xmlns:p14="http://schemas.microsoft.com/office/powerpoint/2010/main" val="903996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23</a:t>
            </a:fld>
            <a:endParaRPr lang="en-US"/>
          </a:p>
        </p:txBody>
      </p:sp>
    </p:spTree>
    <p:extLst>
      <p:ext uri="{BB962C8B-B14F-4D97-AF65-F5344CB8AC3E}">
        <p14:creationId xmlns:p14="http://schemas.microsoft.com/office/powerpoint/2010/main" val="2123063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24</a:t>
            </a:fld>
            <a:endParaRPr lang="en-US"/>
          </a:p>
        </p:txBody>
      </p:sp>
    </p:spTree>
    <p:extLst>
      <p:ext uri="{BB962C8B-B14F-4D97-AF65-F5344CB8AC3E}">
        <p14:creationId xmlns:p14="http://schemas.microsoft.com/office/powerpoint/2010/main" val="837339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25</a:t>
            </a:fld>
            <a:endParaRPr lang="en-US"/>
          </a:p>
        </p:txBody>
      </p:sp>
    </p:spTree>
    <p:extLst>
      <p:ext uri="{BB962C8B-B14F-4D97-AF65-F5344CB8AC3E}">
        <p14:creationId xmlns:p14="http://schemas.microsoft.com/office/powerpoint/2010/main" val="3215492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MORES was developed as an alternative service to mobile crisis, Partners made the decision to structure it as a pilot project.  It was essential to build on the current system of care and strengths of the mobile crisis provider.  As we began to develop and plan for implementation, a critical question became “how to assure the provider is able to  deliver  the quality of the service that was needed to achieve the outcomes?”  It was important to ensure the provider was trained and competent to deliver the service. </a:t>
            </a:r>
          </a:p>
        </p:txBody>
      </p:sp>
      <p:sp>
        <p:nvSpPr>
          <p:cNvPr id="4" name="Slide Number Placeholder 3"/>
          <p:cNvSpPr>
            <a:spLocks noGrp="1"/>
          </p:cNvSpPr>
          <p:nvPr>
            <p:ph type="sldNum" sz="quarter" idx="10"/>
          </p:nvPr>
        </p:nvSpPr>
        <p:spPr/>
        <p:txBody>
          <a:bodyPr/>
          <a:lstStyle/>
          <a:p>
            <a:fld id="{0EB0DFE0-2DD0-4E4E-A2D6-2850D6E9E66A}" type="slidenum">
              <a:rPr lang="en-US" smtClean="0"/>
              <a:t>26</a:t>
            </a:fld>
            <a:endParaRPr lang="en-US"/>
          </a:p>
        </p:txBody>
      </p:sp>
    </p:spTree>
    <p:extLst>
      <p:ext uri="{BB962C8B-B14F-4D97-AF65-F5344CB8AC3E}">
        <p14:creationId xmlns:p14="http://schemas.microsoft.com/office/powerpoint/2010/main" val="2648748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Susantim</a:t>
            </a:r>
            <a:endParaRPr lang="en-US" dirty="0"/>
          </a:p>
        </p:txBody>
      </p:sp>
      <p:sp>
        <p:nvSpPr>
          <p:cNvPr id="4" name="Slide Number Placeholder 3"/>
          <p:cNvSpPr>
            <a:spLocks noGrp="1"/>
          </p:cNvSpPr>
          <p:nvPr>
            <p:ph type="sldNum" sz="quarter" idx="10"/>
          </p:nvPr>
        </p:nvSpPr>
        <p:spPr/>
        <p:txBody>
          <a:bodyPr/>
          <a:lstStyle/>
          <a:p>
            <a:fld id="{0EB0DFE0-2DD0-4E4E-A2D6-2850D6E9E66A}" type="slidenum">
              <a:rPr lang="en-US" smtClean="0"/>
              <a:t>2</a:t>
            </a:fld>
            <a:endParaRPr lang="en-US"/>
          </a:p>
        </p:txBody>
      </p:sp>
    </p:spTree>
    <p:extLst>
      <p:ext uri="{BB962C8B-B14F-4D97-AF65-F5344CB8AC3E}">
        <p14:creationId xmlns:p14="http://schemas.microsoft.com/office/powerpoint/2010/main" val="3302003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training &amp; competency components became essential.  The following core competencies represent many evidenced based and best practice models.  In order for the MORES team to be successful, each team member must be trained and demonstrate some level of competency.  This doesn’t mean the MORES team members are all certified in Trauma-Focused or High Fidelity Wraparound.  It does mean, however, that the MOREs team understands and adopts the foundations and applies the principles to their work with youth and families.</a:t>
            </a:r>
          </a:p>
        </p:txBody>
      </p:sp>
      <p:sp>
        <p:nvSpPr>
          <p:cNvPr id="4" name="Slide Number Placeholder 3"/>
          <p:cNvSpPr>
            <a:spLocks noGrp="1"/>
          </p:cNvSpPr>
          <p:nvPr>
            <p:ph type="sldNum" sz="quarter" idx="10"/>
          </p:nvPr>
        </p:nvSpPr>
        <p:spPr/>
        <p:txBody>
          <a:bodyPr/>
          <a:lstStyle/>
          <a:p>
            <a:fld id="{0EB0DFE0-2DD0-4E4E-A2D6-2850D6E9E66A}" type="slidenum">
              <a:rPr lang="en-US" smtClean="0"/>
              <a:t>27</a:t>
            </a:fld>
            <a:endParaRPr lang="en-US"/>
          </a:p>
        </p:txBody>
      </p:sp>
    </p:spTree>
    <p:extLst>
      <p:ext uri="{BB962C8B-B14F-4D97-AF65-F5344CB8AC3E}">
        <p14:creationId xmlns:p14="http://schemas.microsoft.com/office/powerpoint/2010/main" val="39198424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MORES is implemented, the implementation team will be looking at several outcome measures.  We want to know if MORES service will be “what is next beyond the crisis event.”</a:t>
            </a:r>
          </a:p>
        </p:txBody>
      </p:sp>
      <p:sp>
        <p:nvSpPr>
          <p:cNvPr id="4" name="Slide Number Placeholder 3"/>
          <p:cNvSpPr>
            <a:spLocks noGrp="1"/>
          </p:cNvSpPr>
          <p:nvPr>
            <p:ph type="sldNum" sz="quarter" idx="10"/>
          </p:nvPr>
        </p:nvSpPr>
        <p:spPr/>
        <p:txBody>
          <a:bodyPr/>
          <a:lstStyle/>
          <a:p>
            <a:fld id="{0EB0DFE0-2DD0-4E4E-A2D6-2850D6E9E66A}" type="slidenum">
              <a:rPr lang="en-US" smtClean="0"/>
              <a:t>28</a:t>
            </a:fld>
            <a:endParaRPr lang="en-US"/>
          </a:p>
        </p:txBody>
      </p:sp>
    </p:spTree>
    <p:extLst>
      <p:ext uri="{BB962C8B-B14F-4D97-AF65-F5344CB8AC3E}">
        <p14:creationId xmlns:p14="http://schemas.microsoft.com/office/powerpoint/2010/main" val="2713397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B0DFE0-2DD0-4E4E-A2D6-2850D6E9E66A}" type="slidenum">
              <a:rPr lang="en-US" smtClean="0"/>
              <a:t>29</a:t>
            </a:fld>
            <a:endParaRPr lang="en-US"/>
          </a:p>
        </p:txBody>
      </p:sp>
    </p:spTree>
    <p:extLst>
      <p:ext uri="{BB962C8B-B14F-4D97-AF65-F5344CB8AC3E}">
        <p14:creationId xmlns:p14="http://schemas.microsoft.com/office/powerpoint/2010/main" val="1436021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So…what led to developing alternative service to mobile crisis?  </a:t>
            </a:r>
          </a:p>
          <a:p>
            <a:endParaRPr lang="en-US" dirty="0"/>
          </a:p>
          <a:p>
            <a:r>
              <a:rPr lang="en-US" dirty="0"/>
              <a:t>From a clinical perspective, you want to know what happened after the crisis. </a:t>
            </a:r>
          </a:p>
          <a:p>
            <a:endParaRPr lang="en-US" dirty="0"/>
          </a:p>
          <a:p>
            <a:r>
              <a:rPr lang="en-US" dirty="0"/>
              <a:t>Did the situation result in an out of home placement?  </a:t>
            </a:r>
          </a:p>
          <a:p>
            <a:endParaRPr lang="en-US" dirty="0"/>
          </a:p>
          <a:p>
            <a:r>
              <a:rPr lang="en-US" dirty="0"/>
              <a:t>Was the situation resolved, did the individual and family get connected and receive follow up services?  </a:t>
            </a:r>
          </a:p>
          <a:p>
            <a:endParaRPr lang="en-US" dirty="0"/>
          </a:p>
          <a:p>
            <a:r>
              <a:rPr lang="en-US" dirty="0"/>
              <a:t>Were all the wrap around services and supports available for the youth and family/caregiver?</a:t>
            </a:r>
          </a:p>
          <a:p>
            <a:endParaRPr lang="en-US" dirty="0"/>
          </a:p>
          <a:p>
            <a:r>
              <a:rPr lang="en-US" dirty="0"/>
              <a:t>For the purposes of this presentation, we will be using the term family and caregiver interchangeably.  </a:t>
            </a:r>
          </a:p>
        </p:txBody>
      </p:sp>
      <p:sp>
        <p:nvSpPr>
          <p:cNvPr id="4" name="Slide Number Placeholder 3"/>
          <p:cNvSpPr>
            <a:spLocks noGrp="1"/>
          </p:cNvSpPr>
          <p:nvPr>
            <p:ph type="sldNum" sz="quarter" idx="10"/>
          </p:nvPr>
        </p:nvSpPr>
        <p:spPr/>
        <p:txBody>
          <a:bodyPr/>
          <a:lstStyle/>
          <a:p>
            <a:fld id="{0EB0DFE0-2DD0-4E4E-A2D6-2850D6E9E66A}" type="slidenum">
              <a:rPr lang="en-US" smtClean="0"/>
              <a:t>3</a:t>
            </a:fld>
            <a:endParaRPr lang="en-US"/>
          </a:p>
        </p:txBody>
      </p:sp>
    </p:spTree>
    <p:extLst>
      <p:ext uri="{BB962C8B-B14F-4D97-AF65-F5344CB8AC3E}">
        <p14:creationId xmlns:p14="http://schemas.microsoft.com/office/powerpoint/2010/main" val="67611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began to explore what could possibly exist beyond the initial crisis event, we also began asking additional questions. </a:t>
            </a:r>
          </a:p>
          <a:p>
            <a:endParaRPr lang="en-US" dirty="0"/>
          </a:p>
          <a:p>
            <a:r>
              <a:rPr lang="en-US" dirty="0"/>
              <a:t>Was there an opportunity to improve the clinical effectiveness of crisis intervention?  </a:t>
            </a:r>
          </a:p>
          <a:p>
            <a:endParaRPr lang="en-US" dirty="0"/>
          </a:p>
          <a:p>
            <a:r>
              <a:rPr lang="en-US" dirty="0"/>
              <a:t>Were there opportunities for better outcomes?  </a:t>
            </a:r>
          </a:p>
          <a:p>
            <a:endParaRPr lang="en-US" dirty="0"/>
          </a:p>
          <a:p>
            <a:r>
              <a:rPr lang="en-US" dirty="0"/>
              <a:t>Was it possible for youth to remain in their homes more often, provide support and brief interventions to ensure the youth and family were connected and engaged in services. </a:t>
            </a:r>
          </a:p>
          <a:p>
            <a:endParaRPr lang="en-US" dirty="0"/>
          </a:p>
          <a:p>
            <a:r>
              <a:rPr lang="en-US" dirty="0"/>
              <a:t>Could families benefit from skill development to maintain the stabilization and preserve the family structure.  </a:t>
            </a:r>
          </a:p>
          <a:p>
            <a:endParaRPr lang="en-US" dirty="0"/>
          </a:p>
          <a:p>
            <a:r>
              <a:rPr lang="en-US" dirty="0"/>
              <a:t>Was this also an opportunity to connect the caregiver(s) to their own individualized treatment if needed?</a:t>
            </a:r>
          </a:p>
          <a:p>
            <a:endParaRPr lang="en-US" dirty="0"/>
          </a:p>
          <a:p>
            <a:r>
              <a:rPr lang="en-US" dirty="0"/>
              <a:t>What would it take to measure and report on the improved Clinical Outcomes?</a:t>
            </a:r>
          </a:p>
        </p:txBody>
      </p:sp>
      <p:sp>
        <p:nvSpPr>
          <p:cNvPr id="4" name="Slide Number Placeholder 3"/>
          <p:cNvSpPr>
            <a:spLocks noGrp="1"/>
          </p:cNvSpPr>
          <p:nvPr>
            <p:ph type="sldNum" sz="quarter" idx="10"/>
          </p:nvPr>
        </p:nvSpPr>
        <p:spPr/>
        <p:txBody>
          <a:bodyPr/>
          <a:lstStyle/>
          <a:p>
            <a:fld id="{0EB0DFE0-2DD0-4E4E-A2D6-2850D6E9E66A}" type="slidenum">
              <a:rPr lang="en-US" smtClean="0"/>
              <a:t>4</a:t>
            </a:fld>
            <a:endParaRPr lang="en-US"/>
          </a:p>
        </p:txBody>
      </p:sp>
    </p:spTree>
    <p:extLst>
      <p:ext uri="{BB962C8B-B14F-4D97-AF65-F5344CB8AC3E}">
        <p14:creationId xmlns:p14="http://schemas.microsoft.com/office/powerpoint/2010/main" val="266455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did Mobile Outreach Response Engagement &amp; Stabilization Service come about? </a:t>
            </a:r>
          </a:p>
          <a:p>
            <a:endParaRPr lang="en-US" dirty="0"/>
          </a:p>
          <a:p>
            <a:r>
              <a:rPr lang="en-US" dirty="0"/>
              <a:t>A year, I had the opportunity to attend a SAMHSA – TA Network sponsored mobile response peer meeting.  </a:t>
            </a:r>
          </a:p>
          <a:p>
            <a:r>
              <a:rPr lang="en-US" dirty="0"/>
              <a:t>The goal of the meeting was to bring several states together to share and learn how about mobile response, system of care, and outcomes.  </a:t>
            </a:r>
          </a:p>
          <a:p>
            <a:r>
              <a:rPr lang="en-US" dirty="0"/>
              <a:t>The New Jersey model stood out the most. Their model is grounded in System of Care principles.  </a:t>
            </a:r>
          </a:p>
          <a:p>
            <a:r>
              <a:rPr lang="en-US" dirty="0"/>
              <a:t>It was developed to focus on the engagement, outreach, and stabilization </a:t>
            </a:r>
          </a:p>
          <a:p>
            <a:r>
              <a:rPr lang="en-US" dirty="0"/>
              <a:t>Their motto was to “Just Go” and respond to whatever the youth and caregiver needed in the moment.  </a:t>
            </a:r>
          </a:p>
          <a:p>
            <a:r>
              <a:rPr lang="en-US" dirty="0"/>
              <a:t>The follow up consists of a strengths and needs assessment, beginning treatment planning, and building skills for ongoing stabilization.  </a:t>
            </a:r>
          </a:p>
          <a:p>
            <a:r>
              <a:rPr lang="en-US" dirty="0"/>
              <a:t>The service could continue up to 8 weeks and included counseling, intensive coordination of care, skill development and reinforcement, and family support</a:t>
            </a:r>
          </a:p>
          <a:p>
            <a:endParaRPr lang="en-US" dirty="0"/>
          </a:p>
          <a:p>
            <a:r>
              <a:rPr lang="en-US" dirty="0"/>
              <a:t>97% of youth involved with MORES remained in their home in their community.</a:t>
            </a:r>
          </a:p>
        </p:txBody>
      </p:sp>
      <p:sp>
        <p:nvSpPr>
          <p:cNvPr id="4" name="Slide Number Placeholder 3"/>
          <p:cNvSpPr>
            <a:spLocks noGrp="1"/>
          </p:cNvSpPr>
          <p:nvPr>
            <p:ph type="sldNum" sz="quarter" idx="10"/>
          </p:nvPr>
        </p:nvSpPr>
        <p:spPr/>
        <p:txBody>
          <a:bodyPr/>
          <a:lstStyle/>
          <a:p>
            <a:fld id="{0EB0DFE0-2DD0-4E4E-A2D6-2850D6E9E66A}" type="slidenum">
              <a:rPr lang="en-US" smtClean="0"/>
              <a:t>5</a:t>
            </a:fld>
            <a:endParaRPr lang="en-US"/>
          </a:p>
        </p:txBody>
      </p:sp>
    </p:spTree>
    <p:extLst>
      <p:ext uri="{BB962C8B-B14F-4D97-AF65-F5344CB8AC3E}">
        <p14:creationId xmlns:p14="http://schemas.microsoft.com/office/powerpoint/2010/main" val="123441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 The question then became – how could we implement a more robust mobile response service within the Partners area?  We had to look at the data first.   We wanted to consider possible impact on both rural and more urban areas, and we wanted to impact as many youth as possible involved in multiple systems, such as Department of Social Services or Department of Public Safety.   Burke and Gaston counties had the highest numbers of youth who had received a mobile crisis event and were involved with multiple systems and this represented one rural area and one urban area.  We then looked at what provider could deliver the service?  Catawba Valley Behavioral Health and Phoenix Counseling Services were the mobile crisis providers in these two areas, so it made sense to start the conversation with them.</a:t>
            </a:r>
          </a:p>
        </p:txBody>
      </p:sp>
      <p:sp>
        <p:nvSpPr>
          <p:cNvPr id="4" name="Slide Number Placeholder 3"/>
          <p:cNvSpPr>
            <a:spLocks noGrp="1"/>
          </p:cNvSpPr>
          <p:nvPr>
            <p:ph type="sldNum" sz="quarter" idx="10"/>
          </p:nvPr>
        </p:nvSpPr>
        <p:spPr/>
        <p:txBody>
          <a:bodyPr/>
          <a:lstStyle/>
          <a:p>
            <a:fld id="{0EB0DFE0-2DD0-4E4E-A2D6-2850D6E9E66A}" type="slidenum">
              <a:rPr lang="en-US" smtClean="0"/>
              <a:t>6</a:t>
            </a:fld>
            <a:endParaRPr lang="en-US"/>
          </a:p>
        </p:txBody>
      </p:sp>
    </p:spTree>
    <p:extLst>
      <p:ext uri="{BB962C8B-B14F-4D97-AF65-F5344CB8AC3E}">
        <p14:creationId xmlns:p14="http://schemas.microsoft.com/office/powerpoint/2010/main" val="1757843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 Following the mobile response peer meeting in New Jersey, Partners began working with team of individuals that included representatives from Department of Social Services, Department of Public Safety, Division of Medical Assistance , Division of Mental Health, Developmental Disabilities, and Substance Abuse Services, Family Advocate from Josh’s Hope, University of Chapel Hill School of Social Work, Catawba Valley Behavioral Health, Phoenix Counseling Center, and Partners.  The workgroup met for several months developing a service description, training and competency outline, and strengths &amp; needs assessment tool.  Once these components were drafted, Partners and our two providers were then left to develop an implementation plan.  Developing the alternative service required many departments inside of Partners as well as our provider partners.  The cross functional team work was essential to develop the model.</a:t>
            </a:r>
          </a:p>
        </p:txBody>
      </p:sp>
      <p:sp>
        <p:nvSpPr>
          <p:cNvPr id="4" name="Slide Number Placeholder 3"/>
          <p:cNvSpPr>
            <a:spLocks noGrp="1"/>
          </p:cNvSpPr>
          <p:nvPr>
            <p:ph type="sldNum" sz="quarter" idx="10"/>
          </p:nvPr>
        </p:nvSpPr>
        <p:spPr/>
        <p:txBody>
          <a:bodyPr/>
          <a:lstStyle/>
          <a:p>
            <a:fld id="{0EB0DFE0-2DD0-4E4E-A2D6-2850D6E9E66A}" type="slidenum">
              <a:rPr lang="en-US" smtClean="0"/>
              <a:t>7</a:t>
            </a:fld>
            <a:endParaRPr lang="en-US"/>
          </a:p>
        </p:txBody>
      </p:sp>
    </p:spTree>
    <p:extLst>
      <p:ext uri="{BB962C8B-B14F-4D97-AF65-F5344CB8AC3E}">
        <p14:creationId xmlns:p14="http://schemas.microsoft.com/office/powerpoint/2010/main" val="1470060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 The clinical model service mix was developed based on all the information you have just heard – starting with what outcomes do we hope to see, what does the data look like, and what is important to the youth, family, and stakeholders.  We knew it needed to be more than just the crisis intervention.  First, it was important that MORES be delivered by a team that included a licensed clinician, quality professionals to deliver case management and skill development, and a family partner.  Second, it was critical that the team respond with a “Just Go” approach.  Regardless of the nature of the precipitating event or call, the team would respond and in less than 45 minutes.   The team will continue to work with the youth and family beyond the initial crisis event, providing continued outreach, engagement and stabilization services.  The objective is connection and engagement in services and supports.</a:t>
            </a:r>
          </a:p>
        </p:txBody>
      </p:sp>
      <p:sp>
        <p:nvSpPr>
          <p:cNvPr id="4" name="Slide Number Placeholder 3"/>
          <p:cNvSpPr>
            <a:spLocks noGrp="1"/>
          </p:cNvSpPr>
          <p:nvPr>
            <p:ph type="sldNum" sz="quarter" idx="10"/>
          </p:nvPr>
        </p:nvSpPr>
        <p:spPr/>
        <p:txBody>
          <a:bodyPr/>
          <a:lstStyle/>
          <a:p>
            <a:fld id="{0EB0DFE0-2DD0-4E4E-A2D6-2850D6E9E66A}" type="slidenum">
              <a:rPr lang="en-US" smtClean="0"/>
              <a:t>8</a:t>
            </a:fld>
            <a:endParaRPr lang="en-US"/>
          </a:p>
        </p:txBody>
      </p:sp>
    </p:spTree>
    <p:extLst>
      <p:ext uri="{BB962C8B-B14F-4D97-AF65-F5344CB8AC3E}">
        <p14:creationId xmlns:p14="http://schemas.microsoft.com/office/powerpoint/2010/main" val="2723872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 MORES will be delivered in two phases.  Phase I is the response and strengths/needs assessment.   The MORES team will work with the youth and family to build on their strengths, assess the needs, and establish a plan to move forward.  Phase 2 supports the MORES plan and will focus on outreach, engagement, stabilization, and transition.  Phases 1 &amp; 2 could be brief or last up to 8 weeks.  It is truly determined by the youth and caregiver’s needs.  </a:t>
            </a:r>
          </a:p>
        </p:txBody>
      </p:sp>
      <p:sp>
        <p:nvSpPr>
          <p:cNvPr id="4" name="Slide Number Placeholder 3"/>
          <p:cNvSpPr>
            <a:spLocks noGrp="1"/>
          </p:cNvSpPr>
          <p:nvPr>
            <p:ph type="sldNum" sz="quarter" idx="10"/>
          </p:nvPr>
        </p:nvSpPr>
        <p:spPr/>
        <p:txBody>
          <a:bodyPr/>
          <a:lstStyle/>
          <a:p>
            <a:fld id="{0EB0DFE0-2DD0-4E4E-A2D6-2850D6E9E66A}" type="slidenum">
              <a:rPr lang="en-US" smtClean="0"/>
              <a:t>9</a:t>
            </a:fld>
            <a:endParaRPr lang="en-US"/>
          </a:p>
        </p:txBody>
      </p:sp>
    </p:spTree>
    <p:extLst>
      <p:ext uri="{BB962C8B-B14F-4D97-AF65-F5344CB8AC3E}">
        <p14:creationId xmlns:p14="http://schemas.microsoft.com/office/powerpoint/2010/main" val="366139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FC594-FBFE-4E0A-9B59-E9911423E5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B30F86-5093-4B24-86FE-CE0E6CE74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CB78F0-35BC-4A0C-9873-DF2298B2C30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DB7A595-17A5-41F4-A4E3-0E20D84C3065}"/>
              </a:ext>
            </a:extLst>
          </p:cNvPr>
          <p:cNvSpPr>
            <a:spLocks noGrp="1"/>
          </p:cNvSpPr>
          <p:nvPr>
            <p:ph type="ftr" sz="quarter" idx="11"/>
          </p:nvPr>
        </p:nvSpPr>
        <p:spPr/>
        <p:txBody>
          <a:bodyPr/>
          <a:lstStyle/>
          <a:p>
            <a:r>
              <a:rPr lang="en-US"/>
              <a:t>NIELS</a:t>
            </a:r>
          </a:p>
        </p:txBody>
      </p:sp>
      <p:sp>
        <p:nvSpPr>
          <p:cNvPr id="6" name="Slide Number Placeholder 5">
            <a:extLst>
              <a:ext uri="{FF2B5EF4-FFF2-40B4-BE49-F238E27FC236}">
                <a16:creationId xmlns:a16="http://schemas.microsoft.com/office/drawing/2014/main" id="{BB601E63-4134-4513-974F-F58D44B69D92}"/>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217853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0D606-CE8E-4416-BE3C-2B74FE82EB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A7B56C-C704-4F3D-8E4C-AF6EFC6060F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C15F9F-5FFC-4F90-9F95-B509CAE0AA7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83CA655-065D-4F3F-8425-7E05E8B6A9DC}"/>
              </a:ext>
            </a:extLst>
          </p:cNvPr>
          <p:cNvSpPr>
            <a:spLocks noGrp="1"/>
          </p:cNvSpPr>
          <p:nvPr>
            <p:ph type="ftr" sz="quarter" idx="11"/>
          </p:nvPr>
        </p:nvSpPr>
        <p:spPr/>
        <p:txBody>
          <a:bodyPr/>
          <a:lstStyle/>
          <a:p>
            <a:r>
              <a:rPr lang="en-US"/>
              <a:t>NIELS</a:t>
            </a:r>
          </a:p>
        </p:txBody>
      </p:sp>
      <p:sp>
        <p:nvSpPr>
          <p:cNvPr id="6" name="Slide Number Placeholder 5">
            <a:extLst>
              <a:ext uri="{FF2B5EF4-FFF2-40B4-BE49-F238E27FC236}">
                <a16:creationId xmlns:a16="http://schemas.microsoft.com/office/drawing/2014/main" id="{88951373-3D14-41EA-8EF0-CD27A69B05DA}"/>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282341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1CD474-A601-40F9-93DB-25BF2373C4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67E3E7-C0EC-4A58-9228-F01A5001F7F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F2091C-9913-4EE9-8280-1063E1BD45E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FCB3DCC-568A-42D8-A7EA-BC96335F5EB5}"/>
              </a:ext>
            </a:extLst>
          </p:cNvPr>
          <p:cNvSpPr>
            <a:spLocks noGrp="1"/>
          </p:cNvSpPr>
          <p:nvPr>
            <p:ph type="ftr" sz="quarter" idx="11"/>
          </p:nvPr>
        </p:nvSpPr>
        <p:spPr/>
        <p:txBody>
          <a:bodyPr/>
          <a:lstStyle/>
          <a:p>
            <a:r>
              <a:rPr lang="en-US"/>
              <a:t>NIELS</a:t>
            </a:r>
          </a:p>
        </p:txBody>
      </p:sp>
      <p:sp>
        <p:nvSpPr>
          <p:cNvPr id="6" name="Slide Number Placeholder 5">
            <a:extLst>
              <a:ext uri="{FF2B5EF4-FFF2-40B4-BE49-F238E27FC236}">
                <a16:creationId xmlns:a16="http://schemas.microsoft.com/office/drawing/2014/main" id="{77B0B84A-90BA-4284-B165-DA7F751908F4}"/>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1586725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Presenter Slid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424EEE67-AE75-49D8-BA21-AECBBC3ABC85}"/>
              </a:ext>
            </a:extLst>
          </p:cNvPr>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grpSp>
        <p:nvGrpSpPr>
          <p:cNvPr id="4" name="Group 10">
            <a:extLst>
              <a:ext uri="{FF2B5EF4-FFF2-40B4-BE49-F238E27FC236}">
                <a16:creationId xmlns:a16="http://schemas.microsoft.com/office/drawing/2014/main" id="{F333B506-3C47-4BB3-AEE8-1B9F68A74833}"/>
              </a:ext>
            </a:extLst>
          </p:cNvPr>
          <p:cNvGrpSpPr>
            <a:grpSpLocks/>
          </p:cNvGrpSpPr>
          <p:nvPr userDrawn="1"/>
        </p:nvGrpSpPr>
        <p:grpSpPr bwMode="auto">
          <a:xfrm>
            <a:off x="-4233" y="4997450"/>
            <a:ext cx="12196233" cy="1866900"/>
            <a:chOff x="-3765" y="4880373"/>
            <a:chExt cx="9147765" cy="1984715"/>
          </a:xfrm>
        </p:grpSpPr>
        <p:sp>
          <p:nvSpPr>
            <p:cNvPr id="5" name="Freeform 12">
              <a:extLst>
                <a:ext uri="{FF2B5EF4-FFF2-40B4-BE49-F238E27FC236}">
                  <a16:creationId xmlns:a16="http://schemas.microsoft.com/office/drawing/2014/main" id="{57A40067-33E1-483F-8FAB-A58B2886CC0F}"/>
                </a:ext>
              </a:extLst>
            </p:cNvPr>
            <p:cNvSpPr>
              <a:spLocks/>
            </p:cNvSpPr>
            <p:nvPr/>
          </p:nvSpPr>
          <p:spPr bwMode="auto">
            <a:xfrm>
              <a:off x="35443" y="5135526"/>
              <a:ext cx="9108557"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774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a:p>
          </p:txBody>
        </p:sp>
        <p:sp>
          <p:nvSpPr>
            <p:cNvPr id="6" name="Freeform 12">
              <a:extLst>
                <a:ext uri="{FF2B5EF4-FFF2-40B4-BE49-F238E27FC236}">
                  <a16:creationId xmlns:a16="http://schemas.microsoft.com/office/drawing/2014/main" id="{35FF66E8-43CF-49CD-A892-02AFB50BC527}"/>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cxnSp>
          <p:nvCxnSpPr>
            <p:cNvPr id="7" name="Straight Connector 6">
              <a:extLst>
                <a:ext uri="{FF2B5EF4-FFF2-40B4-BE49-F238E27FC236}">
                  <a16:creationId xmlns:a16="http://schemas.microsoft.com/office/drawing/2014/main" id="{8CB5B2B9-2994-4108-8615-D2CF70795FAD}"/>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8" name="Picture 17">
            <a:extLst>
              <a:ext uri="{FF2B5EF4-FFF2-40B4-BE49-F238E27FC236}">
                <a16:creationId xmlns:a16="http://schemas.microsoft.com/office/drawing/2014/main" id="{BCCBCDD5-55DF-4298-A6C0-0799DDD930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62401" y="152401"/>
            <a:ext cx="4256617"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8"/>
          <p:cNvSpPr>
            <a:spLocks noGrp="1"/>
          </p:cNvSpPr>
          <p:nvPr>
            <p:ph type="ctrTitle"/>
          </p:nvPr>
        </p:nvSpPr>
        <p:spPr>
          <a:xfrm>
            <a:off x="938028" y="2971800"/>
            <a:ext cx="10363200" cy="1561182"/>
          </a:xfrm>
        </p:spPr>
        <p:txBody>
          <a:bodyPr anchor="b"/>
          <a:lstStyle>
            <a:lvl1pPr algn="ctr">
              <a:defRPr sz="4800" b="1">
                <a:solidFill>
                  <a:srgbClr val="2D69B5"/>
                </a:solidFill>
                <a:effectLst>
                  <a:outerShdw blurRad="31750" dist="25400" dir="5400000" algn="tl" rotWithShape="0">
                    <a:srgbClr val="000000">
                      <a:alpha val="25000"/>
                    </a:srgbClr>
                  </a:outerShdw>
                </a:effectLst>
              </a:defRPr>
            </a:lvl1pPr>
            <a:extLst/>
          </a:lstStyle>
          <a:p>
            <a:r>
              <a:rPr lang="en-US"/>
              <a:t>Click to edit Master title style</a:t>
            </a:r>
            <a:endParaRPr lang="en-US" dirty="0"/>
          </a:p>
        </p:txBody>
      </p:sp>
    </p:spTree>
    <p:extLst>
      <p:ext uri="{BB962C8B-B14F-4D97-AF65-F5344CB8AC3E}">
        <p14:creationId xmlns:p14="http://schemas.microsoft.com/office/powerpoint/2010/main" val="1246493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ps">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AAC8C0-FBD3-429B-8E2A-AF996ADC9E93}"/>
              </a:ext>
            </a:extLst>
          </p:cNvPr>
          <p:cNvSpPr txBox="1">
            <a:spLocks noChangeArrowheads="1"/>
          </p:cNvSpPr>
          <p:nvPr userDrawn="1"/>
        </p:nvSpPr>
        <p:spPr bwMode="auto">
          <a:xfrm>
            <a:off x="609600" y="533401"/>
            <a:ext cx="10972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3600" b="1" dirty="0">
                <a:solidFill>
                  <a:srgbClr val="2D69B5"/>
                </a:solidFill>
              </a:rPr>
              <a:t>Tips for making your presentation:</a:t>
            </a:r>
          </a:p>
        </p:txBody>
      </p:sp>
      <p:sp>
        <p:nvSpPr>
          <p:cNvPr id="3" name="TextBox 2">
            <a:extLst>
              <a:ext uri="{FF2B5EF4-FFF2-40B4-BE49-F238E27FC236}">
                <a16:creationId xmlns:a16="http://schemas.microsoft.com/office/drawing/2014/main" id="{5D49D35E-E68E-4CEE-9F96-E266B3DCFB7A}"/>
              </a:ext>
            </a:extLst>
          </p:cNvPr>
          <p:cNvSpPr txBox="1">
            <a:spLocks noChangeArrowheads="1"/>
          </p:cNvSpPr>
          <p:nvPr userDrawn="1"/>
        </p:nvSpPr>
        <p:spPr bwMode="auto">
          <a:xfrm>
            <a:off x="609600" y="1225551"/>
            <a:ext cx="109728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42950" indent="-74295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buFont typeface="Castle T"/>
              <a:buAutoNum type="arabicPeriod"/>
              <a:defRPr/>
            </a:pPr>
            <a:r>
              <a:rPr lang="en-US" altLang="en-US" sz="2200" dirty="0">
                <a:latin typeface="Calibri" panose="020F0502020204030204" pitchFamily="34" charset="0"/>
                <a:ea typeface="Calibri" panose="020F0502020204030204" pitchFamily="34" charset="0"/>
                <a:cs typeface="Calibri" panose="020F0502020204030204" pitchFamily="34" charset="0"/>
              </a:rPr>
              <a:t>This template uses the Arial font for headers and the Calibri font for the body to ensure compatibility with print drivers. Other acceptable fonts to use are Cambria and Candara</a:t>
            </a:r>
          </a:p>
          <a:p>
            <a:pPr eaLnBrk="1" hangingPunct="1">
              <a:buFont typeface="Castle T"/>
              <a:buAutoNum type="arabicPeriod"/>
              <a:defRPr/>
            </a:pPr>
            <a:r>
              <a:rPr lang="en-US" altLang="en-US" sz="2200" dirty="0">
                <a:latin typeface="Calibri" panose="020F0502020204030204" pitchFamily="34" charset="0"/>
                <a:ea typeface="Calibri" panose="020F0502020204030204" pitchFamily="34" charset="0"/>
                <a:cs typeface="Calibri" panose="020F0502020204030204" pitchFamily="34" charset="0"/>
              </a:rPr>
              <a:t>All good presentations should start with a summary of what is to come and end with a summary of what was just presented (similar to an introduction and conclusion of a paper)</a:t>
            </a:r>
          </a:p>
          <a:p>
            <a:pPr eaLnBrk="1" hangingPunct="1">
              <a:buFont typeface="Castle T"/>
              <a:buAutoNum type="arabicPeriod"/>
              <a:defRPr/>
            </a:pPr>
            <a:r>
              <a:rPr lang="en-US" altLang="en-US" sz="2200" dirty="0">
                <a:latin typeface="Calibri" panose="020F0502020204030204" pitchFamily="34" charset="0"/>
                <a:ea typeface="Calibri" panose="020F0502020204030204" pitchFamily="34" charset="0"/>
                <a:cs typeface="Calibri" panose="020F0502020204030204" pitchFamily="34" charset="0"/>
              </a:rPr>
              <a:t>After you enter the presentation title in the small box at the bottom of the slide, click the insert tab at the top of the screen, select header &amp; footer, and click ‘apply to all’ at the top right of the pop-up box. This will create the footer on all slides besides the first two.</a:t>
            </a:r>
          </a:p>
          <a:p>
            <a:pPr eaLnBrk="1" hangingPunct="1">
              <a:buFont typeface="Castle T"/>
              <a:buAutoNum type="arabicPeriod"/>
              <a:defRPr/>
            </a:pPr>
            <a:r>
              <a:rPr lang="en-US" altLang="en-US" sz="2200" dirty="0">
                <a:latin typeface="Calibri" panose="020F0502020204030204" pitchFamily="34" charset="0"/>
                <a:ea typeface="Calibri" panose="020F0502020204030204" pitchFamily="34" charset="0"/>
                <a:cs typeface="Calibri" panose="020F0502020204030204" pitchFamily="34" charset="0"/>
              </a:rPr>
              <a:t>Delete this slide from your presentation</a:t>
            </a:r>
          </a:p>
        </p:txBody>
      </p:sp>
      <p:sp>
        <p:nvSpPr>
          <p:cNvPr id="4" name="Date Placeholder 2">
            <a:extLst>
              <a:ext uri="{FF2B5EF4-FFF2-40B4-BE49-F238E27FC236}">
                <a16:creationId xmlns:a16="http://schemas.microsoft.com/office/drawing/2014/main" id="{DDAC834C-206C-4E58-A1CB-6142B32F1A88}"/>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FFF81DB-7828-4029-A481-D64BD74D27D4}"/>
              </a:ext>
            </a:extLst>
          </p:cNvPr>
          <p:cNvSpPr>
            <a:spLocks noGrp="1"/>
          </p:cNvSpPr>
          <p:nvPr>
            <p:ph type="sldNum" sz="quarter" idx="11"/>
          </p:nvPr>
        </p:nvSpPr>
        <p:spPr/>
        <p:txBody>
          <a:bodyPr/>
          <a:lstStyle>
            <a:lvl1pPr>
              <a:defRPr/>
            </a:lvl1pPr>
          </a:lstStyle>
          <a:p>
            <a:pPr>
              <a:defRPr/>
            </a:pPr>
            <a:fld id="{D71F657E-356E-4972-8FA3-4BB2AC44211C}" type="slidenum">
              <a:rPr lang="en-US"/>
              <a:pPr>
                <a:defRPr/>
              </a:pPr>
              <a:t>‹#›</a:t>
            </a:fld>
            <a:endParaRPr lang="en-US" dirty="0"/>
          </a:p>
        </p:txBody>
      </p:sp>
    </p:spTree>
    <p:extLst>
      <p:ext uri="{BB962C8B-B14F-4D97-AF65-F5344CB8AC3E}">
        <p14:creationId xmlns:p14="http://schemas.microsoft.com/office/powerpoint/2010/main" val="1034458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669FD381-269A-4183-96F9-AD15C5BA52F0}"/>
              </a:ext>
            </a:extLst>
          </p:cNvPr>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grpSp>
        <p:nvGrpSpPr>
          <p:cNvPr id="4" name="Group 10">
            <a:extLst>
              <a:ext uri="{FF2B5EF4-FFF2-40B4-BE49-F238E27FC236}">
                <a16:creationId xmlns:a16="http://schemas.microsoft.com/office/drawing/2014/main" id="{E4AB48DE-27DA-4B18-8618-456D7545DD27}"/>
              </a:ext>
            </a:extLst>
          </p:cNvPr>
          <p:cNvGrpSpPr>
            <a:grpSpLocks/>
          </p:cNvGrpSpPr>
          <p:nvPr/>
        </p:nvGrpSpPr>
        <p:grpSpPr bwMode="auto">
          <a:xfrm>
            <a:off x="-4233" y="4997450"/>
            <a:ext cx="12196233" cy="1866900"/>
            <a:chOff x="-3765" y="4880373"/>
            <a:chExt cx="9147765" cy="1984715"/>
          </a:xfrm>
        </p:grpSpPr>
        <p:sp>
          <p:nvSpPr>
            <p:cNvPr id="5" name="Freeform 12">
              <a:extLst>
                <a:ext uri="{FF2B5EF4-FFF2-40B4-BE49-F238E27FC236}">
                  <a16:creationId xmlns:a16="http://schemas.microsoft.com/office/drawing/2014/main" id="{8D439D01-9D7E-4461-880E-DD3E6AFB629C}"/>
                </a:ext>
              </a:extLst>
            </p:cNvPr>
            <p:cNvSpPr>
              <a:spLocks/>
            </p:cNvSpPr>
            <p:nvPr/>
          </p:nvSpPr>
          <p:spPr bwMode="auto">
            <a:xfrm>
              <a:off x="35443" y="5135526"/>
              <a:ext cx="9108557"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774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a:p>
          </p:txBody>
        </p:sp>
        <p:sp>
          <p:nvSpPr>
            <p:cNvPr id="6" name="Freeform 12">
              <a:extLst>
                <a:ext uri="{FF2B5EF4-FFF2-40B4-BE49-F238E27FC236}">
                  <a16:creationId xmlns:a16="http://schemas.microsoft.com/office/drawing/2014/main" id="{DAB1D021-1797-412C-B330-E5D907C4ABE3}"/>
                </a:ext>
              </a:extLst>
            </p:cNvPr>
            <p:cNvSpPr>
              <a:spLocks/>
            </p:cNvSpPr>
            <p:nvPr userDrawn="1"/>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rgbClr val="385988">
                <a:alpha val="30980"/>
              </a:srgb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cxnSp>
          <p:nvCxnSpPr>
            <p:cNvPr id="7" name="Straight Connector 6">
              <a:extLst>
                <a:ext uri="{FF2B5EF4-FFF2-40B4-BE49-F238E27FC236}">
                  <a16:creationId xmlns:a16="http://schemas.microsoft.com/office/drawing/2014/main" id="{650A6FA9-FD2B-458F-8190-9A812E6B9B0D}"/>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8" name="Picture 17">
            <a:extLst>
              <a:ext uri="{FF2B5EF4-FFF2-40B4-BE49-F238E27FC236}">
                <a16:creationId xmlns:a16="http://schemas.microsoft.com/office/drawing/2014/main" id="{005E39A3-B36B-4CF9-9895-B63FE20AB05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62401" y="152401"/>
            <a:ext cx="4256617"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938028" y="2971800"/>
            <a:ext cx="10363200" cy="1561182"/>
          </a:xfrm>
        </p:spPr>
        <p:txBody>
          <a:bodyPr anchor="b"/>
          <a:lstStyle>
            <a:lvl1pPr algn="ctr">
              <a:defRPr sz="4800" b="1">
                <a:solidFill>
                  <a:srgbClr val="2D69B5"/>
                </a:solidFill>
                <a:effectLst>
                  <a:outerShdw blurRad="31750" dist="25400" dir="5400000" algn="tl" rotWithShape="0">
                    <a:srgbClr val="000000">
                      <a:alpha val="25000"/>
                    </a:srgbClr>
                  </a:outerShdw>
                </a:effectLst>
              </a:defRPr>
            </a:lvl1pPr>
            <a:extLst/>
          </a:lstStyle>
          <a:p>
            <a:r>
              <a:rPr lang="en-US"/>
              <a:t>Click to edit Master title style</a:t>
            </a:r>
            <a:endParaRPr lang="en-US" dirty="0"/>
          </a:p>
        </p:txBody>
      </p:sp>
    </p:spTree>
    <p:extLst>
      <p:ext uri="{BB962C8B-B14F-4D97-AF65-F5344CB8AC3E}">
        <p14:creationId xmlns:p14="http://schemas.microsoft.com/office/powerpoint/2010/main" val="2391394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resenter Slide">
    <p:spTree>
      <p:nvGrpSpPr>
        <p:cNvPr id="1" name=""/>
        <p:cNvGrpSpPr/>
        <p:nvPr/>
      </p:nvGrpSpPr>
      <p:grpSpPr>
        <a:xfrm>
          <a:off x="0" y="0"/>
          <a:ext cx="0" cy="0"/>
          <a:chOff x="0" y="0"/>
          <a:chExt cx="0" cy="0"/>
        </a:xfrm>
      </p:grpSpPr>
      <p:sp>
        <p:nvSpPr>
          <p:cNvPr id="3" name="Right Triangle 2">
            <a:extLst>
              <a:ext uri="{FF2B5EF4-FFF2-40B4-BE49-F238E27FC236}">
                <a16:creationId xmlns:a16="http://schemas.microsoft.com/office/drawing/2014/main" id="{424EEE67-AE75-49D8-BA21-AECBBC3ABC85}"/>
              </a:ext>
            </a:extLst>
          </p:cNvPr>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grpSp>
        <p:nvGrpSpPr>
          <p:cNvPr id="4" name="Group 10">
            <a:extLst>
              <a:ext uri="{FF2B5EF4-FFF2-40B4-BE49-F238E27FC236}">
                <a16:creationId xmlns:a16="http://schemas.microsoft.com/office/drawing/2014/main" id="{F333B506-3C47-4BB3-AEE8-1B9F68A74833}"/>
              </a:ext>
            </a:extLst>
          </p:cNvPr>
          <p:cNvGrpSpPr>
            <a:grpSpLocks/>
          </p:cNvGrpSpPr>
          <p:nvPr userDrawn="1"/>
        </p:nvGrpSpPr>
        <p:grpSpPr bwMode="auto">
          <a:xfrm>
            <a:off x="-4233" y="4997450"/>
            <a:ext cx="12196233" cy="1866900"/>
            <a:chOff x="-3765" y="4880373"/>
            <a:chExt cx="9147765" cy="1984715"/>
          </a:xfrm>
        </p:grpSpPr>
        <p:sp>
          <p:nvSpPr>
            <p:cNvPr id="5" name="Freeform 12">
              <a:extLst>
                <a:ext uri="{FF2B5EF4-FFF2-40B4-BE49-F238E27FC236}">
                  <a16:creationId xmlns:a16="http://schemas.microsoft.com/office/drawing/2014/main" id="{57A40067-33E1-483F-8FAB-A58B2886CC0F}"/>
                </a:ext>
              </a:extLst>
            </p:cNvPr>
            <p:cNvSpPr>
              <a:spLocks/>
            </p:cNvSpPr>
            <p:nvPr/>
          </p:nvSpPr>
          <p:spPr bwMode="auto">
            <a:xfrm>
              <a:off x="35443" y="5135526"/>
              <a:ext cx="9108557"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774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a:p>
          </p:txBody>
        </p:sp>
        <p:sp>
          <p:nvSpPr>
            <p:cNvPr id="6" name="Freeform 12">
              <a:extLst>
                <a:ext uri="{FF2B5EF4-FFF2-40B4-BE49-F238E27FC236}">
                  <a16:creationId xmlns:a16="http://schemas.microsoft.com/office/drawing/2014/main" id="{35FF66E8-43CF-49CD-A892-02AFB50BC527}"/>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solidFill>
                  <a:prstClr val="white"/>
                </a:solidFill>
              </a:endParaRPr>
            </a:p>
          </p:txBody>
        </p:sp>
        <p:cxnSp>
          <p:nvCxnSpPr>
            <p:cNvPr id="7" name="Straight Connector 6">
              <a:extLst>
                <a:ext uri="{FF2B5EF4-FFF2-40B4-BE49-F238E27FC236}">
                  <a16:creationId xmlns:a16="http://schemas.microsoft.com/office/drawing/2014/main" id="{8CB5B2B9-2994-4108-8615-D2CF70795FAD}"/>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8" name="Picture 17">
            <a:extLst>
              <a:ext uri="{FF2B5EF4-FFF2-40B4-BE49-F238E27FC236}">
                <a16:creationId xmlns:a16="http://schemas.microsoft.com/office/drawing/2014/main" id="{BCCBCDD5-55DF-4298-A6C0-0799DDD930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962401" y="152401"/>
            <a:ext cx="4256617"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8"/>
          <p:cNvSpPr>
            <a:spLocks noGrp="1"/>
          </p:cNvSpPr>
          <p:nvPr>
            <p:ph type="ctrTitle"/>
          </p:nvPr>
        </p:nvSpPr>
        <p:spPr>
          <a:xfrm>
            <a:off x="938028" y="2971800"/>
            <a:ext cx="10363200" cy="1561182"/>
          </a:xfrm>
        </p:spPr>
        <p:txBody>
          <a:bodyPr anchor="b"/>
          <a:lstStyle>
            <a:lvl1pPr algn="ctr">
              <a:defRPr sz="4800" b="1">
                <a:solidFill>
                  <a:srgbClr val="2D69B5"/>
                </a:solidFill>
                <a:effectLst>
                  <a:outerShdw blurRad="31750" dist="25400" dir="5400000" algn="tl" rotWithShape="0">
                    <a:srgbClr val="000000">
                      <a:alpha val="25000"/>
                    </a:srgbClr>
                  </a:outerShdw>
                </a:effectLst>
              </a:defRPr>
            </a:lvl1pPr>
            <a:extLst/>
          </a:lstStyle>
          <a:p>
            <a:r>
              <a:rPr lang="en-US"/>
              <a:t>Click to edit Master title style</a:t>
            </a:r>
            <a:endParaRPr lang="en-US" dirty="0"/>
          </a:p>
        </p:txBody>
      </p:sp>
    </p:spTree>
    <p:extLst>
      <p:ext uri="{BB962C8B-B14F-4D97-AF65-F5344CB8AC3E}">
        <p14:creationId xmlns:p14="http://schemas.microsoft.com/office/powerpoint/2010/main" val="2832205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ontents/objective">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81329"/>
            <a:ext cx="10972800" cy="4309872"/>
          </a:xfrm>
        </p:spPr>
        <p:txBody>
          <a:bodyPr/>
          <a:lstStyle>
            <a:lvl1pPr>
              <a:defRPr/>
            </a:lvl1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rtlCol="0"/>
          <a:lstStyle>
            <a:lvl1pPr>
              <a:defRPr>
                <a:solidFill>
                  <a:srgbClr val="2D69B5"/>
                </a:solidFill>
                <a:effectLst/>
              </a:defRPr>
            </a:lvl1pPr>
            <a:extLst/>
          </a:lstStyle>
          <a:p>
            <a:r>
              <a:rPr lang="en-US"/>
              <a:t>Click to edit Master title style</a:t>
            </a:r>
            <a:endParaRPr lang="en-US" dirty="0"/>
          </a:p>
        </p:txBody>
      </p:sp>
      <p:sp>
        <p:nvSpPr>
          <p:cNvPr id="4" name="Date Placeholder 5">
            <a:extLst>
              <a:ext uri="{FF2B5EF4-FFF2-40B4-BE49-F238E27FC236}">
                <a16:creationId xmlns:a16="http://schemas.microsoft.com/office/drawing/2014/main" id="{11B8E8AF-3481-42DA-AA6E-441164A8623C}"/>
              </a:ext>
            </a:extLst>
          </p:cNvPr>
          <p:cNvSpPr>
            <a:spLocks noGrp="1"/>
          </p:cNvSpPr>
          <p:nvPr>
            <p:ph type="dt" sz="half" idx="10"/>
          </p:nvPr>
        </p:nvSpPr>
        <p:spPr/>
        <p:txBody>
          <a:bodyPr/>
          <a:lstStyle>
            <a:lvl1pPr>
              <a:defRPr/>
            </a:lvl1pPr>
          </a:lstStyle>
          <a:p>
            <a:pPr>
              <a:defRPr/>
            </a:pPr>
            <a:endParaRPr lang="en-US"/>
          </a:p>
        </p:txBody>
      </p:sp>
      <p:sp>
        <p:nvSpPr>
          <p:cNvPr id="5" name="Slide Number Placeholder 7">
            <a:extLst>
              <a:ext uri="{FF2B5EF4-FFF2-40B4-BE49-F238E27FC236}">
                <a16:creationId xmlns:a16="http://schemas.microsoft.com/office/drawing/2014/main" id="{FE2F9602-8AE7-4C3F-9105-8BC20E453C84}"/>
              </a:ext>
            </a:extLst>
          </p:cNvPr>
          <p:cNvSpPr>
            <a:spLocks noGrp="1"/>
          </p:cNvSpPr>
          <p:nvPr>
            <p:ph type="sldNum" sz="quarter" idx="11"/>
          </p:nvPr>
        </p:nvSpPr>
        <p:spPr/>
        <p:txBody>
          <a:bodyPr/>
          <a:lstStyle>
            <a:lvl1pPr>
              <a:defRPr/>
            </a:lvl1pPr>
          </a:lstStyle>
          <a:p>
            <a:pPr>
              <a:defRPr/>
            </a:pPr>
            <a:fld id="{E32401F6-6023-4651-A49C-4239333BDB24}" type="slidenum">
              <a:rPr lang="en-US"/>
              <a:pPr>
                <a:defRPr/>
              </a:pPr>
              <a:t>‹#›</a:t>
            </a:fld>
            <a:endParaRPr lang="en-US" dirty="0"/>
          </a:p>
        </p:txBody>
      </p:sp>
    </p:spTree>
    <p:extLst>
      <p:ext uri="{BB962C8B-B14F-4D97-AF65-F5344CB8AC3E}">
        <p14:creationId xmlns:p14="http://schemas.microsoft.com/office/powerpoint/2010/main" val="1654805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ub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69B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3"/>
            <a:ext cx="10972800" cy="639762"/>
          </a:xfrm>
        </p:spPr>
        <p:txBody>
          <a:bodyPr anchor="b">
            <a:noAutofit/>
          </a:bodyPr>
          <a:lstStyle>
            <a:lvl1pPr marL="0" indent="0">
              <a:buNone/>
              <a:defRPr sz="3200" b="1">
                <a:solidFill>
                  <a:srgbClr val="2D69B5"/>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10972800"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Date Placeholder 5">
            <a:extLst>
              <a:ext uri="{FF2B5EF4-FFF2-40B4-BE49-F238E27FC236}">
                <a16:creationId xmlns:a16="http://schemas.microsoft.com/office/drawing/2014/main" id="{308063A5-8B37-45BA-A6E6-AE6C1E18F979}"/>
              </a:ext>
            </a:extLst>
          </p:cNvPr>
          <p:cNvSpPr>
            <a:spLocks noGrp="1"/>
          </p:cNvSpPr>
          <p:nvPr>
            <p:ph type="dt" sz="half" idx="10"/>
          </p:nvPr>
        </p:nvSpPr>
        <p:spPr/>
        <p:txBody>
          <a:bodyPr/>
          <a:lstStyle>
            <a:lvl1pPr>
              <a:defRPr/>
            </a:lvl1pPr>
          </a:lstStyle>
          <a:p>
            <a:pPr>
              <a:defRPr/>
            </a:pPr>
            <a:endParaRPr lang="en-US"/>
          </a:p>
        </p:txBody>
      </p:sp>
      <p:sp>
        <p:nvSpPr>
          <p:cNvPr id="6" name="Slide Number Placeholder 7">
            <a:extLst>
              <a:ext uri="{FF2B5EF4-FFF2-40B4-BE49-F238E27FC236}">
                <a16:creationId xmlns:a16="http://schemas.microsoft.com/office/drawing/2014/main" id="{21424D13-A986-44A4-B811-9799C7D9E892}"/>
              </a:ext>
            </a:extLst>
          </p:cNvPr>
          <p:cNvSpPr>
            <a:spLocks noGrp="1"/>
          </p:cNvSpPr>
          <p:nvPr>
            <p:ph type="sldNum" sz="quarter" idx="11"/>
          </p:nvPr>
        </p:nvSpPr>
        <p:spPr/>
        <p:txBody>
          <a:bodyPr/>
          <a:lstStyle>
            <a:lvl1pPr>
              <a:defRPr/>
            </a:lvl1pPr>
          </a:lstStyle>
          <a:p>
            <a:pPr>
              <a:defRPr/>
            </a:pPr>
            <a:fld id="{24E1CB00-335E-41A5-B111-1DD6F0298FA7}" type="slidenum">
              <a:rPr lang="en-US"/>
              <a:pPr>
                <a:defRPr/>
              </a:pPr>
              <a:t>‹#›</a:t>
            </a:fld>
            <a:endParaRPr lang="en-US" dirty="0"/>
          </a:p>
        </p:txBody>
      </p:sp>
    </p:spTree>
    <p:extLst>
      <p:ext uri="{BB962C8B-B14F-4D97-AF65-F5344CB8AC3E}">
        <p14:creationId xmlns:p14="http://schemas.microsoft.com/office/powerpoint/2010/main" val="1171189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lide Title and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D69B5"/>
                </a:solidFill>
              </a:defRPr>
            </a:lvl1pPr>
          </a:lstStyle>
          <a:p>
            <a:r>
              <a:rPr lang="en-US"/>
              <a:t>Click to edit Master title style</a:t>
            </a:r>
            <a:endParaRPr lang="en-US" dirty="0"/>
          </a:p>
        </p:txBody>
      </p:sp>
      <p:sp>
        <p:nvSpPr>
          <p:cNvPr id="6" name="Content Placeholder 2"/>
          <p:cNvSpPr>
            <a:spLocks noGrp="1"/>
          </p:cNvSpPr>
          <p:nvPr>
            <p:ph idx="1"/>
          </p:nvPr>
        </p:nvSpPr>
        <p:spPr>
          <a:xfrm>
            <a:off x="609600" y="1481329"/>
            <a:ext cx="10972800" cy="4309872"/>
          </a:xfrm>
        </p:spPr>
        <p:txBody>
          <a:bodyPr/>
          <a:lstStyle>
            <a:lvl1pPr marL="109728" indent="0">
              <a:buNone/>
              <a:defRPr baseline="0">
                <a:solidFill>
                  <a:schemeClr val="tx1"/>
                </a:solidFill>
              </a:defRPr>
            </a:lvl1pPr>
            <a:extLst/>
          </a:lstStyle>
          <a:p>
            <a:pPr lvl="0"/>
            <a:r>
              <a:rPr lang="en-US"/>
              <a:t>Click to edit Master text styles</a:t>
            </a:r>
          </a:p>
        </p:txBody>
      </p:sp>
      <p:sp>
        <p:nvSpPr>
          <p:cNvPr id="4" name="Date Placeholder 5">
            <a:extLst>
              <a:ext uri="{FF2B5EF4-FFF2-40B4-BE49-F238E27FC236}">
                <a16:creationId xmlns:a16="http://schemas.microsoft.com/office/drawing/2014/main" id="{42A3BACA-AAF9-4476-A360-72EAAEE1B587}"/>
              </a:ext>
            </a:extLst>
          </p:cNvPr>
          <p:cNvSpPr>
            <a:spLocks noGrp="1"/>
          </p:cNvSpPr>
          <p:nvPr>
            <p:ph type="dt" sz="half" idx="10"/>
          </p:nvPr>
        </p:nvSpPr>
        <p:spPr/>
        <p:txBody>
          <a:bodyPr/>
          <a:lstStyle>
            <a:lvl1pPr>
              <a:defRPr/>
            </a:lvl1pPr>
          </a:lstStyle>
          <a:p>
            <a:pPr>
              <a:defRPr/>
            </a:pPr>
            <a:endParaRPr lang="en-US"/>
          </a:p>
        </p:txBody>
      </p:sp>
      <p:sp>
        <p:nvSpPr>
          <p:cNvPr id="5" name="Slide Number Placeholder 7">
            <a:extLst>
              <a:ext uri="{FF2B5EF4-FFF2-40B4-BE49-F238E27FC236}">
                <a16:creationId xmlns:a16="http://schemas.microsoft.com/office/drawing/2014/main" id="{1AD59EAC-8E92-47C3-9A1C-77796093D9E7}"/>
              </a:ext>
            </a:extLst>
          </p:cNvPr>
          <p:cNvSpPr>
            <a:spLocks noGrp="1"/>
          </p:cNvSpPr>
          <p:nvPr>
            <p:ph type="sldNum" sz="quarter" idx="11"/>
          </p:nvPr>
        </p:nvSpPr>
        <p:spPr/>
        <p:txBody>
          <a:bodyPr/>
          <a:lstStyle>
            <a:lvl1pPr>
              <a:defRPr/>
            </a:lvl1pPr>
          </a:lstStyle>
          <a:p>
            <a:pPr>
              <a:defRPr/>
            </a:pPr>
            <a:fld id="{7EB8926F-09ED-43A8-A7D8-04C00D030508}" type="slidenum">
              <a:rPr lang="en-US"/>
              <a:pPr>
                <a:defRPr/>
              </a:pPr>
              <a:t>‹#›</a:t>
            </a:fld>
            <a:endParaRPr lang="en-US" dirty="0"/>
          </a:p>
        </p:txBody>
      </p:sp>
    </p:spTree>
    <p:extLst>
      <p:ext uri="{BB962C8B-B14F-4D97-AF65-F5344CB8AC3E}">
        <p14:creationId xmlns:p14="http://schemas.microsoft.com/office/powerpoint/2010/main" val="1327985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Summary">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81329"/>
            <a:ext cx="10972800" cy="4309872"/>
          </a:xfrm>
        </p:spPr>
        <p:txBody>
          <a:bodyPr/>
          <a:lstStyle>
            <a:lvl1pPr>
              <a:defRPr/>
            </a:lvl1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rtlCol="0"/>
          <a:lstStyle>
            <a:lvl1pPr>
              <a:defRPr>
                <a:solidFill>
                  <a:srgbClr val="2D69B5"/>
                </a:solidFill>
                <a:effectLst>
                  <a:outerShdw blurRad="38100" dist="38100" dir="2700000" algn="tl">
                    <a:srgbClr val="000000">
                      <a:alpha val="43137"/>
                    </a:srgbClr>
                  </a:outerShdw>
                </a:effectLst>
              </a:defRPr>
            </a:lvl1pPr>
            <a:extLst/>
          </a:lstStyle>
          <a:p>
            <a:r>
              <a:rPr lang="en-US"/>
              <a:t>Click to edit Master title style</a:t>
            </a:r>
            <a:endParaRPr lang="en-US" dirty="0"/>
          </a:p>
        </p:txBody>
      </p:sp>
      <p:sp>
        <p:nvSpPr>
          <p:cNvPr id="4" name="Date Placeholder 5">
            <a:extLst>
              <a:ext uri="{FF2B5EF4-FFF2-40B4-BE49-F238E27FC236}">
                <a16:creationId xmlns:a16="http://schemas.microsoft.com/office/drawing/2014/main" id="{3D3C2283-2145-4016-B292-3EBEB9252B05}"/>
              </a:ext>
            </a:extLst>
          </p:cNvPr>
          <p:cNvSpPr>
            <a:spLocks noGrp="1"/>
          </p:cNvSpPr>
          <p:nvPr>
            <p:ph type="dt" sz="half" idx="10"/>
          </p:nvPr>
        </p:nvSpPr>
        <p:spPr/>
        <p:txBody>
          <a:bodyPr/>
          <a:lstStyle>
            <a:lvl1pPr>
              <a:defRPr/>
            </a:lvl1pPr>
          </a:lstStyle>
          <a:p>
            <a:pPr>
              <a:defRPr/>
            </a:pPr>
            <a:endParaRPr lang="en-US"/>
          </a:p>
        </p:txBody>
      </p:sp>
      <p:sp>
        <p:nvSpPr>
          <p:cNvPr id="5" name="Slide Number Placeholder 7">
            <a:extLst>
              <a:ext uri="{FF2B5EF4-FFF2-40B4-BE49-F238E27FC236}">
                <a16:creationId xmlns:a16="http://schemas.microsoft.com/office/drawing/2014/main" id="{C7B3D982-1156-4CC9-9202-2BBF0D13877D}"/>
              </a:ext>
            </a:extLst>
          </p:cNvPr>
          <p:cNvSpPr>
            <a:spLocks noGrp="1"/>
          </p:cNvSpPr>
          <p:nvPr>
            <p:ph type="sldNum" sz="quarter" idx="11"/>
          </p:nvPr>
        </p:nvSpPr>
        <p:spPr/>
        <p:txBody>
          <a:bodyPr/>
          <a:lstStyle>
            <a:lvl1pPr>
              <a:defRPr/>
            </a:lvl1pPr>
          </a:lstStyle>
          <a:p>
            <a:pPr>
              <a:defRPr/>
            </a:pPr>
            <a:fld id="{668F0EC0-8BF6-4CE9-8114-43F8F70444E0}" type="slidenum">
              <a:rPr lang="en-US"/>
              <a:pPr>
                <a:defRPr/>
              </a:pPr>
              <a:t>‹#›</a:t>
            </a:fld>
            <a:endParaRPr lang="en-US" dirty="0"/>
          </a:p>
        </p:txBody>
      </p:sp>
    </p:spTree>
    <p:extLst>
      <p:ext uri="{BB962C8B-B14F-4D97-AF65-F5344CB8AC3E}">
        <p14:creationId xmlns:p14="http://schemas.microsoft.com/office/powerpoint/2010/main" val="355711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234C4-ADA5-4EDA-BEBF-244EF5467F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C1D7CB-6523-40A5-A397-70EEEB6974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1DD07-1287-4FC2-9441-BFBB8E7472E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D4771B8-06DD-4827-9A13-142170A8E5F6}"/>
              </a:ext>
            </a:extLst>
          </p:cNvPr>
          <p:cNvSpPr>
            <a:spLocks noGrp="1"/>
          </p:cNvSpPr>
          <p:nvPr>
            <p:ph type="ftr" sz="quarter" idx="11"/>
          </p:nvPr>
        </p:nvSpPr>
        <p:spPr/>
        <p:txBody>
          <a:bodyPr/>
          <a:lstStyle/>
          <a:p>
            <a:r>
              <a:rPr lang="en-US"/>
              <a:t>NIELS</a:t>
            </a:r>
          </a:p>
        </p:txBody>
      </p:sp>
      <p:sp>
        <p:nvSpPr>
          <p:cNvPr id="6" name="Slide Number Placeholder 5">
            <a:extLst>
              <a:ext uri="{FF2B5EF4-FFF2-40B4-BE49-F238E27FC236}">
                <a16:creationId xmlns:a16="http://schemas.microsoft.com/office/drawing/2014/main" id="{021AACF8-0D7C-4548-9A41-A75463F2E6D3}"/>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33508736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DEE34D-6DE8-4F4F-8C71-4D2D1C9E540C}"/>
              </a:ext>
            </a:extLst>
          </p:cNvPr>
          <p:cNvSpPr txBox="1"/>
          <p:nvPr userDrawn="1"/>
        </p:nvSpPr>
        <p:spPr>
          <a:xfrm>
            <a:off x="609600" y="533400"/>
            <a:ext cx="10972800" cy="723900"/>
          </a:xfrm>
          <a:prstGeom prst="rect">
            <a:avLst/>
          </a:prstGeom>
          <a:noFill/>
        </p:spPr>
        <p:txBody>
          <a:bodyPr>
            <a:spAutoFit/>
          </a:bodyPr>
          <a:lstStyle/>
          <a:p>
            <a:pPr eaLnBrk="1" fontAlgn="auto" hangingPunct="1">
              <a:spcBef>
                <a:spcPts val="0"/>
              </a:spcBef>
              <a:spcAft>
                <a:spcPts val="0"/>
              </a:spcAft>
              <a:defRPr/>
            </a:pPr>
            <a:r>
              <a:rPr lang="en-US" sz="4100" b="1" dirty="0">
                <a:solidFill>
                  <a:srgbClr val="2D69B5"/>
                </a:solidFill>
                <a:effectLst>
                  <a:outerShdw blurRad="38100" dist="38100" dir="2700000" algn="tl">
                    <a:srgbClr val="000000">
                      <a:alpha val="43137"/>
                    </a:srgbClr>
                  </a:outerShdw>
                </a:effectLst>
                <a:latin typeface="+mn-lt"/>
              </a:rPr>
              <a:t>Questions</a:t>
            </a:r>
            <a:r>
              <a:rPr lang="en-US" sz="4100" b="1" dirty="0">
                <a:solidFill>
                  <a:srgbClr val="2D69B5"/>
                </a:solidFill>
                <a:latin typeface="+mn-lt"/>
              </a:rPr>
              <a:t>?</a:t>
            </a:r>
          </a:p>
        </p:txBody>
      </p:sp>
      <p:sp>
        <p:nvSpPr>
          <p:cNvPr id="6" name="Content Placeholder 2"/>
          <p:cNvSpPr>
            <a:spLocks noGrp="1"/>
          </p:cNvSpPr>
          <p:nvPr>
            <p:ph idx="1"/>
          </p:nvPr>
        </p:nvSpPr>
        <p:spPr>
          <a:xfrm>
            <a:off x="609600" y="1481330"/>
            <a:ext cx="10972800" cy="4233671"/>
          </a:xfrm>
        </p:spPr>
        <p:txBody>
          <a:bodyPr/>
          <a:lstStyle>
            <a:lvl1pPr marL="109728" indent="0">
              <a:buNone/>
              <a:defRPr baseline="0">
                <a:solidFill>
                  <a:schemeClr val="tx1"/>
                </a:solidFill>
              </a:defRPr>
            </a:lvl1pPr>
            <a:extLst/>
          </a:lstStyle>
          <a:p>
            <a:pPr lvl="0"/>
            <a:r>
              <a:rPr lang="en-US"/>
              <a:t>Click to edit Master text styles</a:t>
            </a:r>
          </a:p>
        </p:txBody>
      </p:sp>
      <p:sp>
        <p:nvSpPr>
          <p:cNvPr id="4" name="Date Placeholder 2">
            <a:extLst>
              <a:ext uri="{FF2B5EF4-FFF2-40B4-BE49-F238E27FC236}">
                <a16:creationId xmlns:a16="http://schemas.microsoft.com/office/drawing/2014/main" id="{F15B139D-4DA4-4A78-B2A8-A4F68DCA717E}"/>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56E2C87-249A-43F9-BDB1-40C1A2D7382E}"/>
              </a:ext>
            </a:extLst>
          </p:cNvPr>
          <p:cNvSpPr>
            <a:spLocks noGrp="1"/>
          </p:cNvSpPr>
          <p:nvPr>
            <p:ph type="sldNum" sz="quarter" idx="11"/>
          </p:nvPr>
        </p:nvSpPr>
        <p:spPr/>
        <p:txBody>
          <a:bodyPr/>
          <a:lstStyle>
            <a:lvl1pPr>
              <a:defRPr/>
            </a:lvl1pPr>
          </a:lstStyle>
          <a:p>
            <a:pPr>
              <a:defRPr/>
            </a:pPr>
            <a:fld id="{B2882FDC-7FE1-44E1-A8B4-86ECFB28B940}" type="slidenum">
              <a:rPr lang="en-US"/>
              <a:pPr>
                <a:defRPr/>
              </a:pPr>
              <a:t>‹#›</a:t>
            </a:fld>
            <a:endParaRPr lang="en-US" dirty="0"/>
          </a:p>
        </p:txBody>
      </p:sp>
    </p:spTree>
    <p:extLst>
      <p:ext uri="{BB962C8B-B14F-4D97-AF65-F5344CB8AC3E}">
        <p14:creationId xmlns:p14="http://schemas.microsoft.com/office/powerpoint/2010/main" val="10542578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F5CEBC-0A70-486E-9D4F-519C633CE279}"/>
              </a:ext>
            </a:extLst>
          </p:cNvPr>
          <p:cNvSpPr txBox="1"/>
          <p:nvPr userDrawn="1"/>
        </p:nvSpPr>
        <p:spPr>
          <a:xfrm>
            <a:off x="609600" y="533400"/>
            <a:ext cx="10972800" cy="723900"/>
          </a:xfrm>
          <a:prstGeom prst="rect">
            <a:avLst/>
          </a:prstGeom>
          <a:noFill/>
        </p:spPr>
        <p:txBody>
          <a:bodyPr>
            <a:spAutoFit/>
          </a:bodyPr>
          <a:lstStyle/>
          <a:p>
            <a:pPr eaLnBrk="1" fontAlgn="auto" hangingPunct="1">
              <a:spcBef>
                <a:spcPts val="0"/>
              </a:spcBef>
              <a:spcAft>
                <a:spcPts val="0"/>
              </a:spcAft>
              <a:defRPr/>
            </a:pPr>
            <a:r>
              <a:rPr lang="en-US" sz="4100" b="1" dirty="0">
                <a:solidFill>
                  <a:srgbClr val="2D69B5"/>
                </a:solidFill>
                <a:effectLst>
                  <a:outerShdw blurRad="38100" dist="38100" dir="2700000" algn="tl">
                    <a:srgbClr val="000000">
                      <a:alpha val="43137"/>
                    </a:srgbClr>
                  </a:outerShdw>
                </a:effectLst>
                <a:latin typeface="+mn-lt"/>
              </a:rPr>
              <a:t>Contact</a:t>
            </a:r>
            <a:r>
              <a:rPr lang="en-US" sz="4100" b="1" dirty="0">
                <a:solidFill>
                  <a:srgbClr val="2D69B5"/>
                </a:solidFill>
                <a:latin typeface="+mn-lt"/>
              </a:rPr>
              <a:t> </a:t>
            </a:r>
            <a:r>
              <a:rPr lang="en-US" sz="4100" b="1" dirty="0">
                <a:solidFill>
                  <a:srgbClr val="2D69B5"/>
                </a:solidFill>
                <a:effectLst>
                  <a:outerShdw blurRad="38100" dist="38100" dir="2700000" algn="tl">
                    <a:srgbClr val="000000">
                      <a:alpha val="43137"/>
                    </a:srgbClr>
                  </a:outerShdw>
                </a:effectLst>
                <a:latin typeface="+mn-lt"/>
              </a:rPr>
              <a:t>Information</a:t>
            </a:r>
          </a:p>
        </p:txBody>
      </p:sp>
      <p:sp>
        <p:nvSpPr>
          <p:cNvPr id="10" name="Content Placeholder 2"/>
          <p:cNvSpPr>
            <a:spLocks noGrp="1"/>
          </p:cNvSpPr>
          <p:nvPr>
            <p:ph idx="1"/>
          </p:nvPr>
        </p:nvSpPr>
        <p:spPr>
          <a:xfrm>
            <a:off x="616607" y="1256675"/>
            <a:ext cx="10972800" cy="4534525"/>
          </a:xfrm>
        </p:spPr>
        <p:txBody>
          <a:bodyPr/>
          <a:lstStyle>
            <a:lvl1pPr marL="566928" indent="-457200">
              <a:buFont typeface="Wingdings" pitchFamily="2" charset="2"/>
              <a:buChar char="Ø"/>
              <a:defRPr baseline="0">
                <a:solidFill>
                  <a:schemeClr val="tx1"/>
                </a:solidFill>
              </a:defRPr>
            </a:lvl1pPr>
            <a:extLst/>
          </a:lstStyle>
          <a:p>
            <a:pPr lvl="0"/>
            <a:r>
              <a:rPr lang="en-US"/>
              <a:t>Click to edit Master text styles</a:t>
            </a:r>
          </a:p>
        </p:txBody>
      </p:sp>
      <p:sp>
        <p:nvSpPr>
          <p:cNvPr id="4" name="Date Placeholder 2">
            <a:extLst>
              <a:ext uri="{FF2B5EF4-FFF2-40B4-BE49-F238E27FC236}">
                <a16:creationId xmlns:a16="http://schemas.microsoft.com/office/drawing/2014/main" id="{96C08CDD-F94F-490A-8604-C1065876D85F}"/>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E41375E-C802-4DF2-8BBB-D3005EA61663}"/>
              </a:ext>
            </a:extLst>
          </p:cNvPr>
          <p:cNvSpPr>
            <a:spLocks noGrp="1"/>
          </p:cNvSpPr>
          <p:nvPr>
            <p:ph type="sldNum" sz="quarter" idx="11"/>
          </p:nvPr>
        </p:nvSpPr>
        <p:spPr/>
        <p:txBody>
          <a:bodyPr/>
          <a:lstStyle>
            <a:lvl1pPr>
              <a:defRPr/>
            </a:lvl1pPr>
          </a:lstStyle>
          <a:p>
            <a:pPr>
              <a:defRPr/>
            </a:pPr>
            <a:fld id="{96FA3183-0092-4CF8-9EE3-F9D97CCC6517}" type="slidenum">
              <a:rPr lang="en-US"/>
              <a:pPr>
                <a:defRPr/>
              </a:pPr>
              <a:t>‹#›</a:t>
            </a:fld>
            <a:endParaRPr lang="en-US" dirty="0"/>
          </a:p>
        </p:txBody>
      </p:sp>
    </p:spTree>
    <p:extLst>
      <p:ext uri="{BB962C8B-B14F-4D97-AF65-F5344CB8AC3E}">
        <p14:creationId xmlns:p14="http://schemas.microsoft.com/office/powerpoint/2010/main" val="3860091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E831-5001-407F-8FE7-F337D3EC8D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5AB005-DEC6-41DA-8C3F-519D6F06A5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28093C3-1F58-4BA9-A1AB-79B6C57D1AA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76A19C4-5508-473E-9224-721EF8CEAE4B}"/>
              </a:ext>
            </a:extLst>
          </p:cNvPr>
          <p:cNvSpPr>
            <a:spLocks noGrp="1"/>
          </p:cNvSpPr>
          <p:nvPr>
            <p:ph type="ftr" sz="quarter" idx="11"/>
          </p:nvPr>
        </p:nvSpPr>
        <p:spPr/>
        <p:txBody>
          <a:bodyPr/>
          <a:lstStyle/>
          <a:p>
            <a:r>
              <a:rPr lang="en-US"/>
              <a:t>NIELS</a:t>
            </a:r>
          </a:p>
        </p:txBody>
      </p:sp>
      <p:sp>
        <p:nvSpPr>
          <p:cNvPr id="6" name="Slide Number Placeholder 5">
            <a:extLst>
              <a:ext uri="{FF2B5EF4-FFF2-40B4-BE49-F238E27FC236}">
                <a16:creationId xmlns:a16="http://schemas.microsoft.com/office/drawing/2014/main" id="{FD6DFC26-1348-4E80-BBBD-8D0C5F4B454C}"/>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245119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A1C1-963D-47A5-8608-7DB30ECC00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C2EE16-6CD0-4ADB-8606-9D224399D3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CEC00D-110F-43A0-9EE5-1F7A5D5BDC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BFB8E6-611A-48A2-B339-49FB7CE05758}"/>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4418757-C63D-4E39-B350-4FE10235C411}"/>
              </a:ext>
            </a:extLst>
          </p:cNvPr>
          <p:cNvSpPr>
            <a:spLocks noGrp="1"/>
          </p:cNvSpPr>
          <p:nvPr>
            <p:ph type="ftr" sz="quarter" idx="11"/>
          </p:nvPr>
        </p:nvSpPr>
        <p:spPr/>
        <p:txBody>
          <a:bodyPr/>
          <a:lstStyle/>
          <a:p>
            <a:r>
              <a:rPr lang="en-US"/>
              <a:t>NIELS</a:t>
            </a:r>
          </a:p>
        </p:txBody>
      </p:sp>
      <p:sp>
        <p:nvSpPr>
          <p:cNvPr id="7" name="Slide Number Placeholder 6">
            <a:extLst>
              <a:ext uri="{FF2B5EF4-FFF2-40B4-BE49-F238E27FC236}">
                <a16:creationId xmlns:a16="http://schemas.microsoft.com/office/drawing/2014/main" id="{5259BBCA-E557-4D7A-B0DD-7DF858674465}"/>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12837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83A26-FCD7-4542-9DD3-4D94A3561E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53DE53-671A-4E62-B491-C628261E20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5559D77-9ABF-4EB7-90AA-9DE6EAFB8E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03072D-4A0C-40E0-976E-1BEBFFC467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47FC49-5445-4028-BF0D-99608FA74E6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10D531-F6E6-46EB-9A24-C9BECA9E2BEB}"/>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B79B9EFF-C7C2-4BD8-9DA8-DB1F877FBF99}"/>
              </a:ext>
            </a:extLst>
          </p:cNvPr>
          <p:cNvSpPr>
            <a:spLocks noGrp="1"/>
          </p:cNvSpPr>
          <p:nvPr>
            <p:ph type="ftr" sz="quarter" idx="11"/>
          </p:nvPr>
        </p:nvSpPr>
        <p:spPr/>
        <p:txBody>
          <a:bodyPr/>
          <a:lstStyle/>
          <a:p>
            <a:r>
              <a:rPr lang="en-US"/>
              <a:t>NIELS</a:t>
            </a:r>
          </a:p>
        </p:txBody>
      </p:sp>
      <p:sp>
        <p:nvSpPr>
          <p:cNvPr id="9" name="Slide Number Placeholder 8">
            <a:extLst>
              <a:ext uri="{FF2B5EF4-FFF2-40B4-BE49-F238E27FC236}">
                <a16:creationId xmlns:a16="http://schemas.microsoft.com/office/drawing/2014/main" id="{3EC53A5B-FE50-411C-898A-DA585722F974}"/>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351165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66A-C431-474F-9263-0951645D5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375606-771F-448D-92BA-A84FC1805C4B}"/>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21413454-EB1F-494E-B6ED-0613FBB78ABC}"/>
              </a:ext>
            </a:extLst>
          </p:cNvPr>
          <p:cNvSpPr>
            <a:spLocks noGrp="1"/>
          </p:cNvSpPr>
          <p:nvPr>
            <p:ph type="ftr" sz="quarter" idx="11"/>
          </p:nvPr>
        </p:nvSpPr>
        <p:spPr/>
        <p:txBody>
          <a:bodyPr/>
          <a:lstStyle/>
          <a:p>
            <a:r>
              <a:rPr lang="en-US"/>
              <a:t>NIELS</a:t>
            </a:r>
          </a:p>
        </p:txBody>
      </p:sp>
      <p:sp>
        <p:nvSpPr>
          <p:cNvPr id="5" name="Slide Number Placeholder 4">
            <a:extLst>
              <a:ext uri="{FF2B5EF4-FFF2-40B4-BE49-F238E27FC236}">
                <a16:creationId xmlns:a16="http://schemas.microsoft.com/office/drawing/2014/main" id="{7863E90D-1555-4AB6-B8A6-077A28E8683B}"/>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208735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3BB68A-4199-476E-ACA4-31C09E8EEE40}"/>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CFF4CB04-6C6B-4013-9025-26544C39794F}"/>
              </a:ext>
            </a:extLst>
          </p:cNvPr>
          <p:cNvSpPr>
            <a:spLocks noGrp="1"/>
          </p:cNvSpPr>
          <p:nvPr>
            <p:ph type="ftr" sz="quarter" idx="11"/>
          </p:nvPr>
        </p:nvSpPr>
        <p:spPr/>
        <p:txBody>
          <a:bodyPr/>
          <a:lstStyle/>
          <a:p>
            <a:r>
              <a:rPr lang="en-US"/>
              <a:t>NIELS</a:t>
            </a:r>
          </a:p>
        </p:txBody>
      </p:sp>
      <p:sp>
        <p:nvSpPr>
          <p:cNvPr id="4" name="Slide Number Placeholder 3">
            <a:extLst>
              <a:ext uri="{FF2B5EF4-FFF2-40B4-BE49-F238E27FC236}">
                <a16:creationId xmlns:a16="http://schemas.microsoft.com/office/drawing/2014/main" id="{C6AEAC87-2C2B-4B04-9A22-B72D49368BBC}"/>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155899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7A41-EA41-4500-99E3-58E1C6303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1E6EF-9720-4BB4-91E0-9EA92BEAD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73509E-D958-4AF1-B299-6869648008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002908-BB37-4ED4-A4C6-A50027A9124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E23D276C-2946-494D-90CE-7ABD35FAD3E8}"/>
              </a:ext>
            </a:extLst>
          </p:cNvPr>
          <p:cNvSpPr>
            <a:spLocks noGrp="1"/>
          </p:cNvSpPr>
          <p:nvPr>
            <p:ph type="ftr" sz="quarter" idx="11"/>
          </p:nvPr>
        </p:nvSpPr>
        <p:spPr/>
        <p:txBody>
          <a:bodyPr/>
          <a:lstStyle/>
          <a:p>
            <a:r>
              <a:rPr lang="en-US"/>
              <a:t>NIELS</a:t>
            </a:r>
          </a:p>
        </p:txBody>
      </p:sp>
      <p:sp>
        <p:nvSpPr>
          <p:cNvPr id="7" name="Slide Number Placeholder 6">
            <a:extLst>
              <a:ext uri="{FF2B5EF4-FFF2-40B4-BE49-F238E27FC236}">
                <a16:creationId xmlns:a16="http://schemas.microsoft.com/office/drawing/2014/main" id="{48BCCF76-B2EC-43E7-925A-5214332FB8A0}"/>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3226773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32164-417C-46AB-8D0A-44F11416F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FAC726-8AF0-46AD-AFF9-CC829425A3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6618CD-20F7-4A38-82AC-53FA416EF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0EF08C-B439-4DB1-AC91-5F6B9519D46C}"/>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4FFFE51C-0E97-4FCF-935D-4E8D8122901E}"/>
              </a:ext>
            </a:extLst>
          </p:cNvPr>
          <p:cNvSpPr>
            <a:spLocks noGrp="1"/>
          </p:cNvSpPr>
          <p:nvPr>
            <p:ph type="ftr" sz="quarter" idx="11"/>
          </p:nvPr>
        </p:nvSpPr>
        <p:spPr/>
        <p:txBody>
          <a:bodyPr/>
          <a:lstStyle/>
          <a:p>
            <a:r>
              <a:rPr lang="en-US"/>
              <a:t>NIELS</a:t>
            </a:r>
          </a:p>
        </p:txBody>
      </p:sp>
      <p:sp>
        <p:nvSpPr>
          <p:cNvPr id="7" name="Slide Number Placeholder 6">
            <a:extLst>
              <a:ext uri="{FF2B5EF4-FFF2-40B4-BE49-F238E27FC236}">
                <a16:creationId xmlns:a16="http://schemas.microsoft.com/office/drawing/2014/main" id="{CBAEFE0D-A37B-4311-ADE2-0E2FB18F6233}"/>
              </a:ext>
            </a:extLst>
          </p:cNvPr>
          <p:cNvSpPr>
            <a:spLocks noGrp="1"/>
          </p:cNvSpPr>
          <p:nvPr>
            <p:ph type="sldNum" sz="quarter" idx="12"/>
          </p:nvPr>
        </p:nvSpPr>
        <p:spPr/>
        <p:txBody>
          <a:bodyPr/>
          <a:lstStyle/>
          <a:p>
            <a:fld id="{14068AD3-BCE5-4D63-8E38-C17A5B04A3F5}" type="slidenum">
              <a:rPr lang="en-US" smtClean="0"/>
              <a:t>‹#›</a:t>
            </a:fld>
            <a:endParaRPr lang="en-US"/>
          </a:p>
        </p:txBody>
      </p:sp>
    </p:spTree>
    <p:extLst>
      <p:ext uri="{BB962C8B-B14F-4D97-AF65-F5344CB8AC3E}">
        <p14:creationId xmlns:p14="http://schemas.microsoft.com/office/powerpoint/2010/main" val="310028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3.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B40DF0-E8C2-4B97-B11A-06D9671983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89F53D-0B38-459E-8FE8-92ECB37489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60C2AD-8D32-416F-A67E-9CAF5865E0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67E1C1A4-CFF2-45CE-8B8F-5BEF2B762B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NIELS</a:t>
            </a:r>
          </a:p>
        </p:txBody>
      </p:sp>
      <p:sp>
        <p:nvSpPr>
          <p:cNvPr id="6" name="Slide Number Placeholder 5">
            <a:extLst>
              <a:ext uri="{FF2B5EF4-FFF2-40B4-BE49-F238E27FC236}">
                <a16:creationId xmlns:a16="http://schemas.microsoft.com/office/drawing/2014/main" id="{7865921E-081A-47A0-AFF9-86316BFBD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68AD3-BCE5-4D63-8E38-C17A5B04A3F5}" type="slidenum">
              <a:rPr lang="en-US" smtClean="0"/>
              <a:t>‹#›</a:t>
            </a:fld>
            <a:endParaRPr lang="en-US"/>
          </a:p>
        </p:txBody>
      </p:sp>
    </p:spTree>
    <p:extLst>
      <p:ext uri="{BB962C8B-B14F-4D97-AF65-F5344CB8AC3E}">
        <p14:creationId xmlns:p14="http://schemas.microsoft.com/office/powerpoint/2010/main" val="1031296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
            <a:extLst>
              <a:ext uri="{FF2B5EF4-FFF2-40B4-BE49-F238E27FC236}">
                <a16:creationId xmlns:a16="http://schemas.microsoft.com/office/drawing/2014/main" id="{5ABE317D-35DE-4A21-8A73-405F4090253C}"/>
              </a:ext>
            </a:extLst>
          </p:cNvPr>
          <p:cNvSpPr>
            <a:spLocks/>
          </p:cNvSpPr>
          <p:nvPr/>
        </p:nvSpPr>
        <p:spPr bwMode="auto">
          <a:xfrm>
            <a:off x="647700" y="5562600"/>
            <a:ext cx="4921251" cy="1309688"/>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7749"/>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sz="1800"/>
          </a:p>
        </p:txBody>
      </p:sp>
      <p:sp>
        <p:nvSpPr>
          <p:cNvPr id="14" name="Right Triangle 13">
            <a:extLst>
              <a:ext uri="{FF2B5EF4-FFF2-40B4-BE49-F238E27FC236}">
                <a16:creationId xmlns:a16="http://schemas.microsoft.com/office/drawing/2014/main" id="{ED78D543-6A95-4552-8F5B-FD0FD986903F}"/>
              </a:ext>
            </a:extLst>
          </p:cNvPr>
          <p:cNvSpPr>
            <a:spLocks/>
          </p:cNvSpPr>
          <p:nvPr/>
        </p:nvSpPr>
        <p:spPr bwMode="auto">
          <a:xfrm>
            <a:off x="-8056" y="5334001"/>
            <a:ext cx="4536419" cy="1538121"/>
          </a:xfrm>
          <a:prstGeom prst="rtTriangle">
            <a:avLst/>
          </a:prstGeom>
          <a:blipFill>
            <a:blip r:embed="rId11">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sz="1800" dirty="0"/>
          </a:p>
        </p:txBody>
      </p:sp>
      <p:cxnSp>
        <p:nvCxnSpPr>
          <p:cNvPr id="15" name="Straight Connector 14">
            <a:extLst>
              <a:ext uri="{FF2B5EF4-FFF2-40B4-BE49-F238E27FC236}">
                <a16:creationId xmlns:a16="http://schemas.microsoft.com/office/drawing/2014/main" id="{648F60F0-A215-493F-A6B9-8A1E30F15542}"/>
              </a:ext>
            </a:extLst>
          </p:cNvPr>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2BDDE5EE-550C-4ED0-86CD-FAEA57CDE2F5}"/>
              </a:ext>
            </a:extLst>
          </p:cNvPr>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endParaRPr lang="en-US" dirty="0"/>
          </a:p>
        </p:txBody>
      </p:sp>
      <p:sp>
        <p:nvSpPr>
          <p:cNvPr id="1032" name="Text Placeholder 29">
            <a:extLst>
              <a:ext uri="{FF2B5EF4-FFF2-40B4-BE49-F238E27FC236}">
                <a16:creationId xmlns:a16="http://schemas.microsoft.com/office/drawing/2014/main" id="{690F3A53-0AE7-4616-9240-DEF1F66F20BF}"/>
              </a:ext>
            </a:extLst>
          </p:cNvPr>
          <p:cNvSpPr>
            <a:spLocks noGrp="1"/>
          </p:cNvSpPr>
          <p:nvPr>
            <p:ph type="body" idx="1"/>
          </p:nvPr>
        </p:nvSpPr>
        <p:spPr bwMode="auto">
          <a:xfrm>
            <a:off x="609600" y="14811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Date Placeholder 5">
            <a:extLst>
              <a:ext uri="{FF2B5EF4-FFF2-40B4-BE49-F238E27FC236}">
                <a16:creationId xmlns:a16="http://schemas.microsoft.com/office/drawing/2014/main" id="{593DF57E-70CB-4272-AE56-8E0203A47D8E}"/>
              </a:ext>
            </a:extLst>
          </p:cNvPr>
          <p:cNvSpPr>
            <a:spLocks noGrp="1"/>
          </p:cNvSpPr>
          <p:nvPr>
            <p:ph type="dt" sz="half" idx="2"/>
          </p:nvPr>
        </p:nvSpPr>
        <p:spPr>
          <a:xfrm>
            <a:off x="10160000" y="6329364"/>
            <a:ext cx="1320800" cy="3762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8" name="Slide Number Placeholder 7">
            <a:extLst>
              <a:ext uri="{FF2B5EF4-FFF2-40B4-BE49-F238E27FC236}">
                <a16:creationId xmlns:a16="http://schemas.microsoft.com/office/drawing/2014/main" id="{29A5E79E-C88D-4CC2-B05D-F658B59F8560}"/>
              </a:ext>
            </a:extLst>
          </p:cNvPr>
          <p:cNvSpPr>
            <a:spLocks noGrp="1"/>
          </p:cNvSpPr>
          <p:nvPr>
            <p:ph type="sldNum" sz="quarter" idx="4"/>
          </p:nvPr>
        </p:nvSpPr>
        <p:spPr>
          <a:xfrm>
            <a:off x="11480800" y="6329364"/>
            <a:ext cx="508000" cy="376237"/>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A07A336-5353-42F7-9D47-AC102278DD06}" type="slidenum">
              <a:rPr lang="en-US"/>
              <a:pPr>
                <a:defRPr/>
              </a:pPr>
              <a:t>‹#›</a:t>
            </a:fld>
            <a:endParaRPr lang="en-US" dirty="0"/>
          </a:p>
        </p:txBody>
      </p:sp>
      <p:pic>
        <p:nvPicPr>
          <p:cNvPr id="1035" name="Picture 1">
            <a:extLst>
              <a:ext uri="{FF2B5EF4-FFF2-40B4-BE49-F238E27FC236}">
                <a16:creationId xmlns:a16="http://schemas.microsoft.com/office/drawing/2014/main" id="{91DA2C6A-CB2E-4603-A5DB-DA7B3336A15A}"/>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33867" y="5788025"/>
            <a:ext cx="18415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7321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dt="0"/>
  <p:txStyles>
    <p:titleStyle>
      <a:lvl1pPr algn="l" rtl="0" eaLnBrk="0" fontAlgn="base" hangingPunct="0">
        <a:spcBef>
          <a:spcPct val="0"/>
        </a:spcBef>
        <a:spcAft>
          <a:spcPct val="0"/>
        </a:spcAft>
        <a:defRPr sz="4100" b="1" kern="1200">
          <a:solidFill>
            <a:srgbClr val="001F46"/>
          </a:solidFill>
          <a:effectLst>
            <a:outerShdw blurRad="31750" dist="25400" dir="5400000" algn="tl" rotWithShape="0">
              <a:srgbClr val="000000">
                <a:alpha val="25000"/>
              </a:srgbClr>
            </a:outerShdw>
          </a:effectLst>
          <a:latin typeface="+mn-lt"/>
          <a:ea typeface="+mj-ea"/>
          <a:cs typeface="+mj-cs"/>
        </a:defRPr>
      </a:lvl1pPr>
      <a:lvl2pPr algn="l" rtl="0" eaLnBrk="0" fontAlgn="base" hangingPunct="0">
        <a:spcBef>
          <a:spcPct val="0"/>
        </a:spcBef>
        <a:spcAft>
          <a:spcPct val="0"/>
        </a:spcAft>
        <a:defRPr sz="4100" b="1">
          <a:solidFill>
            <a:srgbClr val="001F46"/>
          </a:solidFill>
          <a:latin typeface="Arial" panose="020B0604020202020204" pitchFamily="34" charset="0"/>
        </a:defRPr>
      </a:lvl2pPr>
      <a:lvl3pPr algn="l" rtl="0" eaLnBrk="0" fontAlgn="base" hangingPunct="0">
        <a:spcBef>
          <a:spcPct val="0"/>
        </a:spcBef>
        <a:spcAft>
          <a:spcPct val="0"/>
        </a:spcAft>
        <a:defRPr sz="4100" b="1">
          <a:solidFill>
            <a:srgbClr val="001F46"/>
          </a:solidFill>
          <a:latin typeface="Arial" panose="020B0604020202020204" pitchFamily="34" charset="0"/>
        </a:defRPr>
      </a:lvl3pPr>
      <a:lvl4pPr algn="l" rtl="0" eaLnBrk="0" fontAlgn="base" hangingPunct="0">
        <a:spcBef>
          <a:spcPct val="0"/>
        </a:spcBef>
        <a:spcAft>
          <a:spcPct val="0"/>
        </a:spcAft>
        <a:defRPr sz="4100" b="1">
          <a:solidFill>
            <a:srgbClr val="001F46"/>
          </a:solidFill>
          <a:latin typeface="Arial" panose="020B0604020202020204" pitchFamily="34" charset="0"/>
        </a:defRPr>
      </a:lvl4pPr>
      <a:lvl5pPr algn="l" rtl="0" eaLnBrk="0" fontAlgn="base" hangingPunct="0">
        <a:spcBef>
          <a:spcPct val="0"/>
        </a:spcBef>
        <a:spcAft>
          <a:spcPct val="0"/>
        </a:spcAft>
        <a:defRPr sz="4100" b="1">
          <a:solidFill>
            <a:srgbClr val="001F46"/>
          </a:solidFill>
          <a:latin typeface="Arial" panose="020B0604020202020204" pitchFamily="34" charset="0"/>
        </a:defRPr>
      </a:lvl5pPr>
      <a:lvl6pPr marL="457200" algn="l" rtl="0" fontAlgn="base">
        <a:spcBef>
          <a:spcPct val="0"/>
        </a:spcBef>
        <a:spcAft>
          <a:spcPct val="0"/>
        </a:spcAft>
        <a:defRPr sz="4100" b="1">
          <a:solidFill>
            <a:srgbClr val="001F46"/>
          </a:solidFill>
          <a:latin typeface="Arial" panose="020B0604020202020204" pitchFamily="34" charset="0"/>
        </a:defRPr>
      </a:lvl6pPr>
      <a:lvl7pPr marL="914400" algn="l" rtl="0" fontAlgn="base">
        <a:spcBef>
          <a:spcPct val="0"/>
        </a:spcBef>
        <a:spcAft>
          <a:spcPct val="0"/>
        </a:spcAft>
        <a:defRPr sz="4100" b="1">
          <a:solidFill>
            <a:srgbClr val="001F46"/>
          </a:solidFill>
          <a:latin typeface="Arial" panose="020B0604020202020204" pitchFamily="34" charset="0"/>
        </a:defRPr>
      </a:lvl7pPr>
      <a:lvl8pPr marL="1371600" algn="l" rtl="0" fontAlgn="base">
        <a:spcBef>
          <a:spcPct val="0"/>
        </a:spcBef>
        <a:spcAft>
          <a:spcPct val="0"/>
        </a:spcAft>
        <a:defRPr sz="4100" b="1">
          <a:solidFill>
            <a:srgbClr val="001F46"/>
          </a:solidFill>
          <a:latin typeface="Arial" panose="020B0604020202020204" pitchFamily="34" charset="0"/>
        </a:defRPr>
      </a:lvl8pPr>
      <a:lvl9pPr marL="1828800" algn="l" rtl="0" fontAlgn="base">
        <a:spcBef>
          <a:spcPct val="0"/>
        </a:spcBef>
        <a:spcAft>
          <a:spcPct val="0"/>
        </a:spcAft>
        <a:defRPr sz="4100" b="1">
          <a:solidFill>
            <a:srgbClr val="001F46"/>
          </a:solidFill>
          <a:latin typeface="Arial" panose="020B0604020202020204"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Calibri" pitchFamily="34" charset="0"/>
          <a:ea typeface="Calibri" panose="020F0502020204030204" pitchFamily="34" charset="0"/>
          <a:cs typeface="Calibri" pitchFamily="34" charset="0"/>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Calibri" pitchFamily="34" charset="0"/>
          <a:ea typeface="Calibri" panose="020F0502020204030204" pitchFamily="34" charset="0"/>
          <a:cs typeface="Calibri" pitchFamily="34" charset="0"/>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Calibri" pitchFamily="34" charset="0"/>
          <a:ea typeface="Calibri" panose="020F0502020204030204" pitchFamily="34" charset="0"/>
          <a:cs typeface="Calibri" pitchFamily="34" charset="0"/>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Calibri" pitchFamily="34" charset="0"/>
          <a:ea typeface="Calibri" panose="020F0502020204030204" pitchFamily="34" charset="0"/>
          <a:cs typeface="Calibri" pitchFamily="34" charset="0"/>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Calibri" pitchFamily="34" charset="0"/>
          <a:ea typeface="Calibri" panose="020F0502020204030204" pitchFamily="34" charset="0"/>
          <a:cs typeface="Calibri"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hyperlink" Target="http://greenfieldgeography.wikispaces.com/Responses+to+the+risk+of+hazard+event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18.xml"/><Relationship Id="rId5" Type="http://schemas.openxmlformats.org/officeDocument/2006/relationships/hyperlink" Target="https://creativecommons.org/licenses/by-nc-nd/3.0/" TargetMode="External"/><Relationship Id="rId4" Type="http://schemas.openxmlformats.org/officeDocument/2006/relationships/hyperlink" Target="http://athleticgeuria.blogspot.com/2010/10/prontuario-de-contabilidad-para.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1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1.xml"/><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17.xml"/><Relationship Id="rId4" Type="http://schemas.openxmlformats.org/officeDocument/2006/relationships/hyperlink" Target="http://mmjgwrites.wordpress.com/"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16965-98C6-48CC-A089-71ACEE971B30}"/>
              </a:ext>
            </a:extLst>
          </p:cNvPr>
          <p:cNvSpPr>
            <a:spLocks noGrp="1"/>
          </p:cNvSpPr>
          <p:nvPr>
            <p:ph type="ctrTitle"/>
          </p:nvPr>
        </p:nvSpPr>
        <p:spPr>
          <a:xfrm>
            <a:off x="938028" y="2541865"/>
            <a:ext cx="10363200" cy="2583808"/>
          </a:xfrm>
        </p:spPr>
        <p:txBody>
          <a:bodyPr>
            <a:normAutofit/>
          </a:bodyPr>
          <a:lstStyle/>
          <a:p>
            <a:r>
              <a:rPr lang="en-US" dirty="0">
                <a:effectLst/>
              </a:rPr>
              <a:t>Developing An Alternative Service: </a:t>
            </a:r>
            <a:br>
              <a:rPr lang="en-US" dirty="0">
                <a:effectLst/>
              </a:rPr>
            </a:br>
            <a:r>
              <a:rPr lang="en-US" dirty="0">
                <a:effectLst/>
              </a:rPr>
              <a:t>Mobile Outreach Response Engagement Stabilization (MORES) Pilot </a:t>
            </a:r>
            <a:br>
              <a:rPr lang="en-US" dirty="0"/>
            </a:br>
            <a:r>
              <a:rPr lang="en-US" sz="3200" dirty="0"/>
              <a:t>May 2018</a:t>
            </a:r>
            <a:endParaRPr lang="en-US" dirty="0"/>
          </a:p>
        </p:txBody>
      </p:sp>
    </p:spTree>
    <p:extLst>
      <p:ext uri="{BB962C8B-B14F-4D97-AF65-F5344CB8AC3E}">
        <p14:creationId xmlns:p14="http://schemas.microsoft.com/office/powerpoint/2010/main" val="207880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What is MORES ?</a:t>
            </a:r>
          </a:p>
        </p:txBody>
      </p:sp>
      <p:sp>
        <p:nvSpPr>
          <p:cNvPr id="3" name="Content Placeholder 2"/>
          <p:cNvSpPr>
            <a:spLocks noGrp="1"/>
          </p:cNvSpPr>
          <p:nvPr>
            <p:ph idx="1"/>
          </p:nvPr>
        </p:nvSpPr>
        <p:spPr/>
        <p:txBody>
          <a:bodyPr/>
          <a:lstStyle/>
          <a:p>
            <a:r>
              <a:rPr lang="en-US" dirty="0"/>
              <a:t>M-Mobile</a:t>
            </a:r>
          </a:p>
          <a:p>
            <a:r>
              <a:rPr lang="en-US" dirty="0"/>
              <a:t>O-Outreach </a:t>
            </a:r>
          </a:p>
          <a:p>
            <a:r>
              <a:rPr lang="en-US" dirty="0"/>
              <a:t>R-Response</a:t>
            </a:r>
          </a:p>
          <a:p>
            <a:r>
              <a:rPr lang="en-US" dirty="0"/>
              <a:t>E-Engagement</a:t>
            </a:r>
          </a:p>
          <a:p>
            <a:r>
              <a:rPr lang="en-US" dirty="0"/>
              <a:t>S-Stabilization</a:t>
            </a:r>
          </a:p>
        </p:txBody>
      </p:sp>
    </p:spTree>
    <p:extLst>
      <p:ext uri="{BB962C8B-B14F-4D97-AF65-F5344CB8AC3E}">
        <p14:creationId xmlns:p14="http://schemas.microsoft.com/office/powerpoint/2010/main" val="236200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normAutofit/>
          </a:bodyPr>
          <a:lstStyle/>
          <a:p>
            <a:pPr>
              <a:buNone/>
            </a:pPr>
            <a:r>
              <a:rPr lang="en-US" dirty="0"/>
              <a:t>Service Area</a:t>
            </a:r>
          </a:p>
          <a:p>
            <a:pPr>
              <a:buNone/>
            </a:pPr>
            <a:endParaRPr lang="en-US" dirty="0"/>
          </a:p>
          <a:p>
            <a:pPr>
              <a:buNone/>
            </a:pPr>
            <a:r>
              <a:rPr lang="en-US" dirty="0"/>
              <a:t>MCM: All 100 Counties in NC</a:t>
            </a:r>
          </a:p>
          <a:p>
            <a:pPr>
              <a:buNone/>
            </a:pPr>
            <a:endParaRPr lang="en-US" dirty="0"/>
          </a:p>
          <a:p>
            <a:pPr>
              <a:buNone/>
            </a:pPr>
            <a:r>
              <a:rPr lang="en-US" dirty="0"/>
              <a:t>MORES: Burke and Gaston Counties</a:t>
            </a:r>
          </a:p>
          <a:p>
            <a:pPr>
              <a:buNone/>
            </a:pPr>
            <a:r>
              <a:rPr lang="en-US" dirty="0"/>
              <a:t>**** Counties were chosen due to having the highest number of children placed out of home in the MCO(Managed Care Organization) 8 county region.</a:t>
            </a:r>
          </a:p>
        </p:txBody>
      </p:sp>
    </p:spTree>
    <p:extLst>
      <p:ext uri="{BB962C8B-B14F-4D97-AF65-F5344CB8AC3E}">
        <p14:creationId xmlns:p14="http://schemas.microsoft.com/office/powerpoint/2010/main" val="172637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lstStyle/>
          <a:p>
            <a:pPr>
              <a:buNone/>
            </a:pPr>
            <a:r>
              <a:rPr lang="en-US" dirty="0"/>
              <a:t>Response Time</a:t>
            </a:r>
          </a:p>
          <a:p>
            <a:pPr>
              <a:buNone/>
            </a:pPr>
            <a:endParaRPr lang="en-US" dirty="0"/>
          </a:p>
          <a:p>
            <a:pPr>
              <a:buNone/>
            </a:pPr>
            <a:r>
              <a:rPr lang="en-US" dirty="0"/>
              <a:t>MCM: 2:15 minutes</a:t>
            </a:r>
          </a:p>
          <a:p>
            <a:pPr>
              <a:buNone/>
            </a:pPr>
            <a:endParaRPr lang="en-US" dirty="0"/>
          </a:p>
          <a:p>
            <a:pPr>
              <a:buNone/>
            </a:pPr>
            <a:r>
              <a:rPr lang="en-US" dirty="0"/>
              <a:t>Mores: 45 Minutes</a:t>
            </a:r>
          </a:p>
          <a:p>
            <a:pPr>
              <a:buNone/>
            </a:pPr>
            <a:endParaRPr lang="en-US" dirty="0"/>
          </a:p>
          <a:p>
            <a:endParaRPr lang="en-US" dirty="0"/>
          </a:p>
        </p:txBody>
      </p:sp>
    </p:spTree>
    <p:extLst>
      <p:ext uri="{BB962C8B-B14F-4D97-AF65-F5344CB8AC3E}">
        <p14:creationId xmlns:p14="http://schemas.microsoft.com/office/powerpoint/2010/main" val="2064193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lstStyle/>
          <a:p>
            <a:pPr>
              <a:buNone/>
            </a:pPr>
            <a:r>
              <a:rPr lang="en-US" dirty="0"/>
              <a:t>Service Duration</a:t>
            </a:r>
          </a:p>
          <a:p>
            <a:pPr>
              <a:buNone/>
            </a:pPr>
            <a:endParaRPr lang="en-US" dirty="0"/>
          </a:p>
          <a:p>
            <a:pPr>
              <a:buNone/>
            </a:pPr>
            <a:r>
              <a:rPr lang="en-US" dirty="0"/>
              <a:t>MCM: 24hours, additional hours can be requested.</a:t>
            </a:r>
          </a:p>
          <a:p>
            <a:pPr>
              <a:buNone/>
            </a:pPr>
            <a:endParaRPr lang="en-US" dirty="0"/>
          </a:p>
          <a:p>
            <a:pPr>
              <a:buNone/>
            </a:pPr>
            <a:r>
              <a:rPr lang="en-US" dirty="0"/>
              <a:t>MORES: UP to 8 weeks, if needed</a:t>
            </a:r>
          </a:p>
        </p:txBody>
      </p:sp>
    </p:spTree>
    <p:extLst>
      <p:ext uri="{BB962C8B-B14F-4D97-AF65-F5344CB8AC3E}">
        <p14:creationId xmlns:p14="http://schemas.microsoft.com/office/powerpoint/2010/main" val="2850905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normAutofit/>
          </a:bodyPr>
          <a:lstStyle/>
          <a:p>
            <a:pPr>
              <a:buNone/>
            </a:pPr>
            <a:r>
              <a:rPr lang="en-US" dirty="0"/>
              <a:t>Services Provided during Episode of care</a:t>
            </a:r>
          </a:p>
          <a:p>
            <a:pPr>
              <a:buNone/>
            </a:pPr>
            <a:endParaRPr lang="en-US" dirty="0"/>
          </a:p>
          <a:p>
            <a:pPr>
              <a:buNone/>
            </a:pPr>
            <a:r>
              <a:rPr lang="en-US" dirty="0"/>
              <a:t>MCM: Response, Assessment and Referral. Service is reactive to the crisis and is brief.</a:t>
            </a:r>
          </a:p>
          <a:p>
            <a:pPr>
              <a:buNone/>
            </a:pPr>
            <a:endParaRPr lang="en-US" dirty="0"/>
          </a:p>
          <a:p>
            <a:pPr>
              <a:buNone/>
            </a:pPr>
            <a:r>
              <a:rPr lang="en-US" dirty="0"/>
              <a:t>MORES: Response, Assessment, engagement, referral and stabilization. Service can be preventative and reactive and can be longer term if needed.</a:t>
            </a:r>
          </a:p>
        </p:txBody>
      </p:sp>
    </p:spTree>
    <p:extLst>
      <p:ext uri="{BB962C8B-B14F-4D97-AF65-F5344CB8AC3E}">
        <p14:creationId xmlns:p14="http://schemas.microsoft.com/office/powerpoint/2010/main" val="3217147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normAutofit/>
          </a:bodyPr>
          <a:lstStyle/>
          <a:p>
            <a:pPr>
              <a:buNone/>
            </a:pPr>
            <a:r>
              <a:rPr lang="en-US" dirty="0"/>
              <a:t>Team Structure</a:t>
            </a:r>
          </a:p>
          <a:p>
            <a:pPr>
              <a:buNone/>
            </a:pPr>
            <a:endParaRPr lang="en-US" dirty="0"/>
          </a:p>
          <a:p>
            <a:pPr>
              <a:buNone/>
            </a:pPr>
            <a:r>
              <a:rPr lang="en-US" dirty="0"/>
              <a:t>MCM: Team leader, Psychiatrist, Substance Use professional, Qualified professional, Para Professional or Associate Professional</a:t>
            </a:r>
          </a:p>
          <a:p>
            <a:pPr>
              <a:buNone/>
            </a:pPr>
            <a:r>
              <a:rPr lang="en-US" dirty="0"/>
              <a:t>MORES: Licensed Team Lead, Psychiatrist, Qualified Professional, Associate Professional and Family Partner( Parent who has lived experience with a child who has been involved in the DHHS system)</a:t>
            </a:r>
          </a:p>
        </p:txBody>
      </p:sp>
    </p:spTree>
    <p:extLst>
      <p:ext uri="{BB962C8B-B14F-4D97-AF65-F5344CB8AC3E}">
        <p14:creationId xmlns:p14="http://schemas.microsoft.com/office/powerpoint/2010/main" val="138468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MORES different than MCM(Mobile Crisis Management)</a:t>
            </a:r>
          </a:p>
        </p:txBody>
      </p:sp>
      <p:sp>
        <p:nvSpPr>
          <p:cNvPr id="3" name="Content Placeholder 2"/>
          <p:cNvSpPr>
            <a:spLocks noGrp="1"/>
          </p:cNvSpPr>
          <p:nvPr>
            <p:ph idx="1"/>
          </p:nvPr>
        </p:nvSpPr>
        <p:spPr/>
        <p:txBody>
          <a:bodyPr/>
          <a:lstStyle/>
          <a:p>
            <a:pPr>
              <a:buNone/>
            </a:pPr>
            <a:r>
              <a:rPr lang="en-US" dirty="0"/>
              <a:t>Populations Served</a:t>
            </a:r>
          </a:p>
          <a:p>
            <a:pPr>
              <a:buNone/>
            </a:pPr>
            <a:endParaRPr lang="en-US" dirty="0"/>
          </a:p>
          <a:p>
            <a:pPr>
              <a:buNone/>
            </a:pPr>
            <a:r>
              <a:rPr lang="en-US" dirty="0"/>
              <a:t>MCM: Children and Adults(all funding sources)</a:t>
            </a:r>
          </a:p>
          <a:p>
            <a:pPr>
              <a:buNone/>
            </a:pPr>
            <a:endParaRPr lang="en-US" dirty="0"/>
          </a:p>
          <a:p>
            <a:pPr>
              <a:buNone/>
            </a:pPr>
            <a:r>
              <a:rPr lang="en-US" dirty="0"/>
              <a:t>MORES: Children ages 5 to 21(Medicaid only)</a:t>
            </a:r>
          </a:p>
        </p:txBody>
      </p:sp>
    </p:spTree>
    <p:extLst>
      <p:ext uri="{BB962C8B-B14F-4D97-AF65-F5344CB8AC3E}">
        <p14:creationId xmlns:p14="http://schemas.microsoft.com/office/powerpoint/2010/main" val="2200969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E0E71-13AF-4BAA-8B74-83E57C4E5494}"/>
              </a:ext>
            </a:extLst>
          </p:cNvPr>
          <p:cNvSpPr>
            <a:spLocks noGrp="1"/>
          </p:cNvSpPr>
          <p:nvPr>
            <p:ph type="title"/>
          </p:nvPr>
        </p:nvSpPr>
        <p:spPr/>
        <p:txBody>
          <a:bodyPr/>
          <a:lstStyle/>
          <a:p>
            <a:r>
              <a:rPr lang="en-US" dirty="0">
                <a:effectLst/>
              </a:rPr>
              <a:t>Cost of Service or Episode of Care</a:t>
            </a:r>
          </a:p>
        </p:txBody>
      </p:sp>
      <p:sp>
        <p:nvSpPr>
          <p:cNvPr id="3" name="Content Placeholder 2">
            <a:extLst>
              <a:ext uri="{FF2B5EF4-FFF2-40B4-BE49-F238E27FC236}">
                <a16:creationId xmlns:a16="http://schemas.microsoft.com/office/drawing/2014/main" id="{2B6F15DD-C55B-4B00-92D4-78280EDCF13B}"/>
              </a:ext>
            </a:extLst>
          </p:cNvPr>
          <p:cNvSpPr>
            <a:spLocks noGrp="1"/>
          </p:cNvSpPr>
          <p:nvPr>
            <p:ph idx="1"/>
          </p:nvPr>
        </p:nvSpPr>
        <p:spPr/>
        <p:txBody>
          <a:bodyPr/>
          <a:lstStyle/>
          <a:p>
            <a:pPr marL="624078" indent="-514350">
              <a:buFont typeface="+mj-lt"/>
              <a:buAutoNum type="alphaUcPeriod"/>
            </a:pPr>
            <a:r>
              <a:rPr lang="en-US" dirty="0"/>
              <a:t>Develop a cost of episode of care based on the clinical model</a:t>
            </a:r>
          </a:p>
          <a:p>
            <a:pPr marL="624078" indent="-514350">
              <a:buFont typeface="+mj-lt"/>
              <a:buAutoNum type="alphaUcPeriod"/>
            </a:pPr>
            <a:r>
              <a:rPr lang="en-US" dirty="0"/>
              <a:t>Waiver considerations:</a:t>
            </a:r>
          </a:p>
          <a:p>
            <a:pPr marL="1135063" lvl="1" indent="-514350">
              <a:buFont typeface="+mj-lt"/>
              <a:buAutoNum type="arabicPeriod"/>
            </a:pPr>
            <a:r>
              <a:rPr lang="en-US" dirty="0"/>
              <a:t>Provider payment method</a:t>
            </a:r>
          </a:p>
          <a:p>
            <a:pPr marL="1135063" lvl="1" indent="-514350">
              <a:buFont typeface="+mj-lt"/>
              <a:buAutoNum type="arabicPeriod"/>
            </a:pPr>
            <a:r>
              <a:rPr lang="en-US" dirty="0"/>
              <a:t>Budget neutrality</a:t>
            </a:r>
          </a:p>
          <a:p>
            <a:pPr marL="1135063" lvl="1" indent="-514350">
              <a:buFont typeface="+mj-lt"/>
              <a:buAutoNum type="arabicPeriod"/>
            </a:pPr>
            <a:r>
              <a:rPr lang="en-US" dirty="0"/>
              <a:t>Encounter Claim submission process</a:t>
            </a:r>
          </a:p>
          <a:p>
            <a:pPr lvl="1" indent="0">
              <a:buNone/>
            </a:pPr>
            <a:endParaRPr lang="en-US" dirty="0"/>
          </a:p>
          <a:p>
            <a:pPr lvl="1" indent="0">
              <a:buNone/>
            </a:pPr>
            <a:endParaRPr lang="en-US" dirty="0"/>
          </a:p>
        </p:txBody>
      </p:sp>
      <p:sp>
        <p:nvSpPr>
          <p:cNvPr id="5" name="Slide Number Placeholder 4">
            <a:extLst>
              <a:ext uri="{FF2B5EF4-FFF2-40B4-BE49-F238E27FC236}">
                <a16:creationId xmlns:a16="http://schemas.microsoft.com/office/drawing/2014/main" id="{9FA5F73B-E66E-42A4-9A7A-DBAA7845FC89}"/>
              </a:ext>
            </a:extLst>
          </p:cNvPr>
          <p:cNvSpPr>
            <a:spLocks noGrp="1"/>
          </p:cNvSpPr>
          <p:nvPr>
            <p:ph type="sldNum" sz="quarter" idx="11"/>
          </p:nvPr>
        </p:nvSpPr>
        <p:spPr/>
        <p:txBody>
          <a:bodyPr/>
          <a:lstStyle/>
          <a:p>
            <a:pPr>
              <a:defRPr/>
            </a:pPr>
            <a:fld id="{7EB8926F-09ED-43A8-A7D8-04C00D030508}" type="slidenum">
              <a:rPr lang="en-US" sz="1800" smtClean="0">
                <a:solidFill>
                  <a:srgbClr val="FF0000"/>
                </a:solidFill>
              </a:rPr>
              <a:pPr>
                <a:defRPr/>
              </a:pPr>
              <a:t>17</a:t>
            </a:fld>
            <a:endParaRPr lang="en-US" sz="1800" dirty="0">
              <a:solidFill>
                <a:srgbClr val="FF0000"/>
              </a:solidFill>
            </a:endParaRPr>
          </a:p>
        </p:txBody>
      </p:sp>
      <p:pic>
        <p:nvPicPr>
          <p:cNvPr id="10" name="Picture 9">
            <a:extLst>
              <a:ext uri="{FF2B5EF4-FFF2-40B4-BE49-F238E27FC236}">
                <a16:creationId xmlns:a16="http://schemas.microsoft.com/office/drawing/2014/main" id="{2843DB8A-E63C-4BEE-87F7-2305A195DF3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018616" y="3443289"/>
            <a:ext cx="4276725" cy="2886075"/>
          </a:xfrm>
          <a:prstGeom prst="rect">
            <a:avLst/>
          </a:prstGeom>
        </p:spPr>
      </p:pic>
    </p:spTree>
    <p:extLst>
      <p:ext uri="{BB962C8B-B14F-4D97-AF65-F5344CB8AC3E}">
        <p14:creationId xmlns:p14="http://schemas.microsoft.com/office/powerpoint/2010/main" val="779835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3A94D-DE6F-4D7D-9F1C-5D18E2D37A8F}"/>
              </a:ext>
            </a:extLst>
          </p:cNvPr>
          <p:cNvSpPr>
            <a:spLocks noGrp="1"/>
          </p:cNvSpPr>
          <p:nvPr>
            <p:ph type="title"/>
          </p:nvPr>
        </p:nvSpPr>
        <p:spPr/>
        <p:txBody>
          <a:bodyPr/>
          <a:lstStyle/>
          <a:p>
            <a:r>
              <a:rPr lang="en-US" dirty="0"/>
              <a:t>Analysis of Historical Cost Data</a:t>
            </a:r>
          </a:p>
        </p:txBody>
      </p:sp>
      <p:sp>
        <p:nvSpPr>
          <p:cNvPr id="3" name="Content Placeholder 2">
            <a:extLst>
              <a:ext uri="{FF2B5EF4-FFF2-40B4-BE49-F238E27FC236}">
                <a16:creationId xmlns:a16="http://schemas.microsoft.com/office/drawing/2014/main" id="{4DD4EEDD-D3CB-452F-9730-899B8D1EC899}"/>
              </a:ext>
            </a:extLst>
          </p:cNvPr>
          <p:cNvSpPr>
            <a:spLocks noGrp="1"/>
          </p:cNvSpPr>
          <p:nvPr>
            <p:ph idx="1"/>
          </p:nvPr>
        </p:nvSpPr>
        <p:spPr/>
        <p:txBody>
          <a:bodyPr/>
          <a:lstStyle/>
          <a:p>
            <a:pPr marL="624078" indent="-514350">
              <a:buFont typeface="+mj-lt"/>
              <a:buAutoNum type="arabicPeriod"/>
            </a:pPr>
            <a:r>
              <a:rPr lang="en-US" sz="2800" dirty="0"/>
              <a:t>What is the historical cost of Mobile Crisis?</a:t>
            </a:r>
          </a:p>
          <a:p>
            <a:pPr marL="624078" indent="-514350">
              <a:buFont typeface="+mj-lt"/>
              <a:buAutoNum type="arabicPeriod"/>
            </a:pPr>
            <a:r>
              <a:rPr lang="en-US" sz="2800" dirty="0"/>
              <a:t>How many adolescent users of Mobile Crisis Services?</a:t>
            </a:r>
          </a:p>
          <a:p>
            <a:pPr marL="624078" indent="-514350">
              <a:buFont typeface="+mj-lt"/>
              <a:buAutoNum type="arabicPeriod"/>
            </a:pPr>
            <a:r>
              <a:rPr lang="en-US" sz="2800" dirty="0"/>
              <a:t>What services were used post receiving Mobile Crisis Services?</a:t>
            </a:r>
          </a:p>
          <a:p>
            <a:pPr marL="624078" indent="-514350">
              <a:buFont typeface="+mj-lt"/>
              <a:buAutoNum type="arabicPeriod"/>
            </a:pPr>
            <a:r>
              <a:rPr lang="en-US" sz="2800" dirty="0"/>
              <a:t>Can a new model can meet budget neutrality requirements by CMS?</a:t>
            </a:r>
          </a:p>
          <a:p>
            <a:pPr marL="624078" indent="-514350">
              <a:buFont typeface="+mj-lt"/>
              <a:buAutoNum type="arabicPeriod"/>
            </a:pPr>
            <a:r>
              <a:rPr lang="en-US" sz="2800" dirty="0"/>
              <a:t>What is the cost of the new clinical model for Adolescent Mobile Crisis?</a:t>
            </a:r>
          </a:p>
        </p:txBody>
      </p:sp>
      <p:sp>
        <p:nvSpPr>
          <p:cNvPr id="5" name="Slide Number Placeholder 4">
            <a:extLst>
              <a:ext uri="{FF2B5EF4-FFF2-40B4-BE49-F238E27FC236}">
                <a16:creationId xmlns:a16="http://schemas.microsoft.com/office/drawing/2014/main" id="{7158F49A-FF26-42DF-91CE-F7B7E332D7AA}"/>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18</a:t>
            </a:fld>
            <a:endParaRPr lang="en-US" sz="2000" dirty="0">
              <a:solidFill>
                <a:srgbClr val="FF0000"/>
              </a:solidFill>
            </a:endParaRPr>
          </a:p>
        </p:txBody>
      </p:sp>
      <p:pic>
        <p:nvPicPr>
          <p:cNvPr id="7" name="Picture 6">
            <a:extLst>
              <a:ext uri="{FF2B5EF4-FFF2-40B4-BE49-F238E27FC236}">
                <a16:creationId xmlns:a16="http://schemas.microsoft.com/office/drawing/2014/main" id="{913D5D92-C8C1-4039-AA67-B1A6F757076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11705" y="4050352"/>
            <a:ext cx="3810000" cy="2733675"/>
          </a:xfrm>
          <a:prstGeom prst="rect">
            <a:avLst/>
          </a:prstGeom>
        </p:spPr>
      </p:pic>
      <p:sp>
        <p:nvSpPr>
          <p:cNvPr id="8" name="TextBox 7">
            <a:extLst>
              <a:ext uri="{FF2B5EF4-FFF2-40B4-BE49-F238E27FC236}">
                <a16:creationId xmlns:a16="http://schemas.microsoft.com/office/drawing/2014/main" id="{05D1A284-AE94-49A7-9B46-B5325D4820D4}"/>
              </a:ext>
            </a:extLst>
          </p:cNvPr>
          <p:cNvSpPr txBox="1"/>
          <p:nvPr/>
        </p:nvSpPr>
        <p:spPr>
          <a:xfrm>
            <a:off x="7311705" y="6784027"/>
            <a:ext cx="3810000" cy="230832"/>
          </a:xfrm>
          <a:prstGeom prst="rect">
            <a:avLst/>
          </a:prstGeom>
          <a:noFill/>
        </p:spPr>
        <p:txBody>
          <a:bodyPr wrap="square" rtlCol="0">
            <a:spAutoFit/>
          </a:bodyPr>
          <a:lstStyle/>
          <a:p>
            <a:r>
              <a:rPr lang="en-US" sz="900">
                <a:hlinkClick r:id="rId4" tooltip="http://athleticgeuria.blogspot.com/2010/10/prontuario-de-contabilidad-para.html"/>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466056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33F4-D59A-4E37-92EA-8968C7F3E506}"/>
              </a:ext>
            </a:extLst>
          </p:cNvPr>
          <p:cNvSpPr>
            <a:spLocks noGrp="1"/>
          </p:cNvSpPr>
          <p:nvPr>
            <p:ph type="title"/>
          </p:nvPr>
        </p:nvSpPr>
        <p:spPr/>
        <p:txBody>
          <a:bodyPr/>
          <a:lstStyle/>
          <a:p>
            <a:r>
              <a:rPr lang="en-US" dirty="0"/>
              <a:t>What the Historical Data revealed?</a:t>
            </a:r>
          </a:p>
        </p:txBody>
      </p:sp>
      <p:graphicFrame>
        <p:nvGraphicFramePr>
          <p:cNvPr id="6" name="Content Placeholder 5">
            <a:extLst>
              <a:ext uri="{FF2B5EF4-FFF2-40B4-BE49-F238E27FC236}">
                <a16:creationId xmlns:a16="http://schemas.microsoft.com/office/drawing/2014/main" id="{AB430059-E181-4FC6-B621-716BDE696388}"/>
              </a:ext>
            </a:extLst>
          </p:cNvPr>
          <p:cNvGraphicFramePr>
            <a:graphicFrameLocks noGrp="1"/>
          </p:cNvGraphicFramePr>
          <p:nvPr>
            <p:ph idx="1"/>
            <p:extLst>
              <p:ext uri="{D42A27DB-BD31-4B8C-83A1-F6EECF244321}">
                <p14:modId xmlns:p14="http://schemas.microsoft.com/office/powerpoint/2010/main" val="2689847501"/>
              </p:ext>
            </p:extLst>
          </p:nvPr>
        </p:nvGraphicFramePr>
        <p:xfrm>
          <a:off x="261257" y="1175659"/>
          <a:ext cx="11321145" cy="5200173"/>
        </p:xfrm>
        <a:graphic>
          <a:graphicData uri="http://schemas.openxmlformats.org/drawingml/2006/table">
            <a:tbl>
              <a:tblPr>
                <a:tableStyleId>{5C22544A-7EE6-4342-B048-85BDC9FD1C3A}</a:tableStyleId>
              </a:tblPr>
              <a:tblGrid>
                <a:gridCol w="3370615">
                  <a:extLst>
                    <a:ext uri="{9D8B030D-6E8A-4147-A177-3AD203B41FA5}">
                      <a16:colId xmlns:a16="http://schemas.microsoft.com/office/drawing/2014/main" val="1167762547"/>
                    </a:ext>
                  </a:extLst>
                </a:gridCol>
                <a:gridCol w="1646711">
                  <a:extLst>
                    <a:ext uri="{9D8B030D-6E8A-4147-A177-3AD203B41FA5}">
                      <a16:colId xmlns:a16="http://schemas.microsoft.com/office/drawing/2014/main" val="870929173"/>
                    </a:ext>
                  </a:extLst>
                </a:gridCol>
                <a:gridCol w="1646711">
                  <a:extLst>
                    <a:ext uri="{9D8B030D-6E8A-4147-A177-3AD203B41FA5}">
                      <a16:colId xmlns:a16="http://schemas.microsoft.com/office/drawing/2014/main" val="1421518173"/>
                    </a:ext>
                  </a:extLst>
                </a:gridCol>
                <a:gridCol w="2572988">
                  <a:extLst>
                    <a:ext uri="{9D8B030D-6E8A-4147-A177-3AD203B41FA5}">
                      <a16:colId xmlns:a16="http://schemas.microsoft.com/office/drawing/2014/main" val="3496733838"/>
                    </a:ext>
                  </a:extLst>
                </a:gridCol>
                <a:gridCol w="2084120">
                  <a:extLst>
                    <a:ext uri="{9D8B030D-6E8A-4147-A177-3AD203B41FA5}">
                      <a16:colId xmlns:a16="http://schemas.microsoft.com/office/drawing/2014/main" val="738955250"/>
                    </a:ext>
                  </a:extLst>
                </a:gridCol>
              </a:tblGrid>
              <a:tr h="305032">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B w="12700" cmpd="sng">
                      <a:noFill/>
                    </a:lnB>
                  </a:tcPr>
                </a:tc>
                <a:tc>
                  <a:txBody>
                    <a:bodyPr/>
                    <a:lstStyle/>
                    <a:p>
                      <a:pPr algn="ctr" fontAlgn="b"/>
                      <a:r>
                        <a:rPr lang="en-US" sz="2000" u="none" strike="noStrike" dirty="0">
                          <a:effectLst/>
                        </a:rPr>
                        <a:t>Total</a:t>
                      </a:r>
                      <a:endParaRPr lang="en-US" sz="2000" b="0" i="0" u="none" strike="noStrike" dirty="0">
                        <a:solidFill>
                          <a:srgbClr val="000000"/>
                        </a:solidFill>
                        <a:effectLst/>
                        <a:latin typeface="Calibri" panose="020F0502020204030204" pitchFamily="34" charset="0"/>
                      </a:endParaRPr>
                    </a:p>
                  </a:txBody>
                  <a:tcPr marL="9525" marR="9525" marT="9525" marB="0" anchor="b">
                    <a:lnB w="12700" cmpd="sng">
                      <a:noFill/>
                    </a:lnB>
                  </a:tcPr>
                </a:tc>
                <a:tc gridSpan="3">
                  <a:txBody>
                    <a:bodyPr/>
                    <a:lstStyle/>
                    <a:p>
                      <a:pPr algn="ctr" fontAlgn="b"/>
                      <a:r>
                        <a:rPr lang="en-US" sz="2000" u="none" strike="noStrike" dirty="0">
                          <a:effectLst/>
                        </a:rPr>
                        <a:t>Pilot Area</a:t>
                      </a:r>
                      <a:endParaRPr lang="en-US" sz="2000" b="0" i="0" u="none" strike="noStrike" dirty="0">
                        <a:solidFill>
                          <a:srgbClr val="000000"/>
                        </a:solidFill>
                        <a:effectLst/>
                        <a:latin typeface="Calibri" panose="020F0502020204030204" pitchFamily="34" charset="0"/>
                      </a:endParaRPr>
                    </a:p>
                  </a:txBody>
                  <a:tcPr marL="9525" marR="9525" marT="9525" marB="0" anchor="b">
                    <a:lnB w="12700" cmpd="sng">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8752968"/>
                  </a:ext>
                </a:extLst>
              </a:tr>
              <a:tr h="305032">
                <a:tc>
                  <a:txBody>
                    <a:bodyPr/>
                    <a:lstStyle/>
                    <a:p>
                      <a:pPr algn="l" fontAlgn="b"/>
                      <a:r>
                        <a:rPr lang="en-US" sz="2000" u="none" strike="noStrike" dirty="0">
                          <a:effectLst/>
                        </a:rPr>
                        <a:t>Service</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Utilization</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Utilization</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Cost</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000" u="none" strike="noStrike" dirty="0">
                          <a:effectLst/>
                        </a:rPr>
                        <a:t>Average</a:t>
                      </a:r>
                      <a:endParaRPr lang="en-US" sz="2000" b="0" i="0" u="none" strike="noStrike" dirty="0">
                        <a:solidFill>
                          <a:srgbClr val="000000"/>
                        </a:solidFill>
                        <a:effectLst/>
                        <a:latin typeface="Calibri" panose="020F0502020204030204" pitchFamily="34" charset="0"/>
                      </a:endParaRPr>
                    </a:p>
                  </a:txBody>
                  <a:tcPr marL="9525" marR="9525" marT="9525" marB="0" anchor="b">
                    <a:lnL w="12700" cmpd="sng">
                      <a:noFill/>
                    </a:lnL>
                    <a:lnR w="12700" cmpd="sng">
                      <a:noFill/>
                    </a:lnR>
                    <a:lnT w="12700" cmpd="sng">
                      <a:noFill/>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6461051"/>
                  </a:ext>
                </a:extLst>
              </a:tr>
              <a:tr h="329868">
                <a:tc>
                  <a:txBody>
                    <a:bodyPr/>
                    <a:lstStyle/>
                    <a:p>
                      <a:pPr algn="l" fontAlgn="b"/>
                      <a:r>
                        <a:rPr lang="en-US" sz="2000" u="none" strike="noStrike" dirty="0">
                          <a:effectLst/>
                        </a:rPr>
                        <a:t>Crisis</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355</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99</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 $        62,527.43 </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 $       631.59 </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39746826"/>
                  </a:ext>
                </a:extLst>
              </a:tr>
              <a:tr h="329868">
                <a:tc>
                  <a:txBody>
                    <a:bodyPr/>
                    <a:lstStyle/>
                    <a:p>
                      <a:pPr algn="l" fontAlgn="b"/>
                      <a:r>
                        <a:rPr lang="en-US" sz="2000" u="none" strike="noStrike" dirty="0">
                          <a:effectLst/>
                        </a:rPr>
                        <a:t>Outpatient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247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67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171,350.27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2,557.47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8127758"/>
                  </a:ext>
                </a:extLst>
              </a:tr>
              <a:tr h="329868">
                <a:tc>
                  <a:txBody>
                    <a:bodyPr/>
                    <a:lstStyle/>
                    <a:p>
                      <a:pPr algn="l" fontAlgn="b"/>
                      <a:r>
                        <a:rPr lang="en-US" sz="2000" u="none" strike="noStrike" dirty="0">
                          <a:effectLst/>
                        </a:rPr>
                        <a:t>Inpatient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85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142,981.21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5,957.55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5934403"/>
                  </a:ext>
                </a:extLst>
              </a:tr>
              <a:tr h="329868">
                <a:tc>
                  <a:txBody>
                    <a:bodyPr/>
                    <a:lstStyle/>
                    <a:p>
                      <a:pPr algn="l" fontAlgn="b"/>
                      <a:r>
                        <a:rPr lang="en-US" sz="2000" u="none" strike="noStrike" dirty="0">
                          <a:effectLst/>
                        </a:rPr>
                        <a:t>IIH</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50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174,693.64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11,646.24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50646790"/>
                  </a:ext>
                </a:extLst>
              </a:tr>
              <a:tr h="329868">
                <a:tc>
                  <a:txBody>
                    <a:bodyPr/>
                    <a:lstStyle/>
                    <a:p>
                      <a:pPr algn="l" fontAlgn="b"/>
                      <a:r>
                        <a:rPr lang="en-US" sz="2000" u="none" strike="noStrike" dirty="0">
                          <a:effectLst/>
                        </a:rPr>
                        <a:t>BH L-T Residential</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29</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82,684.26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11,812.04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11688243"/>
                  </a:ext>
                </a:extLst>
              </a:tr>
              <a:tr h="329868">
                <a:tc>
                  <a:txBody>
                    <a:bodyPr/>
                    <a:lstStyle/>
                    <a:p>
                      <a:pPr algn="l" fontAlgn="b"/>
                      <a:r>
                        <a:rPr lang="en-US" sz="2000" u="none" strike="noStrike" dirty="0">
                          <a:effectLst/>
                        </a:rPr>
                        <a:t>Partial Hospital</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15</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103,287.60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14,755.37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4304735"/>
                  </a:ext>
                </a:extLst>
              </a:tr>
              <a:tr h="329868">
                <a:tc>
                  <a:txBody>
                    <a:bodyPr/>
                    <a:lstStyle/>
                    <a:p>
                      <a:pPr algn="l" fontAlgn="b"/>
                      <a:r>
                        <a:rPr lang="en-US" sz="2000" u="none" strike="noStrike" dirty="0">
                          <a:effectLst/>
                        </a:rPr>
                        <a:t>PRTF</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7</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247,121.58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35,303.08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6606958"/>
                  </a:ext>
                </a:extLst>
              </a:tr>
              <a:tr h="329868">
                <a:tc>
                  <a:txBody>
                    <a:bodyPr/>
                    <a:lstStyle/>
                    <a:p>
                      <a:pPr algn="l" fontAlgn="b"/>
                      <a:r>
                        <a:rPr lang="en-US" sz="2000" u="none" strike="noStrike" dirty="0">
                          <a:effectLst/>
                        </a:rPr>
                        <a:t>Medicaid b(3)</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3</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9,111.02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9,111.02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6819367"/>
                  </a:ext>
                </a:extLst>
              </a:tr>
              <a:tr h="305032">
                <a:tc>
                  <a:txBody>
                    <a:bodyPr/>
                    <a:lstStyle/>
                    <a:p>
                      <a:pPr algn="l" fontAlgn="b"/>
                      <a:r>
                        <a:rPr lang="en-US" sz="2000" u="none" strike="noStrike" dirty="0">
                          <a:effectLst/>
                        </a:rPr>
                        <a:t>Psych-Rehab</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6873505"/>
                  </a:ext>
                </a:extLst>
              </a:tr>
              <a:tr h="305032">
                <a:tc>
                  <a:txBody>
                    <a:bodyPr/>
                    <a:lstStyle/>
                    <a:p>
                      <a:pPr algn="l" fontAlgn="b"/>
                      <a:r>
                        <a:rPr lang="en-US" sz="2000" u="none" strike="noStrike" dirty="0">
                          <a:effectLst/>
                        </a:rPr>
                        <a:t>MST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72584437"/>
                  </a:ext>
                </a:extLst>
              </a:tr>
              <a:tr h="329868">
                <a:tc>
                  <a:txBody>
                    <a:bodyPr/>
                    <a:lstStyle/>
                    <a:p>
                      <a:pPr algn="l" fontAlgn="b"/>
                      <a:r>
                        <a:rPr lang="en-US" sz="2000" u="none" strike="noStrike" dirty="0">
                          <a:effectLst/>
                        </a:rPr>
                        <a:t>ACTT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5,231.25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5,231.25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4160043"/>
                  </a:ext>
                </a:extLst>
              </a:tr>
              <a:tr h="329868">
                <a:tc>
                  <a:txBody>
                    <a:bodyPr/>
                    <a:lstStyle/>
                    <a:p>
                      <a:pPr algn="l" fontAlgn="b"/>
                      <a:r>
                        <a:rPr lang="en-US" sz="2000" u="none" strike="noStrike" dirty="0">
                          <a:effectLst/>
                        </a:rPr>
                        <a:t>Case Management</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1</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181.20 </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 $       181.20 </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85717966"/>
                  </a:ext>
                </a:extLst>
              </a:tr>
              <a:tr h="305032">
                <a:tc>
                  <a:txBody>
                    <a:bodyPr/>
                    <a:lstStyle/>
                    <a:p>
                      <a:pPr algn="l" fontAlgn="b"/>
                      <a:r>
                        <a:rPr lang="en-US" sz="2000" u="none" strike="noStrike" dirty="0">
                          <a:effectLst/>
                        </a:rPr>
                        <a:t>CAP</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B w="381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lnB w="38100" cap="flat" cmpd="sng" algn="ctr">
                      <a:solidFill>
                        <a:schemeClr val="tx1"/>
                      </a:solidFill>
                      <a:prstDash val="solid"/>
                      <a:round/>
                      <a:headEnd type="none" w="med" len="med"/>
                      <a:tailEnd type="none" w="med" len="med"/>
                    </a:lnB>
                  </a:tcPr>
                </a:tc>
                <a:tc>
                  <a:txBody>
                    <a:bodyPr/>
                    <a:lstStyle/>
                    <a:p>
                      <a:pPr algn="r" fontAlgn="b"/>
                      <a:endParaRPr lang="en-US" sz="2000" b="0" i="0" u="none" strike="noStrike" dirty="0">
                        <a:solidFill>
                          <a:srgbClr val="000000"/>
                        </a:solidFill>
                        <a:effectLst/>
                        <a:latin typeface="Calibri" panose="020F0502020204030204" pitchFamily="34" charset="0"/>
                      </a:endParaRPr>
                    </a:p>
                  </a:txBody>
                  <a:tcPr marL="9525" marR="9525" marT="9525" marB="0" anchor="b">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7808772"/>
                  </a:ext>
                </a:extLst>
              </a:tr>
              <a:tr h="329868">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99</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 $      999,169.46 </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tc>
                  <a:txBody>
                    <a:bodyPr/>
                    <a:lstStyle/>
                    <a:p>
                      <a:pPr algn="r" fontAlgn="b"/>
                      <a:r>
                        <a:rPr lang="en-US" sz="2000" u="none" strike="noStrike" dirty="0">
                          <a:effectLst/>
                        </a:rPr>
                        <a:t> $  10,092.62 </a:t>
                      </a:r>
                      <a:endParaRPr lang="en-US" sz="2000" b="0" i="0" u="none" strike="noStrike" dirty="0">
                        <a:solidFill>
                          <a:srgbClr val="000000"/>
                        </a:solidFill>
                        <a:effectLst/>
                        <a:latin typeface="Calibri" panose="020F0502020204030204" pitchFamily="34" charset="0"/>
                      </a:endParaRPr>
                    </a:p>
                  </a:txBody>
                  <a:tcPr marL="9525" marR="9525" marT="9525" marB="0" anchor="b">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03443899"/>
                  </a:ext>
                </a:extLst>
              </a:tr>
            </a:tbl>
          </a:graphicData>
        </a:graphic>
      </p:graphicFrame>
      <p:sp>
        <p:nvSpPr>
          <p:cNvPr id="5" name="Slide Number Placeholder 4">
            <a:extLst>
              <a:ext uri="{FF2B5EF4-FFF2-40B4-BE49-F238E27FC236}">
                <a16:creationId xmlns:a16="http://schemas.microsoft.com/office/drawing/2014/main" id="{DACE653D-847A-4034-B3FF-6F5DD3478DF9}"/>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19</a:t>
            </a:fld>
            <a:endParaRPr lang="en-US" sz="2000" dirty="0">
              <a:solidFill>
                <a:srgbClr val="FF0000"/>
              </a:solidFill>
            </a:endParaRPr>
          </a:p>
        </p:txBody>
      </p:sp>
    </p:spTree>
    <p:extLst>
      <p:ext uri="{BB962C8B-B14F-4D97-AF65-F5344CB8AC3E}">
        <p14:creationId xmlns:p14="http://schemas.microsoft.com/office/powerpoint/2010/main" val="113688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7A46-E6BE-4248-8121-4ED68EEBAB2E}"/>
              </a:ext>
            </a:extLst>
          </p:cNvPr>
          <p:cNvSpPr>
            <a:spLocks noGrp="1"/>
          </p:cNvSpPr>
          <p:nvPr>
            <p:ph type="title"/>
          </p:nvPr>
        </p:nvSpPr>
        <p:spPr/>
        <p:txBody>
          <a:bodyPr>
            <a:normAutofit/>
          </a:bodyPr>
          <a:lstStyle/>
          <a:p>
            <a:pPr algn="ctr"/>
            <a:r>
              <a:rPr lang="en-US" u="sng" dirty="0"/>
              <a:t>Presenters</a:t>
            </a:r>
          </a:p>
        </p:txBody>
      </p:sp>
      <p:sp>
        <p:nvSpPr>
          <p:cNvPr id="4" name="Content Placeholder 3">
            <a:extLst>
              <a:ext uri="{FF2B5EF4-FFF2-40B4-BE49-F238E27FC236}">
                <a16:creationId xmlns:a16="http://schemas.microsoft.com/office/drawing/2014/main" id="{57D7FE8C-463B-4B00-8DC6-61E6182DD4BF}"/>
              </a:ext>
            </a:extLst>
          </p:cNvPr>
          <p:cNvSpPr>
            <a:spLocks noGrp="1"/>
          </p:cNvSpPr>
          <p:nvPr>
            <p:ph sz="half" idx="2"/>
          </p:nvPr>
        </p:nvSpPr>
        <p:spPr>
          <a:xfrm>
            <a:off x="609600" y="1417638"/>
            <a:ext cx="11034318" cy="5203499"/>
          </a:xfrm>
        </p:spPr>
        <p:txBody>
          <a:bodyPr/>
          <a:lstStyle/>
          <a:p>
            <a:pPr marL="109537" indent="0" algn="ctr">
              <a:buNone/>
            </a:pPr>
            <a:r>
              <a:rPr lang="en-US" sz="2800" dirty="0"/>
              <a:t>Eric Harbour, MPH, MSW, LCSW</a:t>
            </a:r>
          </a:p>
          <a:p>
            <a:pPr marL="109537" indent="0" algn="ctr">
              <a:buNone/>
            </a:pPr>
            <a:r>
              <a:rPr lang="en-US" sz="2200" b="1" i="1" dirty="0"/>
              <a:t>Child Mental Health Team Lead, DMHDDSAS</a:t>
            </a:r>
          </a:p>
          <a:p>
            <a:pPr marL="109537" indent="0" algn="ctr">
              <a:buNone/>
            </a:pPr>
            <a:r>
              <a:rPr lang="en-US" sz="2200" b="1" i="1" dirty="0"/>
              <a:t>Community Mental Health Section North Carolina Department of Health &amp; Human Services</a:t>
            </a:r>
          </a:p>
          <a:p>
            <a:pPr marL="109537" indent="0" algn="ctr">
              <a:buNone/>
            </a:pPr>
            <a:r>
              <a:rPr lang="en-US" sz="2200" dirty="0"/>
              <a:t>eric.harbour@dhhs.nc.org</a:t>
            </a:r>
          </a:p>
          <a:p>
            <a:pPr marL="109537" indent="0" algn="ctr">
              <a:buNone/>
            </a:pPr>
            <a:endParaRPr lang="en-US" dirty="0"/>
          </a:p>
          <a:p>
            <a:pPr marL="109537" indent="0" algn="ctr">
              <a:buNone/>
            </a:pPr>
            <a:r>
              <a:rPr lang="en-US" sz="2800" dirty="0"/>
              <a:t>Tim Lentz, MSW, LCSW</a:t>
            </a:r>
          </a:p>
          <a:p>
            <a:pPr marL="109537" indent="0" algn="ctr">
              <a:buNone/>
            </a:pPr>
            <a:r>
              <a:rPr lang="en-US" sz="2200" b="1" i="1" dirty="0"/>
              <a:t>Clinical Director, Catawba Valley Behavioral Health</a:t>
            </a:r>
          </a:p>
          <a:p>
            <a:pPr marL="109537" indent="0" algn="ctr">
              <a:buNone/>
            </a:pPr>
            <a:r>
              <a:rPr lang="en-US" sz="2200" dirty="0"/>
              <a:t>tlentz@cvbh.org</a:t>
            </a:r>
          </a:p>
          <a:p>
            <a:pPr marL="109537" indent="0" algn="ctr">
              <a:buNone/>
            </a:pPr>
            <a:endParaRPr lang="en-US" dirty="0"/>
          </a:p>
          <a:p>
            <a:pPr marL="109537" indent="0" algn="ctr">
              <a:buNone/>
            </a:pPr>
            <a:r>
              <a:rPr lang="en-US" sz="2800" dirty="0"/>
              <a:t>Allison Gosda, LPCS, LCAS, MBA</a:t>
            </a:r>
          </a:p>
          <a:p>
            <a:pPr marL="109537" indent="0" algn="ctr">
              <a:buNone/>
            </a:pPr>
            <a:r>
              <a:rPr lang="en-US" sz="2200" b="1" i="1" dirty="0"/>
              <a:t>Director of Whole Person Care, Partners Behavioral Health Management</a:t>
            </a:r>
          </a:p>
          <a:p>
            <a:pPr marL="109537" indent="0" algn="ctr">
              <a:buNone/>
            </a:pPr>
            <a:r>
              <a:rPr lang="en-US" sz="2000" dirty="0"/>
              <a:t>agosda@partnersbhm.org</a:t>
            </a:r>
          </a:p>
          <a:p>
            <a:pPr marL="109537" indent="0" algn="ctr">
              <a:buNone/>
            </a:pPr>
            <a:endParaRPr lang="en-US" sz="2000" dirty="0"/>
          </a:p>
        </p:txBody>
      </p:sp>
      <p:sp>
        <p:nvSpPr>
          <p:cNvPr id="6" name="Slide Number Placeholder 5">
            <a:extLst>
              <a:ext uri="{FF2B5EF4-FFF2-40B4-BE49-F238E27FC236}">
                <a16:creationId xmlns:a16="http://schemas.microsoft.com/office/drawing/2014/main" id="{41200F20-7677-44C0-85CC-9A37AC19E715}"/>
              </a:ext>
            </a:extLst>
          </p:cNvPr>
          <p:cNvSpPr>
            <a:spLocks noGrp="1"/>
          </p:cNvSpPr>
          <p:nvPr>
            <p:ph type="sldNum" sz="quarter" idx="11"/>
          </p:nvPr>
        </p:nvSpPr>
        <p:spPr/>
        <p:txBody>
          <a:bodyPr/>
          <a:lstStyle/>
          <a:p>
            <a:pPr>
              <a:defRPr/>
            </a:pPr>
            <a:fld id="{24E1CB00-335E-41A5-B111-1DD6F0298FA7}" type="slidenum">
              <a:rPr lang="en-US" sz="2000" smtClean="0"/>
              <a:pPr>
                <a:defRPr/>
              </a:pPr>
              <a:t>2</a:t>
            </a:fld>
            <a:endParaRPr lang="en-US" sz="2000" dirty="0"/>
          </a:p>
        </p:txBody>
      </p:sp>
    </p:spTree>
    <p:extLst>
      <p:ext uri="{BB962C8B-B14F-4D97-AF65-F5344CB8AC3E}">
        <p14:creationId xmlns:p14="http://schemas.microsoft.com/office/powerpoint/2010/main" val="1066809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8DE4A-D207-491B-84C4-E88BB4844496}"/>
              </a:ext>
            </a:extLst>
          </p:cNvPr>
          <p:cNvSpPr>
            <a:spLocks noGrp="1"/>
          </p:cNvSpPr>
          <p:nvPr>
            <p:ph type="title"/>
          </p:nvPr>
        </p:nvSpPr>
        <p:spPr/>
        <p:txBody>
          <a:bodyPr>
            <a:normAutofit/>
          </a:bodyPr>
          <a:lstStyle/>
          <a:p>
            <a:r>
              <a:rPr lang="en-US" dirty="0"/>
              <a:t>Financial Model: Bundling a rate</a:t>
            </a:r>
          </a:p>
        </p:txBody>
      </p:sp>
      <p:sp>
        <p:nvSpPr>
          <p:cNvPr id="5" name="Slide Number Placeholder 4">
            <a:extLst>
              <a:ext uri="{FF2B5EF4-FFF2-40B4-BE49-F238E27FC236}">
                <a16:creationId xmlns:a16="http://schemas.microsoft.com/office/drawing/2014/main" id="{CFF6BC5F-2719-4EE6-9F0F-0E5481B59AF7}"/>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20</a:t>
            </a:fld>
            <a:endParaRPr lang="en-US" sz="2000" dirty="0">
              <a:solidFill>
                <a:srgbClr val="FF0000"/>
              </a:solidFill>
            </a:endParaRPr>
          </a:p>
        </p:txBody>
      </p:sp>
      <p:sp>
        <p:nvSpPr>
          <p:cNvPr id="7" name="Content Placeholder 6">
            <a:extLst>
              <a:ext uri="{FF2B5EF4-FFF2-40B4-BE49-F238E27FC236}">
                <a16:creationId xmlns:a16="http://schemas.microsoft.com/office/drawing/2014/main" id="{670AF844-691A-4510-91CA-C9AC06F2F870}"/>
              </a:ext>
            </a:extLst>
          </p:cNvPr>
          <p:cNvSpPr>
            <a:spLocks noGrp="1"/>
          </p:cNvSpPr>
          <p:nvPr>
            <p:ph idx="1"/>
          </p:nvPr>
        </p:nvSpPr>
        <p:spPr>
          <a:xfrm>
            <a:off x="609600" y="1845577"/>
            <a:ext cx="10972800" cy="3372375"/>
          </a:xfrm>
        </p:spPr>
        <p:txBody>
          <a:bodyPr/>
          <a:lstStyle/>
          <a:p>
            <a:pPr marL="566928" indent="-457200">
              <a:buFont typeface="Arial" panose="020B0604020202020204" pitchFamily="34" charset="0"/>
              <a:buChar char="•"/>
            </a:pPr>
            <a:r>
              <a:rPr lang="en-US" dirty="0"/>
              <a:t>How do you move from an historical utilization to a model with a bundled rate?</a:t>
            </a:r>
          </a:p>
          <a:p>
            <a:pPr marL="1077913" lvl="1" indent="-457200">
              <a:buFont typeface="Wingdings" panose="05000000000000000000" pitchFamily="2" charset="2"/>
              <a:buChar char="ü"/>
            </a:pPr>
            <a:r>
              <a:rPr lang="en-US" dirty="0"/>
              <a:t>Understand the new model you want to implement</a:t>
            </a:r>
          </a:p>
          <a:p>
            <a:pPr marL="1077913" lvl="1" indent="-457200">
              <a:buFont typeface="Wingdings" panose="05000000000000000000" pitchFamily="2" charset="2"/>
              <a:buChar char="ü"/>
            </a:pPr>
            <a:r>
              <a:rPr lang="en-US" dirty="0"/>
              <a:t>Compare the Model service bundle to the Waiver benefit plan/Service array</a:t>
            </a:r>
          </a:p>
          <a:p>
            <a:pPr marL="1077913" lvl="1" indent="-457200">
              <a:buFont typeface="Wingdings" panose="05000000000000000000" pitchFamily="2" charset="2"/>
              <a:buChar char="ü"/>
            </a:pPr>
            <a:r>
              <a:rPr lang="en-US" dirty="0"/>
              <a:t>Replace Model services with benefit plan services where they match</a:t>
            </a:r>
          </a:p>
          <a:p>
            <a:pPr marL="1077913" lvl="1" indent="-457200">
              <a:buFont typeface="Wingdings" panose="05000000000000000000" pitchFamily="2" charset="2"/>
              <a:buChar char="ü"/>
            </a:pPr>
            <a:r>
              <a:rPr lang="en-US" dirty="0"/>
              <a:t>Request in-lieu of services for those that are needed to fill out the model</a:t>
            </a:r>
          </a:p>
          <a:p>
            <a:pPr lvl="1" indent="0">
              <a:buNone/>
            </a:pPr>
            <a:r>
              <a:rPr lang="en-US" dirty="0"/>
              <a:t>  </a:t>
            </a:r>
          </a:p>
          <a:p>
            <a:pPr lvl="1" indent="0">
              <a:buNone/>
            </a:pPr>
            <a:endParaRPr lang="en-US" dirty="0"/>
          </a:p>
        </p:txBody>
      </p:sp>
      <p:pic>
        <p:nvPicPr>
          <p:cNvPr id="9" name="Picture 8">
            <a:extLst>
              <a:ext uri="{FF2B5EF4-FFF2-40B4-BE49-F238E27FC236}">
                <a16:creationId xmlns:a16="http://schemas.microsoft.com/office/drawing/2014/main" id="{A01B3799-01E3-40C9-A7BC-0769150EC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7102023" y="4530054"/>
            <a:ext cx="2293637" cy="2093053"/>
          </a:xfrm>
          <a:prstGeom prst="rect">
            <a:avLst/>
          </a:prstGeom>
        </p:spPr>
      </p:pic>
    </p:spTree>
    <p:extLst>
      <p:ext uri="{BB962C8B-B14F-4D97-AF65-F5344CB8AC3E}">
        <p14:creationId xmlns:p14="http://schemas.microsoft.com/office/powerpoint/2010/main" val="1826468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8DE4A-D207-491B-84C4-E88BB4844496}"/>
              </a:ext>
            </a:extLst>
          </p:cNvPr>
          <p:cNvSpPr>
            <a:spLocks noGrp="1"/>
          </p:cNvSpPr>
          <p:nvPr>
            <p:ph type="title"/>
          </p:nvPr>
        </p:nvSpPr>
        <p:spPr/>
        <p:txBody>
          <a:bodyPr>
            <a:normAutofit fontScale="90000"/>
          </a:bodyPr>
          <a:lstStyle/>
          <a:p>
            <a:r>
              <a:rPr lang="en-US" dirty="0"/>
              <a:t>Financial Model: Principles in using a bundled rate</a:t>
            </a:r>
          </a:p>
        </p:txBody>
      </p:sp>
      <p:sp>
        <p:nvSpPr>
          <p:cNvPr id="5" name="Slide Number Placeholder 4">
            <a:extLst>
              <a:ext uri="{FF2B5EF4-FFF2-40B4-BE49-F238E27FC236}">
                <a16:creationId xmlns:a16="http://schemas.microsoft.com/office/drawing/2014/main" id="{CFF6BC5F-2719-4EE6-9F0F-0E5481B59AF7}"/>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21</a:t>
            </a:fld>
            <a:endParaRPr lang="en-US" sz="2000" dirty="0">
              <a:solidFill>
                <a:srgbClr val="FF0000"/>
              </a:solidFill>
            </a:endParaRPr>
          </a:p>
        </p:txBody>
      </p:sp>
      <p:sp>
        <p:nvSpPr>
          <p:cNvPr id="7" name="Content Placeholder 6">
            <a:extLst>
              <a:ext uri="{FF2B5EF4-FFF2-40B4-BE49-F238E27FC236}">
                <a16:creationId xmlns:a16="http://schemas.microsoft.com/office/drawing/2014/main" id="{670AF844-691A-4510-91CA-C9AC06F2F870}"/>
              </a:ext>
            </a:extLst>
          </p:cNvPr>
          <p:cNvSpPr>
            <a:spLocks noGrp="1"/>
          </p:cNvSpPr>
          <p:nvPr>
            <p:ph idx="1"/>
          </p:nvPr>
        </p:nvSpPr>
        <p:spPr>
          <a:xfrm>
            <a:off x="609600" y="1481329"/>
            <a:ext cx="10972800" cy="3887625"/>
          </a:xfrm>
        </p:spPr>
        <p:txBody>
          <a:bodyPr/>
          <a:lstStyle/>
          <a:p>
            <a:pPr marL="566928" indent="-457200">
              <a:buFont typeface="Arial" panose="020B0604020202020204" pitchFamily="34" charset="0"/>
              <a:buChar char="•"/>
            </a:pPr>
            <a:r>
              <a:rPr lang="en-US" dirty="0"/>
              <a:t>Providers can use a bundle of services to match the needs of the consumer</a:t>
            </a:r>
          </a:p>
          <a:p>
            <a:pPr marL="566928" indent="-457200">
              <a:buFont typeface="Arial" panose="020B0604020202020204" pitchFamily="34" charset="0"/>
              <a:buChar char="•"/>
            </a:pPr>
            <a:r>
              <a:rPr lang="en-US" dirty="0"/>
              <a:t>One-time services can be outside the bundle</a:t>
            </a:r>
          </a:p>
          <a:p>
            <a:pPr marL="566928" indent="-457200">
              <a:buFont typeface="Arial" panose="020B0604020202020204" pitchFamily="34" charset="0"/>
              <a:buChar char="•"/>
            </a:pPr>
            <a:r>
              <a:rPr lang="en-US" dirty="0"/>
              <a:t>Providers do not need to limit services for individuals that need more services, nor do they need to provide all services in the model</a:t>
            </a:r>
          </a:p>
          <a:p>
            <a:pPr marL="566928" indent="-457200">
              <a:buFont typeface="Arial" panose="020B0604020202020204" pitchFamily="34" charset="0"/>
              <a:buChar char="•"/>
            </a:pPr>
            <a:r>
              <a:rPr lang="en-US" dirty="0"/>
              <a:t>MCOs look at the aggregate of all MORES services to determine average cost of the bundled services in evaluating the model and determining cost effectiveness</a:t>
            </a:r>
          </a:p>
          <a:p>
            <a:pPr marL="566928" indent="-457200">
              <a:buFont typeface="Arial" panose="020B0604020202020204" pitchFamily="34" charset="0"/>
              <a:buChar char="•"/>
            </a:pPr>
            <a:r>
              <a:rPr lang="en-US" dirty="0"/>
              <a:t>Note: a bundled rate is similar to a case rate.  A case rate usually has more services included in the reimbursement model.</a:t>
            </a:r>
          </a:p>
        </p:txBody>
      </p:sp>
    </p:spTree>
    <p:extLst>
      <p:ext uri="{BB962C8B-B14F-4D97-AF65-F5344CB8AC3E}">
        <p14:creationId xmlns:p14="http://schemas.microsoft.com/office/powerpoint/2010/main" val="852108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C751C-5299-4358-8DD2-309903F6FF7B}"/>
              </a:ext>
            </a:extLst>
          </p:cNvPr>
          <p:cNvSpPr>
            <a:spLocks noGrp="1"/>
          </p:cNvSpPr>
          <p:nvPr>
            <p:ph type="title"/>
          </p:nvPr>
        </p:nvSpPr>
        <p:spPr/>
        <p:txBody>
          <a:bodyPr/>
          <a:lstStyle/>
          <a:p>
            <a:r>
              <a:rPr lang="en-US" dirty="0"/>
              <a:t>Mores Reimbursement Plan</a:t>
            </a:r>
          </a:p>
        </p:txBody>
      </p:sp>
      <p:graphicFrame>
        <p:nvGraphicFramePr>
          <p:cNvPr id="7" name="Content Placeholder 6">
            <a:extLst>
              <a:ext uri="{FF2B5EF4-FFF2-40B4-BE49-F238E27FC236}">
                <a16:creationId xmlns:a16="http://schemas.microsoft.com/office/drawing/2014/main" id="{EF77356E-20C0-4C11-9648-2F4658C29D54}"/>
              </a:ext>
            </a:extLst>
          </p:cNvPr>
          <p:cNvGraphicFramePr>
            <a:graphicFrameLocks noGrp="1"/>
          </p:cNvGraphicFramePr>
          <p:nvPr>
            <p:ph idx="1"/>
            <p:extLst>
              <p:ext uri="{D42A27DB-BD31-4B8C-83A1-F6EECF244321}">
                <p14:modId xmlns:p14="http://schemas.microsoft.com/office/powerpoint/2010/main" val="1636910120"/>
              </p:ext>
            </p:extLst>
          </p:nvPr>
        </p:nvGraphicFramePr>
        <p:xfrm>
          <a:off x="755008" y="1820411"/>
          <a:ext cx="10725789" cy="4051887"/>
        </p:xfrm>
        <a:graphic>
          <a:graphicData uri="http://schemas.openxmlformats.org/drawingml/2006/table">
            <a:tbl>
              <a:tblPr/>
              <a:tblGrid>
                <a:gridCol w="1093074">
                  <a:extLst>
                    <a:ext uri="{9D8B030D-6E8A-4147-A177-3AD203B41FA5}">
                      <a16:colId xmlns:a16="http://schemas.microsoft.com/office/drawing/2014/main" val="1310735468"/>
                    </a:ext>
                  </a:extLst>
                </a:gridCol>
                <a:gridCol w="1093074">
                  <a:extLst>
                    <a:ext uri="{9D8B030D-6E8A-4147-A177-3AD203B41FA5}">
                      <a16:colId xmlns:a16="http://schemas.microsoft.com/office/drawing/2014/main" val="2374532898"/>
                    </a:ext>
                  </a:extLst>
                </a:gridCol>
                <a:gridCol w="1184164">
                  <a:extLst>
                    <a:ext uri="{9D8B030D-6E8A-4147-A177-3AD203B41FA5}">
                      <a16:colId xmlns:a16="http://schemas.microsoft.com/office/drawing/2014/main" val="1655765858"/>
                    </a:ext>
                  </a:extLst>
                </a:gridCol>
                <a:gridCol w="1707928">
                  <a:extLst>
                    <a:ext uri="{9D8B030D-6E8A-4147-A177-3AD203B41FA5}">
                      <a16:colId xmlns:a16="http://schemas.microsoft.com/office/drawing/2014/main" val="179068602"/>
                    </a:ext>
                  </a:extLst>
                </a:gridCol>
                <a:gridCol w="1275253">
                  <a:extLst>
                    <a:ext uri="{9D8B030D-6E8A-4147-A177-3AD203B41FA5}">
                      <a16:colId xmlns:a16="http://schemas.microsoft.com/office/drawing/2014/main" val="4173209323"/>
                    </a:ext>
                  </a:extLst>
                </a:gridCol>
                <a:gridCol w="1093074">
                  <a:extLst>
                    <a:ext uri="{9D8B030D-6E8A-4147-A177-3AD203B41FA5}">
                      <a16:colId xmlns:a16="http://schemas.microsoft.com/office/drawing/2014/main" val="4280136838"/>
                    </a:ext>
                  </a:extLst>
                </a:gridCol>
                <a:gridCol w="1093074">
                  <a:extLst>
                    <a:ext uri="{9D8B030D-6E8A-4147-A177-3AD203B41FA5}">
                      <a16:colId xmlns:a16="http://schemas.microsoft.com/office/drawing/2014/main" val="81337900"/>
                    </a:ext>
                  </a:extLst>
                </a:gridCol>
                <a:gridCol w="1093074">
                  <a:extLst>
                    <a:ext uri="{9D8B030D-6E8A-4147-A177-3AD203B41FA5}">
                      <a16:colId xmlns:a16="http://schemas.microsoft.com/office/drawing/2014/main" val="1976238323"/>
                    </a:ext>
                  </a:extLst>
                </a:gridCol>
                <a:gridCol w="1093074">
                  <a:extLst>
                    <a:ext uri="{9D8B030D-6E8A-4147-A177-3AD203B41FA5}">
                      <a16:colId xmlns:a16="http://schemas.microsoft.com/office/drawing/2014/main" val="3899247094"/>
                    </a:ext>
                  </a:extLst>
                </a:gridCol>
              </a:tblGrid>
              <a:tr h="365035">
                <a:tc gridSpan="2">
                  <a:txBody>
                    <a:bodyPr/>
                    <a:lstStyle/>
                    <a:p>
                      <a:pPr algn="l" fontAlgn="b"/>
                      <a:r>
                        <a:rPr lang="en-US" sz="2000" b="1" i="0" u="none" strike="noStrike" dirty="0">
                          <a:solidFill>
                            <a:srgbClr val="000000"/>
                          </a:solidFill>
                          <a:effectLst/>
                          <a:latin typeface="Calibri" panose="020F0502020204030204" pitchFamily="34" charset="0"/>
                        </a:rPr>
                        <a:t>EPSDT ONLY</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66329560"/>
                  </a:ext>
                </a:extLst>
              </a:tr>
              <a:tr h="383286">
                <a:tc gridSpan="2">
                  <a:txBody>
                    <a:bodyPr/>
                    <a:lstStyle/>
                    <a:p>
                      <a:pPr algn="l" fontAlgn="b"/>
                      <a:r>
                        <a:rPr lang="en-US" sz="2000" b="0" i="0" u="none" strike="noStrike">
                          <a:solidFill>
                            <a:srgbClr val="000000"/>
                          </a:solidFill>
                          <a:effectLst/>
                          <a:latin typeface="Calibri" panose="020F0502020204030204" pitchFamily="34" charset="0"/>
                        </a:rPr>
                        <a:t>Initial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2000" b="0" i="0" u="none" strike="noStrike">
                          <a:solidFill>
                            <a:srgbClr val="000000"/>
                          </a:solidFill>
                          <a:effectLst/>
                          <a:latin typeface="Calibri" panose="020F0502020204030204" pitchFamily="34" charset="0"/>
                        </a:rPr>
                        <a:t>Week One</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algn="ctr" fontAlgn="b"/>
                      <a:r>
                        <a:rPr lang="en-US" sz="2000" b="0" i="0" u="none" strike="noStrike">
                          <a:solidFill>
                            <a:srgbClr val="000000"/>
                          </a:solidFill>
                          <a:effectLst/>
                          <a:latin typeface="Calibri" panose="020F0502020204030204" pitchFamily="34" charset="0"/>
                        </a:rPr>
                        <a:t>Week 2-4</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2000" b="0" i="0" u="none" strike="noStrike" dirty="0">
                          <a:solidFill>
                            <a:srgbClr val="000000"/>
                          </a:solidFill>
                          <a:effectLst/>
                          <a:latin typeface="Calibri" panose="020F0502020204030204" pitchFamily="34" charset="0"/>
                        </a:rPr>
                        <a:t>Week 5-8</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644153873"/>
                  </a:ext>
                </a:extLst>
              </a:tr>
              <a:tr h="365035">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Calibri" panose="020F0502020204030204" pitchFamily="34" charset="0"/>
                        </a:rPr>
                        <a:t>Units</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Rates</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Cost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Units</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Cost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Units</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Cost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576703"/>
                  </a:ext>
                </a:extLst>
              </a:tr>
              <a:tr h="365035">
                <a:tc gridSpan="2">
                  <a:txBody>
                    <a:bodyPr/>
                    <a:lstStyle/>
                    <a:p>
                      <a:pPr algn="l" fontAlgn="b"/>
                      <a:r>
                        <a:rPr lang="en-US" sz="2000" b="0" i="0" u="none" strike="noStrike">
                          <a:solidFill>
                            <a:srgbClr val="000000"/>
                          </a:solidFill>
                          <a:effectLst/>
                          <a:latin typeface="Calibri" panose="020F0502020204030204" pitchFamily="34" charset="0"/>
                        </a:rPr>
                        <a:t>Crisis Assessment</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20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$ 56.00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448.00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68552748"/>
                  </a:ext>
                </a:extLst>
              </a:tr>
              <a:tr h="365035">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27700826"/>
                  </a:ext>
                </a:extLst>
              </a:tr>
              <a:tr h="365035">
                <a:tc gridSpan="2">
                  <a:txBody>
                    <a:bodyPr/>
                    <a:lstStyle/>
                    <a:p>
                      <a:pPr algn="l" fontAlgn="b"/>
                      <a:r>
                        <a:rPr lang="en-US" sz="2000" b="0" i="0" u="none" strike="noStrike">
                          <a:solidFill>
                            <a:srgbClr val="000000"/>
                          </a:solidFill>
                          <a:effectLst/>
                          <a:latin typeface="Calibri" panose="020F0502020204030204" pitchFamily="34" charset="0"/>
                        </a:rPr>
                        <a:t>Case Management</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2000" b="0" i="0" u="none" strike="noStrike">
                          <a:solidFill>
                            <a:srgbClr val="000000"/>
                          </a:solidFill>
                          <a:effectLst/>
                          <a:latin typeface="Calibri" panose="020F0502020204030204" pitchFamily="34" charset="0"/>
                        </a:rPr>
                        <a:t>10</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$ 17.10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171.00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10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171.00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5 </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85.50 </a:t>
                      </a:r>
                    </a:p>
                  </a:txBody>
                  <a:tcPr marL="9525" marR="9525" marT="9525" marB="0" anchor="b">
                    <a:lnL>
                      <a:noFill/>
                    </a:lnL>
                    <a:lnR>
                      <a:noFill/>
                    </a:lnR>
                    <a:lnT>
                      <a:noFill/>
                    </a:lnT>
                    <a:lnB>
                      <a:noFill/>
                    </a:lnB>
                  </a:tcPr>
                </a:tc>
                <a:extLst>
                  <a:ext uri="{0D108BD9-81ED-4DB2-BD59-A6C34878D82A}">
                    <a16:rowId xmlns:a16="http://schemas.microsoft.com/office/drawing/2014/main" val="559272798"/>
                  </a:ext>
                </a:extLst>
              </a:tr>
              <a:tr h="365035">
                <a:tc gridSpan="2">
                  <a:txBody>
                    <a:bodyPr/>
                    <a:lstStyle/>
                    <a:p>
                      <a:pPr algn="l" fontAlgn="b"/>
                      <a:r>
                        <a:rPr lang="en-US" sz="2000" b="0" i="0" u="none" strike="noStrike">
                          <a:solidFill>
                            <a:srgbClr val="000000"/>
                          </a:solidFill>
                          <a:effectLst/>
                          <a:latin typeface="Calibri" panose="020F0502020204030204" pitchFamily="34" charset="0"/>
                        </a:rPr>
                        <a:t>Family Navigator</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2000" b="0" i="0" u="none" strike="noStrike">
                          <a:solidFill>
                            <a:srgbClr val="000000"/>
                          </a:solidFill>
                          <a:effectLst/>
                          <a:latin typeface="Calibri" panose="020F0502020204030204" pitchFamily="34" charset="0"/>
                        </a:rPr>
                        <a:t>12</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$ 12.14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145.68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12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145.68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6 </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72.84 </a:t>
                      </a:r>
                    </a:p>
                  </a:txBody>
                  <a:tcPr marL="9525" marR="9525" marT="9525" marB="0" anchor="b">
                    <a:lnL>
                      <a:noFill/>
                    </a:lnL>
                    <a:lnR>
                      <a:noFill/>
                    </a:lnR>
                    <a:lnT>
                      <a:noFill/>
                    </a:lnT>
                    <a:lnB>
                      <a:noFill/>
                    </a:lnB>
                  </a:tcPr>
                </a:tc>
                <a:extLst>
                  <a:ext uri="{0D108BD9-81ED-4DB2-BD59-A6C34878D82A}">
                    <a16:rowId xmlns:a16="http://schemas.microsoft.com/office/drawing/2014/main" val="3260328147"/>
                  </a:ext>
                </a:extLst>
              </a:tr>
              <a:tr h="365035">
                <a:tc gridSpan="2">
                  <a:txBody>
                    <a:bodyPr/>
                    <a:lstStyle/>
                    <a:p>
                      <a:pPr algn="l" fontAlgn="b"/>
                      <a:r>
                        <a:rPr lang="en-US" sz="2000" b="0" i="0" u="none" strike="noStrike">
                          <a:solidFill>
                            <a:srgbClr val="000000"/>
                          </a:solidFill>
                          <a:effectLst/>
                          <a:latin typeface="Calibri" panose="020F0502020204030204" pitchFamily="34" charset="0"/>
                        </a:rPr>
                        <a:t>Skill Development</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2000" b="0" i="0" u="none" strike="noStrike">
                          <a:solidFill>
                            <a:srgbClr val="000000"/>
                          </a:solidFill>
                          <a:effectLst/>
                          <a:latin typeface="Calibri" panose="020F0502020204030204" pitchFamily="34" charset="0"/>
                        </a:rPr>
                        <a:t>12</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  8.34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100.08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12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100.08 </a:t>
                      </a:r>
                    </a:p>
                  </a:txBody>
                  <a:tcPr marL="9525" marR="9525" marT="9525" marB="0" anchor="b">
                    <a:lnL>
                      <a:noFill/>
                    </a:lnL>
                    <a:lnR>
                      <a:noFill/>
                    </a:lnR>
                    <a:lnT>
                      <a:noFill/>
                    </a:lnT>
                    <a:lnB>
                      <a:noFill/>
                    </a:lnB>
                  </a:tcPr>
                </a:tc>
                <a:tc>
                  <a:txBody>
                    <a:bodyPr/>
                    <a:lstStyle/>
                    <a:p>
                      <a:pPr algn="ctr" fontAlgn="b"/>
                      <a:r>
                        <a:rPr lang="en-US" sz="2000" b="0" i="0" u="none" strike="noStrike" dirty="0">
                          <a:solidFill>
                            <a:srgbClr val="000000"/>
                          </a:solidFill>
                          <a:effectLst/>
                          <a:latin typeface="Calibri" panose="020F0502020204030204" pitchFamily="34" charset="0"/>
                        </a:rPr>
                        <a:t>                6 </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50.04 </a:t>
                      </a:r>
                    </a:p>
                  </a:txBody>
                  <a:tcPr marL="9525" marR="9525" marT="9525" marB="0" anchor="b">
                    <a:lnL>
                      <a:noFill/>
                    </a:lnL>
                    <a:lnR>
                      <a:noFill/>
                    </a:lnR>
                    <a:lnT>
                      <a:noFill/>
                    </a:lnT>
                    <a:lnB>
                      <a:noFill/>
                    </a:lnB>
                  </a:tcPr>
                </a:tc>
                <a:extLst>
                  <a:ext uri="{0D108BD9-81ED-4DB2-BD59-A6C34878D82A}">
                    <a16:rowId xmlns:a16="http://schemas.microsoft.com/office/drawing/2014/main" val="3095633451"/>
                  </a:ext>
                </a:extLst>
              </a:tr>
              <a:tr h="365035">
                <a:tc gridSpan="2">
                  <a:txBody>
                    <a:bodyPr/>
                    <a:lstStyle/>
                    <a:p>
                      <a:pPr algn="l" fontAlgn="b"/>
                      <a:r>
                        <a:rPr lang="en-US" sz="2000" b="0" i="0" u="none" strike="noStrike">
                          <a:solidFill>
                            <a:srgbClr val="000000"/>
                          </a:solidFill>
                          <a:effectLst/>
                          <a:latin typeface="Calibri" panose="020F0502020204030204" pitchFamily="34" charset="0"/>
                        </a:rPr>
                        <a:t>Therapy after Crisis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2000" b="0" i="0" u="none" strike="noStrike">
                          <a:solidFill>
                            <a:srgbClr val="000000"/>
                          </a:solidFill>
                          <a:effectLst/>
                          <a:latin typeface="Calibri" panose="020F0502020204030204" pitchFamily="34" charset="0"/>
                        </a:rPr>
                        <a:t>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$ 19.78 </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79.10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4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 $    79.10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4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79.10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456260"/>
                  </a:ext>
                </a:extLst>
              </a:tr>
              <a:tr h="365035">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Bundled</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38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 $     495.86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38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 $  495.86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21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287.48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149593"/>
                  </a:ext>
                </a:extLst>
              </a:tr>
              <a:tr h="383286">
                <a:tc>
                  <a:txBody>
                    <a:bodyPr/>
                    <a:lstStyle/>
                    <a:p>
                      <a:pPr algn="ctr"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panose="020F0502020204030204" pitchFamily="34" charset="0"/>
                        </a:rPr>
                        <a:t>Total</a:t>
                      </a:r>
                    </a:p>
                  </a:txBody>
                  <a:tcPr marL="9525" marR="9525" marT="9525" marB="0" anchor="b">
                    <a:lnL>
                      <a:noFill/>
                    </a:lnL>
                    <a:lnR>
                      <a:noFill/>
                    </a:lnR>
                    <a:lnT>
                      <a:noFill/>
                    </a:lnT>
                    <a:lnB>
                      <a:noFill/>
                    </a:lnB>
                  </a:tcPr>
                </a:tc>
                <a:tc>
                  <a:txBody>
                    <a:bodyPr/>
                    <a:lstStyle/>
                    <a:p>
                      <a:pPr algn="r" fontAlgn="b"/>
                      <a:r>
                        <a:rPr lang="en-US" sz="2000" b="0" i="0" u="none" strike="noStrike">
                          <a:solidFill>
                            <a:srgbClr val="000000"/>
                          </a:solidFill>
                          <a:effectLst/>
                          <a:latin typeface="Calibri" panose="020F0502020204030204" pitchFamily="34" charset="0"/>
                        </a:rPr>
                        <a:t>46</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panose="020F0502020204030204" pitchFamily="34" charset="0"/>
                        </a:rPr>
                        <a:t> $     943.86 </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38 </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 $  495.86 </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              21 </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  287.48 </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459460781"/>
                  </a:ext>
                </a:extLst>
              </a:tr>
            </a:tbl>
          </a:graphicData>
        </a:graphic>
      </p:graphicFrame>
      <p:sp>
        <p:nvSpPr>
          <p:cNvPr id="5" name="Slide Number Placeholder 4">
            <a:extLst>
              <a:ext uri="{FF2B5EF4-FFF2-40B4-BE49-F238E27FC236}">
                <a16:creationId xmlns:a16="http://schemas.microsoft.com/office/drawing/2014/main" id="{807C5A24-00A7-43F5-BB7D-C1727DB44E4E}"/>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22</a:t>
            </a:fld>
            <a:endParaRPr lang="en-US" sz="2000" dirty="0">
              <a:solidFill>
                <a:srgbClr val="FF0000"/>
              </a:solidFill>
            </a:endParaRPr>
          </a:p>
        </p:txBody>
      </p:sp>
    </p:spTree>
    <p:extLst>
      <p:ext uri="{BB962C8B-B14F-4D97-AF65-F5344CB8AC3E}">
        <p14:creationId xmlns:p14="http://schemas.microsoft.com/office/powerpoint/2010/main" val="2634271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E8201-C14A-4417-B563-67B1554B79DC}"/>
              </a:ext>
            </a:extLst>
          </p:cNvPr>
          <p:cNvSpPr>
            <a:spLocks noGrp="1"/>
          </p:cNvSpPr>
          <p:nvPr>
            <p:ph type="title"/>
          </p:nvPr>
        </p:nvSpPr>
        <p:spPr/>
        <p:txBody>
          <a:bodyPr/>
          <a:lstStyle/>
          <a:p>
            <a:r>
              <a:rPr lang="en-US" dirty="0"/>
              <a:t>The Mores Cost Model</a:t>
            </a:r>
          </a:p>
        </p:txBody>
      </p:sp>
      <p:graphicFrame>
        <p:nvGraphicFramePr>
          <p:cNvPr id="6" name="Content Placeholder 5">
            <a:extLst>
              <a:ext uri="{FF2B5EF4-FFF2-40B4-BE49-F238E27FC236}">
                <a16:creationId xmlns:a16="http://schemas.microsoft.com/office/drawing/2014/main" id="{45251F13-3FDE-4618-B1B0-84A4E486448C}"/>
              </a:ext>
            </a:extLst>
          </p:cNvPr>
          <p:cNvGraphicFramePr>
            <a:graphicFrameLocks noGrp="1"/>
          </p:cNvGraphicFramePr>
          <p:nvPr>
            <p:ph idx="1"/>
            <p:extLst>
              <p:ext uri="{D42A27DB-BD31-4B8C-83A1-F6EECF244321}">
                <p14:modId xmlns:p14="http://schemas.microsoft.com/office/powerpoint/2010/main" val="2121746420"/>
              </p:ext>
            </p:extLst>
          </p:nvPr>
        </p:nvGraphicFramePr>
        <p:xfrm>
          <a:off x="1208015" y="1610686"/>
          <a:ext cx="10374385" cy="4085438"/>
        </p:xfrm>
        <a:graphic>
          <a:graphicData uri="http://schemas.openxmlformats.org/drawingml/2006/table">
            <a:tbl>
              <a:tblPr>
                <a:tableStyleId>{5C22544A-7EE6-4342-B048-85BDC9FD1C3A}</a:tableStyleId>
              </a:tblPr>
              <a:tblGrid>
                <a:gridCol w="2233051">
                  <a:extLst>
                    <a:ext uri="{9D8B030D-6E8A-4147-A177-3AD203B41FA5}">
                      <a16:colId xmlns:a16="http://schemas.microsoft.com/office/drawing/2014/main" val="1198190359"/>
                    </a:ext>
                  </a:extLst>
                </a:gridCol>
                <a:gridCol w="3176737">
                  <a:extLst>
                    <a:ext uri="{9D8B030D-6E8A-4147-A177-3AD203B41FA5}">
                      <a16:colId xmlns:a16="http://schemas.microsoft.com/office/drawing/2014/main" val="3550091624"/>
                    </a:ext>
                  </a:extLst>
                </a:gridCol>
                <a:gridCol w="2158521">
                  <a:extLst>
                    <a:ext uri="{9D8B030D-6E8A-4147-A177-3AD203B41FA5}">
                      <a16:colId xmlns:a16="http://schemas.microsoft.com/office/drawing/2014/main" val="2586227828"/>
                    </a:ext>
                  </a:extLst>
                </a:gridCol>
                <a:gridCol w="2806076">
                  <a:extLst>
                    <a:ext uri="{9D8B030D-6E8A-4147-A177-3AD203B41FA5}">
                      <a16:colId xmlns:a16="http://schemas.microsoft.com/office/drawing/2014/main" val="1879093368"/>
                    </a:ext>
                  </a:extLst>
                </a:gridCol>
              </a:tblGrid>
              <a:tr h="572251">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2400" u="none" strike="noStrike" dirty="0">
                          <a:effectLst/>
                        </a:rPr>
                        <a:t>Service Code(s)</a:t>
                      </a:r>
                      <a:endParaRPr lang="en-US" sz="2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Units</a:t>
                      </a:r>
                      <a:endParaRPr lang="en-US" sz="2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Cost</a:t>
                      </a:r>
                      <a:endParaRPr lang="en-US" sz="2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938204"/>
                  </a:ext>
                </a:extLst>
              </a:tr>
              <a:tr h="434430">
                <a:tc>
                  <a:txBody>
                    <a:bodyPr/>
                    <a:lstStyle/>
                    <a:p>
                      <a:pPr algn="ctr"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8129511"/>
                  </a:ext>
                </a:extLst>
              </a:tr>
              <a:tr h="857834">
                <a:tc>
                  <a:txBody>
                    <a:bodyPr/>
                    <a:lstStyle/>
                    <a:p>
                      <a:pPr algn="l" fontAlgn="b"/>
                      <a:r>
                        <a:rPr lang="en-US" sz="2400" u="none" strike="noStrike" dirty="0">
                          <a:effectLst/>
                        </a:rPr>
                        <a:t>Initial Week 1</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H2011HA</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46</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 $          943.86 </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4764730"/>
                  </a:ext>
                </a:extLst>
              </a:tr>
              <a:tr h="857834">
                <a:tc>
                  <a:txBody>
                    <a:bodyPr/>
                    <a:lstStyle/>
                    <a:p>
                      <a:pPr algn="l" fontAlgn="b"/>
                      <a:r>
                        <a:rPr lang="en-US" sz="2400" u="none" strike="noStrike" dirty="0">
                          <a:effectLst/>
                        </a:rPr>
                        <a:t>Week 2-4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H0032, 90840, H0034U4, H2014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114</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              1,487.58 </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01932"/>
                  </a:ext>
                </a:extLst>
              </a:tr>
              <a:tr h="857834">
                <a:tc>
                  <a:txBody>
                    <a:bodyPr/>
                    <a:lstStyle/>
                    <a:p>
                      <a:pPr algn="l" fontAlgn="b"/>
                      <a:r>
                        <a:rPr lang="en-US" sz="2400" u="none" strike="noStrike" dirty="0">
                          <a:effectLst/>
                        </a:rPr>
                        <a:t>Week 5-8</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u="none" strike="noStrike">
                          <a:effectLst/>
                        </a:rPr>
                        <a:t>H0032, 90840, H0034U4, H2014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84</a:t>
                      </a:r>
                      <a:endParaRPr lang="en-US" sz="2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en-US" sz="2400" u="none" strike="noStrike" dirty="0">
                          <a:effectLst/>
                        </a:rPr>
                        <a:t>              1,149.92 </a:t>
                      </a:r>
                      <a:endParaRPr lang="en-US" sz="2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9553537"/>
                  </a:ext>
                </a:extLst>
              </a:tr>
              <a:tr h="505255">
                <a:tc>
                  <a:txBody>
                    <a:bodyPr/>
                    <a:lstStyle/>
                    <a:p>
                      <a:pPr algn="l" fontAlgn="b"/>
                      <a:r>
                        <a:rPr lang="en-US" sz="2400" u="none" strike="noStrike" dirty="0">
                          <a:effectLst/>
                        </a:rPr>
                        <a:t>Total </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400" b="0" i="0" u="none" strike="noStrike" dirty="0">
                          <a:solidFill>
                            <a:srgbClr val="000000"/>
                          </a:solidFill>
                          <a:effectLst/>
                          <a:latin typeface="Calibri" panose="020F0502020204030204" pitchFamily="34" charset="0"/>
                        </a:rPr>
                        <a:t>Total cost per episode</a:t>
                      </a:r>
                    </a:p>
                  </a:txBody>
                  <a:tcPr marL="9525" marR="9525" marT="9525" marB="0" anchor="b"/>
                </a:tc>
                <a:tc>
                  <a:txBody>
                    <a:bodyPr/>
                    <a:lstStyle/>
                    <a:p>
                      <a:pPr algn="r" fontAlgn="b"/>
                      <a:r>
                        <a:rPr lang="en-US" sz="2400" u="none" strike="noStrike" dirty="0">
                          <a:effectLst/>
                        </a:rPr>
                        <a:t>244</a:t>
                      </a:r>
                      <a:endParaRPr lang="en-US" sz="2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2400" u="none" strike="noStrike" dirty="0">
                          <a:effectLst/>
                        </a:rPr>
                        <a:t> $       3,581.36 </a:t>
                      </a:r>
                      <a:endParaRPr lang="en-US" sz="2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3441946"/>
                  </a:ext>
                </a:extLst>
              </a:tr>
            </a:tbl>
          </a:graphicData>
        </a:graphic>
      </p:graphicFrame>
      <p:sp>
        <p:nvSpPr>
          <p:cNvPr id="5" name="Slide Number Placeholder 4">
            <a:extLst>
              <a:ext uri="{FF2B5EF4-FFF2-40B4-BE49-F238E27FC236}">
                <a16:creationId xmlns:a16="http://schemas.microsoft.com/office/drawing/2014/main" id="{5734F14E-A997-4954-87EA-C2021A118C70}"/>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23</a:t>
            </a:fld>
            <a:endParaRPr lang="en-US" sz="2000" dirty="0">
              <a:solidFill>
                <a:srgbClr val="FF0000"/>
              </a:solidFill>
            </a:endParaRPr>
          </a:p>
        </p:txBody>
      </p:sp>
    </p:spTree>
    <p:extLst>
      <p:ext uri="{BB962C8B-B14F-4D97-AF65-F5344CB8AC3E}">
        <p14:creationId xmlns:p14="http://schemas.microsoft.com/office/powerpoint/2010/main" val="217446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C9E3E-91EC-42A2-8A6F-A428E4586189}"/>
              </a:ext>
            </a:extLst>
          </p:cNvPr>
          <p:cNvSpPr>
            <a:spLocks noGrp="1"/>
          </p:cNvSpPr>
          <p:nvPr>
            <p:ph type="title"/>
          </p:nvPr>
        </p:nvSpPr>
        <p:spPr/>
        <p:txBody>
          <a:bodyPr/>
          <a:lstStyle/>
          <a:p>
            <a:r>
              <a:rPr lang="en-US" dirty="0"/>
              <a:t>Billing/Reimbursement Plan</a:t>
            </a:r>
          </a:p>
        </p:txBody>
      </p:sp>
      <p:sp>
        <p:nvSpPr>
          <p:cNvPr id="3" name="Content Placeholder 2">
            <a:extLst>
              <a:ext uri="{FF2B5EF4-FFF2-40B4-BE49-F238E27FC236}">
                <a16:creationId xmlns:a16="http://schemas.microsoft.com/office/drawing/2014/main" id="{5B1F6249-427C-4DE1-91C3-6721246B2BAA}"/>
              </a:ext>
            </a:extLst>
          </p:cNvPr>
          <p:cNvSpPr>
            <a:spLocks noGrp="1"/>
          </p:cNvSpPr>
          <p:nvPr>
            <p:ph idx="1"/>
          </p:nvPr>
        </p:nvSpPr>
        <p:spPr/>
        <p:txBody>
          <a:bodyPr/>
          <a:lstStyle/>
          <a:p>
            <a:pPr marL="566928" indent="-457200">
              <a:buFont typeface="Arial" panose="020B0604020202020204" pitchFamily="34" charset="0"/>
              <a:buChar char="•"/>
            </a:pPr>
            <a:r>
              <a:rPr lang="en-US" dirty="0"/>
              <a:t>One Time Billing:</a:t>
            </a:r>
          </a:p>
          <a:p>
            <a:pPr marL="963613" lvl="1" indent="-342900">
              <a:buFont typeface="Wingdings" panose="05000000000000000000" pitchFamily="2" charset="2"/>
              <a:buChar char="ü"/>
            </a:pPr>
            <a:r>
              <a:rPr lang="en-US" dirty="0"/>
              <a:t>Provider will bill separately for H2011HA Billing Assessment.</a:t>
            </a:r>
          </a:p>
          <a:p>
            <a:pPr marL="566928" indent="-457200">
              <a:buFont typeface="Arial" panose="020B0604020202020204" pitchFamily="34" charset="0"/>
              <a:buChar char="•"/>
            </a:pPr>
            <a:r>
              <a:rPr lang="en-US" dirty="0"/>
              <a:t>Bundled Billing:</a:t>
            </a:r>
          </a:p>
          <a:p>
            <a:pPr marL="1077913" lvl="1" indent="-457200">
              <a:buFont typeface="Wingdings" panose="05000000000000000000" pitchFamily="2" charset="2"/>
              <a:buChar char="ü"/>
            </a:pPr>
            <a:r>
              <a:rPr lang="en-US" dirty="0"/>
              <a:t>Provider will bill a bundled rate for week 1-4 of $495.86</a:t>
            </a:r>
          </a:p>
          <a:p>
            <a:pPr marL="1077913" lvl="1" indent="-457200">
              <a:buFont typeface="Wingdings" panose="05000000000000000000" pitchFamily="2" charset="2"/>
              <a:buChar char="ü"/>
            </a:pPr>
            <a:r>
              <a:rPr lang="en-US" dirty="0"/>
              <a:t>Provider will bill a bundled rate for week 5-8 of $287.48</a:t>
            </a:r>
          </a:p>
          <a:p>
            <a:pPr marL="566928" indent="-457200">
              <a:buFont typeface="Arial" panose="020B0604020202020204" pitchFamily="34" charset="0"/>
              <a:buChar char="•"/>
            </a:pPr>
            <a:r>
              <a:rPr lang="en-US" dirty="0"/>
              <a:t>Encounters:</a:t>
            </a:r>
          </a:p>
          <a:p>
            <a:pPr marL="1077913" lvl="1" indent="-457200">
              <a:buFont typeface="Wingdings" panose="05000000000000000000" pitchFamily="2" charset="2"/>
              <a:buChar char="ü"/>
            </a:pPr>
            <a:r>
              <a:rPr lang="en-US" dirty="0"/>
              <a:t>Provider will submit encounter claims for all services, except H2011HA</a:t>
            </a:r>
          </a:p>
          <a:p>
            <a:pPr marL="566928" indent="-45720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63514E5-1C50-400F-8F83-AA26DCC72C06}"/>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24</a:t>
            </a:fld>
            <a:endParaRPr lang="en-US" sz="2000" dirty="0">
              <a:solidFill>
                <a:srgbClr val="FF0000"/>
              </a:solidFill>
            </a:endParaRPr>
          </a:p>
        </p:txBody>
      </p:sp>
    </p:spTree>
    <p:extLst>
      <p:ext uri="{BB962C8B-B14F-4D97-AF65-F5344CB8AC3E}">
        <p14:creationId xmlns:p14="http://schemas.microsoft.com/office/powerpoint/2010/main" val="845514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59994-8E2B-4B25-A820-37ABA01C9044}"/>
              </a:ext>
            </a:extLst>
          </p:cNvPr>
          <p:cNvSpPr>
            <a:spLocks noGrp="1"/>
          </p:cNvSpPr>
          <p:nvPr>
            <p:ph type="title"/>
          </p:nvPr>
        </p:nvSpPr>
        <p:spPr/>
        <p:txBody>
          <a:bodyPr>
            <a:normAutofit/>
          </a:bodyPr>
          <a:lstStyle/>
          <a:p>
            <a:r>
              <a:rPr lang="en-US" dirty="0"/>
              <a:t>Why encounter claims</a:t>
            </a:r>
          </a:p>
        </p:txBody>
      </p:sp>
      <p:sp>
        <p:nvSpPr>
          <p:cNvPr id="3" name="Content Placeholder 2">
            <a:extLst>
              <a:ext uri="{FF2B5EF4-FFF2-40B4-BE49-F238E27FC236}">
                <a16:creationId xmlns:a16="http://schemas.microsoft.com/office/drawing/2014/main" id="{06495B19-8BE9-45A7-AD6B-75D4DA0A8762}"/>
              </a:ext>
            </a:extLst>
          </p:cNvPr>
          <p:cNvSpPr>
            <a:spLocks noGrp="1"/>
          </p:cNvSpPr>
          <p:nvPr>
            <p:ph idx="1"/>
          </p:nvPr>
        </p:nvSpPr>
        <p:spPr>
          <a:xfrm>
            <a:off x="609600" y="1277257"/>
            <a:ext cx="10972800" cy="4513944"/>
          </a:xfrm>
        </p:spPr>
        <p:txBody>
          <a:bodyPr/>
          <a:lstStyle/>
          <a:p>
            <a:pPr marL="566928" indent="-457200">
              <a:buFont typeface="Arial" panose="020B0604020202020204" pitchFamily="34" charset="0"/>
              <a:buChar char="•"/>
            </a:pPr>
            <a:r>
              <a:rPr lang="en-US" dirty="0"/>
              <a:t>Bundling the services allows providers to mix and match services within the bundle</a:t>
            </a:r>
          </a:p>
          <a:p>
            <a:pPr marL="566928" indent="-457200">
              <a:buFont typeface="Arial" panose="020B0604020202020204" pitchFamily="34" charset="0"/>
              <a:buChar char="•"/>
            </a:pPr>
            <a:r>
              <a:rPr lang="en-US" dirty="0"/>
              <a:t>Encounter claims allows Partners to compare the model pricing against actual service delivery cost</a:t>
            </a:r>
          </a:p>
          <a:p>
            <a:pPr marL="566928" indent="-457200">
              <a:buFont typeface="Arial" panose="020B0604020202020204" pitchFamily="34" charset="0"/>
              <a:buChar char="•"/>
            </a:pPr>
            <a:r>
              <a:rPr lang="en-US" dirty="0"/>
              <a:t>Encounter claims are submitted to DMA for rate setting and other budget neutrality considerations  </a:t>
            </a:r>
          </a:p>
          <a:p>
            <a:pPr marL="566928" indent="-457200">
              <a:buFont typeface="Arial" panose="020B0604020202020204" pitchFamily="34" charset="0"/>
              <a:buChar char="•"/>
            </a:pPr>
            <a:r>
              <a:rPr lang="en-US" dirty="0"/>
              <a:t>Models are constructed on average costs.  When actual performance is higher or lower than the model Partners will work with providers to determine adjustments to the Pilot model</a:t>
            </a:r>
          </a:p>
          <a:p>
            <a:pPr marL="566928" indent="-457200">
              <a:buFont typeface="Arial" panose="020B0604020202020204" pitchFamily="34" charset="0"/>
              <a:buChar char="•"/>
            </a:pPr>
            <a:r>
              <a:rPr lang="en-US" dirty="0"/>
              <a:t>Outcomes, Outcomes, Outcomes </a:t>
            </a:r>
          </a:p>
        </p:txBody>
      </p:sp>
      <p:sp>
        <p:nvSpPr>
          <p:cNvPr id="5" name="Slide Number Placeholder 4">
            <a:extLst>
              <a:ext uri="{FF2B5EF4-FFF2-40B4-BE49-F238E27FC236}">
                <a16:creationId xmlns:a16="http://schemas.microsoft.com/office/drawing/2014/main" id="{CF2B0FF3-776B-4C33-ABC5-970E4C3D888C}"/>
              </a:ext>
            </a:extLst>
          </p:cNvPr>
          <p:cNvSpPr>
            <a:spLocks noGrp="1"/>
          </p:cNvSpPr>
          <p:nvPr>
            <p:ph type="sldNum" sz="quarter" idx="11"/>
          </p:nvPr>
        </p:nvSpPr>
        <p:spPr/>
        <p:txBody>
          <a:bodyPr/>
          <a:lstStyle/>
          <a:p>
            <a:pPr>
              <a:defRPr/>
            </a:pPr>
            <a:fld id="{7EB8926F-09ED-43A8-A7D8-04C00D030508}" type="slidenum">
              <a:rPr lang="en-US" sz="2000" smtClean="0">
                <a:solidFill>
                  <a:srgbClr val="FF0000"/>
                </a:solidFill>
              </a:rPr>
              <a:pPr>
                <a:defRPr/>
              </a:pPr>
              <a:t>25</a:t>
            </a:fld>
            <a:endParaRPr lang="en-US" sz="2000" dirty="0">
              <a:solidFill>
                <a:srgbClr val="FF0000"/>
              </a:solidFill>
            </a:endParaRPr>
          </a:p>
        </p:txBody>
      </p:sp>
    </p:spTree>
    <p:extLst>
      <p:ext uri="{BB962C8B-B14F-4D97-AF65-F5344CB8AC3E}">
        <p14:creationId xmlns:p14="http://schemas.microsoft.com/office/powerpoint/2010/main" val="4083508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AC4A-EE24-4787-96BD-BF20605E78E3}"/>
              </a:ext>
            </a:extLst>
          </p:cNvPr>
          <p:cNvSpPr>
            <a:spLocks noGrp="1"/>
          </p:cNvSpPr>
          <p:nvPr>
            <p:ph type="title"/>
          </p:nvPr>
        </p:nvSpPr>
        <p:spPr/>
        <p:txBody>
          <a:bodyPr/>
          <a:lstStyle/>
          <a:p>
            <a:r>
              <a:rPr lang="en-US" dirty="0"/>
              <a:t>Provider Selection Process</a:t>
            </a:r>
          </a:p>
        </p:txBody>
      </p:sp>
      <p:sp>
        <p:nvSpPr>
          <p:cNvPr id="3" name="Content Placeholder 2">
            <a:extLst>
              <a:ext uri="{FF2B5EF4-FFF2-40B4-BE49-F238E27FC236}">
                <a16:creationId xmlns:a16="http://schemas.microsoft.com/office/drawing/2014/main" id="{634CCECA-FE3B-44DD-88FC-63E3870DCF66}"/>
              </a:ext>
            </a:extLst>
          </p:cNvPr>
          <p:cNvSpPr>
            <a:spLocks noGrp="1"/>
          </p:cNvSpPr>
          <p:nvPr>
            <p:ph idx="1"/>
          </p:nvPr>
        </p:nvSpPr>
        <p:spPr/>
        <p:txBody>
          <a:bodyPr/>
          <a:lstStyle/>
          <a:p>
            <a:pPr marL="624078" indent="-514350">
              <a:buFont typeface="+mj-lt"/>
              <a:buAutoNum type="alphaUcPeriod"/>
            </a:pPr>
            <a:r>
              <a:rPr lang="en-US" dirty="0"/>
              <a:t>Structured as a Pilot Project</a:t>
            </a:r>
          </a:p>
          <a:p>
            <a:pPr marL="624078" indent="-514350">
              <a:buFont typeface="+mj-lt"/>
              <a:buAutoNum type="alphaUcPeriod"/>
            </a:pPr>
            <a:r>
              <a:rPr lang="en-US" dirty="0"/>
              <a:t>Build on Existing System</a:t>
            </a:r>
          </a:p>
          <a:p>
            <a:pPr marL="624078" indent="-514350">
              <a:buFont typeface="+mj-lt"/>
              <a:buAutoNum type="alphaUcPeriod"/>
            </a:pPr>
            <a:r>
              <a:rPr lang="en-US" dirty="0"/>
              <a:t>Assure Provider is able to deliver required services</a:t>
            </a:r>
          </a:p>
          <a:p>
            <a:pPr marL="1135063" lvl="1" indent="-514350">
              <a:buFont typeface="Wingdings" panose="05000000000000000000" pitchFamily="2" charset="2"/>
              <a:buChar char="ü"/>
            </a:pPr>
            <a:r>
              <a:rPr lang="en-US" dirty="0"/>
              <a:t>Type of service</a:t>
            </a:r>
          </a:p>
          <a:p>
            <a:pPr marL="1135063" lvl="1" indent="-514350">
              <a:buFont typeface="Wingdings" panose="05000000000000000000" pitchFamily="2" charset="2"/>
              <a:buChar char="ü"/>
            </a:pPr>
            <a:r>
              <a:rPr lang="en-US" dirty="0"/>
              <a:t>Quantity of service</a:t>
            </a:r>
          </a:p>
          <a:p>
            <a:pPr marL="1135063" lvl="1" indent="-514350">
              <a:buFont typeface="Wingdings" panose="05000000000000000000" pitchFamily="2" charset="2"/>
              <a:buChar char="ü"/>
            </a:pPr>
            <a:r>
              <a:rPr lang="en-US" dirty="0"/>
              <a:t>Quality of service</a:t>
            </a:r>
          </a:p>
          <a:p>
            <a:pPr marL="1135063" lvl="1" indent="-514350">
              <a:buFont typeface="Wingdings" panose="05000000000000000000" pitchFamily="2" charset="2"/>
              <a:buChar char="ü"/>
            </a:pPr>
            <a:r>
              <a:rPr lang="en-US" dirty="0"/>
              <a:t>Ensure all services can be delivered</a:t>
            </a:r>
          </a:p>
          <a:p>
            <a:pPr marL="1135063" lvl="1" indent="-514350">
              <a:buFont typeface="Wingdings" panose="05000000000000000000" pitchFamily="2" charset="2"/>
              <a:buChar char="ü"/>
            </a:pPr>
            <a:r>
              <a:rPr lang="en-US" dirty="0"/>
              <a:t>Training &amp; Competency</a:t>
            </a:r>
          </a:p>
          <a:p>
            <a:r>
              <a:rPr lang="en-US" dirty="0"/>
              <a:t>Consider – Are we adequately funding the system to deliver the quality of the service needed to achieve outcomes?</a:t>
            </a:r>
          </a:p>
          <a:p>
            <a:pPr lvl="1" indent="0">
              <a:buNone/>
            </a:pPr>
            <a:endParaRPr lang="en-US" dirty="0"/>
          </a:p>
        </p:txBody>
      </p:sp>
      <p:sp>
        <p:nvSpPr>
          <p:cNvPr id="5" name="Slide Number Placeholder 4">
            <a:extLst>
              <a:ext uri="{FF2B5EF4-FFF2-40B4-BE49-F238E27FC236}">
                <a16:creationId xmlns:a16="http://schemas.microsoft.com/office/drawing/2014/main" id="{20315C5C-6586-40FA-95DC-6447254057E9}"/>
              </a:ext>
            </a:extLst>
          </p:cNvPr>
          <p:cNvSpPr>
            <a:spLocks noGrp="1"/>
          </p:cNvSpPr>
          <p:nvPr>
            <p:ph type="sldNum" sz="quarter" idx="11"/>
          </p:nvPr>
        </p:nvSpPr>
        <p:spPr/>
        <p:txBody>
          <a:bodyPr/>
          <a:lstStyle/>
          <a:p>
            <a:pPr>
              <a:defRPr/>
            </a:pPr>
            <a:fld id="{7EB8926F-09ED-43A8-A7D8-04C00D030508}" type="slidenum">
              <a:rPr lang="en-US" smtClean="0"/>
              <a:pPr>
                <a:defRPr/>
              </a:pPr>
              <a:t>26</a:t>
            </a:fld>
            <a:endParaRPr lang="en-US" dirty="0"/>
          </a:p>
        </p:txBody>
      </p:sp>
    </p:spTree>
    <p:extLst>
      <p:ext uri="{BB962C8B-B14F-4D97-AF65-F5344CB8AC3E}">
        <p14:creationId xmlns:p14="http://schemas.microsoft.com/office/powerpoint/2010/main" val="1322590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B3B893B0-BC45-4189-A397-40C2677C8532}"/>
              </a:ext>
            </a:extLst>
          </p:cNvPr>
          <p:cNvGraphicFramePr>
            <a:graphicFrameLocks noGrp="1"/>
          </p:cNvGraphicFramePr>
          <p:nvPr>
            <p:ph idx="1"/>
            <p:extLst>
              <p:ext uri="{D42A27DB-BD31-4B8C-83A1-F6EECF244321}">
                <p14:modId xmlns:p14="http://schemas.microsoft.com/office/powerpoint/2010/main" val="215315191"/>
              </p:ext>
            </p:extLst>
          </p:nvPr>
        </p:nvGraphicFramePr>
        <p:xfrm>
          <a:off x="1294410" y="1235034"/>
          <a:ext cx="10287989" cy="44651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71F24BAC-2FF4-4ACD-8EC9-4671B0085286}"/>
              </a:ext>
            </a:extLst>
          </p:cNvPr>
          <p:cNvSpPr>
            <a:spLocks noGrp="1"/>
          </p:cNvSpPr>
          <p:nvPr>
            <p:ph type="title"/>
          </p:nvPr>
        </p:nvSpPr>
        <p:spPr/>
        <p:txBody>
          <a:bodyPr/>
          <a:lstStyle/>
          <a:p>
            <a:r>
              <a:rPr lang="en-US" dirty="0"/>
              <a:t>Training &amp; Competency</a:t>
            </a:r>
          </a:p>
        </p:txBody>
      </p:sp>
      <p:sp>
        <p:nvSpPr>
          <p:cNvPr id="5" name="Slide Number Placeholder 4">
            <a:extLst>
              <a:ext uri="{FF2B5EF4-FFF2-40B4-BE49-F238E27FC236}">
                <a16:creationId xmlns:a16="http://schemas.microsoft.com/office/drawing/2014/main" id="{B6FA96AA-2309-492F-9C5C-FF1E5F215BF4}"/>
              </a:ext>
            </a:extLst>
          </p:cNvPr>
          <p:cNvSpPr>
            <a:spLocks noGrp="1"/>
          </p:cNvSpPr>
          <p:nvPr>
            <p:ph type="sldNum" sz="quarter" idx="11"/>
          </p:nvPr>
        </p:nvSpPr>
        <p:spPr/>
        <p:txBody>
          <a:bodyPr/>
          <a:lstStyle/>
          <a:p>
            <a:pPr>
              <a:defRPr/>
            </a:pPr>
            <a:fld id="{E32401F6-6023-4651-A49C-4239333BDB24}" type="slidenum">
              <a:rPr lang="en-US" smtClean="0"/>
              <a:pPr>
                <a:defRPr/>
              </a:pPr>
              <a:t>27</a:t>
            </a:fld>
            <a:endParaRPr lang="en-US" dirty="0"/>
          </a:p>
        </p:txBody>
      </p:sp>
    </p:spTree>
    <p:extLst>
      <p:ext uri="{BB962C8B-B14F-4D97-AF65-F5344CB8AC3E}">
        <p14:creationId xmlns:p14="http://schemas.microsoft.com/office/powerpoint/2010/main" val="3668728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C05781-F1B1-4296-B49B-C19408E43739}"/>
              </a:ext>
            </a:extLst>
          </p:cNvPr>
          <p:cNvSpPr>
            <a:spLocks noGrp="1"/>
          </p:cNvSpPr>
          <p:nvPr>
            <p:ph type="title"/>
          </p:nvPr>
        </p:nvSpPr>
        <p:spPr/>
        <p:txBody>
          <a:bodyPr>
            <a:normAutofit/>
          </a:bodyPr>
          <a:lstStyle/>
          <a:p>
            <a:r>
              <a:rPr lang="en-US" dirty="0">
                <a:effectLst/>
              </a:rPr>
              <a:t>Outcome Measures</a:t>
            </a:r>
          </a:p>
        </p:txBody>
      </p:sp>
      <p:graphicFrame>
        <p:nvGraphicFramePr>
          <p:cNvPr id="2" name="Content Placeholder 1">
            <a:extLst>
              <a:ext uri="{FF2B5EF4-FFF2-40B4-BE49-F238E27FC236}">
                <a16:creationId xmlns:a16="http://schemas.microsoft.com/office/drawing/2014/main" id="{D23C01BE-8497-453A-9DD2-98C6D183E549}"/>
              </a:ext>
            </a:extLst>
          </p:cNvPr>
          <p:cNvGraphicFramePr>
            <a:graphicFrameLocks noGrp="1"/>
          </p:cNvGraphicFramePr>
          <p:nvPr>
            <p:ph idx="1"/>
            <p:extLst>
              <p:ext uri="{D42A27DB-BD31-4B8C-83A1-F6EECF244321}">
                <p14:modId xmlns:p14="http://schemas.microsoft.com/office/powerpoint/2010/main" val="1968291727"/>
              </p:ext>
            </p:extLst>
          </p:nvPr>
        </p:nvGraphicFramePr>
        <p:xfrm>
          <a:off x="609600" y="1231947"/>
          <a:ext cx="10972800" cy="4309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C5750FB1-A848-44E0-88FF-419E3516C6CB}"/>
              </a:ext>
            </a:extLst>
          </p:cNvPr>
          <p:cNvSpPr>
            <a:spLocks noGrp="1"/>
          </p:cNvSpPr>
          <p:nvPr>
            <p:ph type="sldNum" sz="quarter" idx="11"/>
          </p:nvPr>
        </p:nvSpPr>
        <p:spPr/>
        <p:txBody>
          <a:bodyPr/>
          <a:lstStyle/>
          <a:p>
            <a:pPr>
              <a:defRPr/>
            </a:pPr>
            <a:fld id="{24E1CB00-335E-41A5-B111-1DD6F0298FA7}" type="slidenum">
              <a:rPr lang="en-US" smtClean="0"/>
              <a:pPr>
                <a:defRPr/>
              </a:pPr>
              <a:t>28</a:t>
            </a:fld>
            <a:endParaRPr lang="en-US" dirty="0"/>
          </a:p>
        </p:txBody>
      </p:sp>
    </p:spTree>
    <p:extLst>
      <p:ext uri="{BB962C8B-B14F-4D97-AF65-F5344CB8AC3E}">
        <p14:creationId xmlns:p14="http://schemas.microsoft.com/office/powerpoint/2010/main" val="187357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EAD08-53AA-4CF4-AD98-2D52C078F980}"/>
              </a:ext>
            </a:extLst>
          </p:cNvPr>
          <p:cNvSpPr>
            <a:spLocks noGrp="1"/>
          </p:cNvSpPr>
          <p:nvPr>
            <p:ph type="title"/>
          </p:nvPr>
        </p:nvSpPr>
        <p:spPr/>
        <p:txBody>
          <a:bodyPr/>
          <a:lstStyle/>
          <a:p>
            <a:r>
              <a:rPr lang="en-US" dirty="0"/>
              <a:t>Questions</a:t>
            </a:r>
          </a:p>
        </p:txBody>
      </p:sp>
      <p:sp>
        <p:nvSpPr>
          <p:cNvPr id="6" name="Slide Number Placeholder 5">
            <a:extLst>
              <a:ext uri="{FF2B5EF4-FFF2-40B4-BE49-F238E27FC236}">
                <a16:creationId xmlns:a16="http://schemas.microsoft.com/office/drawing/2014/main" id="{F9124ECB-088C-432A-A2B5-33B36BF71859}"/>
              </a:ext>
            </a:extLst>
          </p:cNvPr>
          <p:cNvSpPr>
            <a:spLocks noGrp="1"/>
          </p:cNvSpPr>
          <p:nvPr>
            <p:ph type="sldNum" sz="quarter" idx="11"/>
          </p:nvPr>
        </p:nvSpPr>
        <p:spPr/>
        <p:txBody>
          <a:bodyPr/>
          <a:lstStyle/>
          <a:p>
            <a:pPr>
              <a:defRPr/>
            </a:pPr>
            <a:fld id="{24E1CB00-335E-41A5-B111-1DD6F0298FA7}" type="slidenum">
              <a:rPr lang="en-US" smtClean="0"/>
              <a:pPr>
                <a:defRPr/>
              </a:pPr>
              <a:t>29</a:t>
            </a:fld>
            <a:endParaRPr lang="en-US" dirty="0"/>
          </a:p>
        </p:txBody>
      </p:sp>
      <p:pic>
        <p:nvPicPr>
          <p:cNvPr id="11" name="Content Placeholder 10">
            <a:extLst>
              <a:ext uri="{FF2B5EF4-FFF2-40B4-BE49-F238E27FC236}">
                <a16:creationId xmlns:a16="http://schemas.microsoft.com/office/drawing/2014/main" id="{1AAFA34F-316A-4DF4-8FB0-85DA1D49F3E3}"/>
              </a:ext>
            </a:extLst>
          </p:cNvPr>
          <p:cNvPicPr>
            <a:picLocks noGrp="1" noChangeAspect="1"/>
          </p:cNvPicPr>
          <p:nvPr>
            <p:ph sz="half" idx="2"/>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810312" y="1417638"/>
            <a:ext cx="6124731" cy="4314738"/>
          </a:xfrm>
        </p:spPr>
      </p:pic>
    </p:spTree>
    <p:extLst>
      <p:ext uri="{BB962C8B-B14F-4D97-AF65-F5344CB8AC3E}">
        <p14:creationId xmlns:p14="http://schemas.microsoft.com/office/powerpoint/2010/main" val="3700355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6DF7F-A2FA-4277-BC01-85AF3B4B6C21}"/>
              </a:ext>
            </a:extLst>
          </p:cNvPr>
          <p:cNvSpPr>
            <a:spLocks noGrp="1"/>
          </p:cNvSpPr>
          <p:nvPr>
            <p:ph type="title"/>
          </p:nvPr>
        </p:nvSpPr>
        <p:spPr/>
        <p:txBody>
          <a:bodyPr/>
          <a:lstStyle/>
          <a:p>
            <a:r>
              <a:rPr lang="en-US" dirty="0"/>
              <a:t>What Problem are we trying to solve?</a:t>
            </a:r>
          </a:p>
        </p:txBody>
      </p:sp>
      <p:sp>
        <p:nvSpPr>
          <p:cNvPr id="3" name="Text Placeholder 2">
            <a:extLst>
              <a:ext uri="{FF2B5EF4-FFF2-40B4-BE49-F238E27FC236}">
                <a16:creationId xmlns:a16="http://schemas.microsoft.com/office/drawing/2014/main" id="{4277D592-93DC-4860-B7B0-8541DEA8C10C}"/>
              </a:ext>
            </a:extLst>
          </p:cNvPr>
          <p:cNvSpPr>
            <a:spLocks noGrp="1"/>
          </p:cNvSpPr>
          <p:nvPr>
            <p:ph type="body" idx="1"/>
          </p:nvPr>
        </p:nvSpPr>
        <p:spPr/>
        <p:txBody>
          <a:bodyPr/>
          <a:lstStyle/>
          <a:p>
            <a:r>
              <a:rPr lang="en-US" dirty="0">
                <a:solidFill>
                  <a:schemeClr val="accent5">
                    <a:lumMod val="75000"/>
                  </a:schemeClr>
                </a:solidFill>
              </a:rPr>
              <a:t>Mobile Crisis is a Moment in Time…What is Next?</a:t>
            </a:r>
          </a:p>
        </p:txBody>
      </p:sp>
      <p:sp>
        <p:nvSpPr>
          <p:cNvPr id="4" name="Content Placeholder 3">
            <a:extLst>
              <a:ext uri="{FF2B5EF4-FFF2-40B4-BE49-F238E27FC236}">
                <a16:creationId xmlns:a16="http://schemas.microsoft.com/office/drawing/2014/main" id="{0808D4CA-EA8D-4594-BF3D-A858CDA1FAA5}"/>
              </a:ext>
            </a:extLst>
          </p:cNvPr>
          <p:cNvSpPr>
            <a:spLocks noGrp="1"/>
          </p:cNvSpPr>
          <p:nvPr>
            <p:ph sz="half" idx="2"/>
          </p:nvPr>
        </p:nvSpPr>
        <p:spPr/>
        <p:txBody>
          <a:bodyPr/>
          <a:lstStyle/>
          <a:p>
            <a:pPr marL="109537" indent="0">
              <a:buNone/>
            </a:pPr>
            <a:r>
              <a:rPr lang="en-US" dirty="0"/>
              <a:t>What happens beyond the crisis event?</a:t>
            </a:r>
          </a:p>
          <a:p>
            <a:pPr lvl="1"/>
            <a:endParaRPr lang="en-US" dirty="0"/>
          </a:p>
          <a:p>
            <a:pPr lvl="1"/>
            <a:endParaRPr lang="en-US" dirty="0"/>
          </a:p>
        </p:txBody>
      </p:sp>
      <p:sp>
        <p:nvSpPr>
          <p:cNvPr id="6" name="Slide Number Placeholder 5">
            <a:extLst>
              <a:ext uri="{FF2B5EF4-FFF2-40B4-BE49-F238E27FC236}">
                <a16:creationId xmlns:a16="http://schemas.microsoft.com/office/drawing/2014/main" id="{378C381A-E996-4493-AD89-F18A23756350}"/>
              </a:ext>
            </a:extLst>
          </p:cNvPr>
          <p:cNvSpPr>
            <a:spLocks noGrp="1"/>
          </p:cNvSpPr>
          <p:nvPr>
            <p:ph type="sldNum" sz="quarter" idx="11"/>
          </p:nvPr>
        </p:nvSpPr>
        <p:spPr/>
        <p:txBody>
          <a:bodyPr/>
          <a:lstStyle/>
          <a:p>
            <a:pPr>
              <a:defRPr/>
            </a:pPr>
            <a:fld id="{24E1CB00-335E-41A5-B111-1DD6F0298FA7}" type="slidenum">
              <a:rPr lang="en-US" smtClean="0"/>
              <a:pPr>
                <a:defRPr/>
              </a:pPr>
              <a:t>3</a:t>
            </a:fld>
            <a:endParaRPr lang="en-US" dirty="0"/>
          </a:p>
        </p:txBody>
      </p:sp>
      <p:graphicFrame>
        <p:nvGraphicFramePr>
          <p:cNvPr id="7" name="Diagram 6">
            <a:extLst>
              <a:ext uri="{FF2B5EF4-FFF2-40B4-BE49-F238E27FC236}">
                <a16:creationId xmlns:a16="http://schemas.microsoft.com/office/drawing/2014/main" id="{226EB9B5-CFF0-44D0-BCE4-831542D36423}"/>
              </a:ext>
            </a:extLst>
          </p:cNvPr>
          <p:cNvGraphicFramePr/>
          <p:nvPr>
            <p:extLst>
              <p:ext uri="{D42A27DB-BD31-4B8C-83A1-F6EECF244321}">
                <p14:modId xmlns:p14="http://schemas.microsoft.com/office/powerpoint/2010/main" val="4008459447"/>
              </p:ext>
            </p:extLst>
          </p:nvPr>
        </p:nvGraphicFramePr>
        <p:xfrm>
          <a:off x="1128157" y="2588822"/>
          <a:ext cx="10352644" cy="3621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485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0C07C-BB8C-4C70-97F3-49DD31F76DD1}"/>
              </a:ext>
            </a:extLst>
          </p:cNvPr>
          <p:cNvSpPr>
            <a:spLocks noGrp="1"/>
          </p:cNvSpPr>
          <p:nvPr>
            <p:ph type="title"/>
          </p:nvPr>
        </p:nvSpPr>
        <p:spPr>
          <a:xfrm>
            <a:off x="474562" y="274638"/>
            <a:ext cx="11107838" cy="1068025"/>
          </a:xfrm>
        </p:spPr>
        <p:txBody>
          <a:bodyPr>
            <a:normAutofit fontScale="90000"/>
          </a:bodyPr>
          <a:lstStyle/>
          <a:p>
            <a:r>
              <a:rPr lang="en-US" dirty="0"/>
              <a:t>Adolescent Mobile Crisis</a:t>
            </a:r>
            <a:br>
              <a:rPr lang="en-US" dirty="0"/>
            </a:br>
            <a:endParaRPr lang="en-US" dirty="0"/>
          </a:p>
        </p:txBody>
      </p:sp>
      <p:sp>
        <p:nvSpPr>
          <p:cNvPr id="4" name="Content Placeholder 3">
            <a:extLst>
              <a:ext uri="{FF2B5EF4-FFF2-40B4-BE49-F238E27FC236}">
                <a16:creationId xmlns:a16="http://schemas.microsoft.com/office/drawing/2014/main" id="{9FA2BEC8-750B-4AC3-A56B-91B547CFD32F}"/>
              </a:ext>
            </a:extLst>
          </p:cNvPr>
          <p:cNvSpPr>
            <a:spLocks noGrp="1"/>
          </p:cNvSpPr>
          <p:nvPr>
            <p:ph idx="1"/>
          </p:nvPr>
        </p:nvSpPr>
        <p:spPr>
          <a:xfrm>
            <a:off x="474562" y="949124"/>
            <a:ext cx="11107838" cy="4842077"/>
          </a:xfrm>
        </p:spPr>
        <p:txBody>
          <a:bodyPr/>
          <a:lstStyle/>
          <a:p>
            <a:pPr marL="365125" lvl="1" indent="0">
              <a:buNone/>
            </a:pPr>
            <a:r>
              <a:rPr lang="en-US" i="1" dirty="0">
                <a:solidFill>
                  <a:schemeClr val="accent5">
                    <a:lumMod val="75000"/>
                  </a:schemeClr>
                </a:solidFill>
              </a:rPr>
              <a:t>Why Improve Current Practice?</a:t>
            </a:r>
          </a:p>
          <a:p>
            <a:pPr marL="365125" lvl="1" indent="0">
              <a:buNone/>
            </a:pPr>
            <a:endParaRPr lang="en-US" dirty="0"/>
          </a:p>
          <a:p>
            <a:pPr marL="365125" lvl="1" indent="0">
              <a:buNone/>
            </a:pPr>
            <a:r>
              <a:rPr lang="en-US" dirty="0"/>
              <a:t>1.  Improve Clinical Effectiveness of Current Treatment</a:t>
            </a:r>
          </a:p>
          <a:p>
            <a:pPr marL="365125" lvl="1" indent="0">
              <a:buNone/>
            </a:pPr>
            <a:endParaRPr lang="en-US" dirty="0"/>
          </a:p>
          <a:p>
            <a:pPr marL="365125" lvl="1" indent="0">
              <a:buNone/>
            </a:pPr>
            <a:r>
              <a:rPr lang="en-US" dirty="0"/>
              <a:t>2.  Identify Better Outcomes</a:t>
            </a:r>
          </a:p>
          <a:p>
            <a:pPr marL="1060450" lvl="2" indent="-457200"/>
            <a:r>
              <a:rPr lang="en-US" dirty="0"/>
              <a:t>Resolve the precipitating event and keep the youth in the home</a:t>
            </a:r>
          </a:p>
          <a:p>
            <a:pPr marL="1060450" lvl="2" indent="-457200"/>
            <a:r>
              <a:rPr lang="en-US" dirty="0"/>
              <a:t>Connect and ensure youth and family engaged in services</a:t>
            </a:r>
          </a:p>
          <a:p>
            <a:pPr marL="1060450" lvl="2" indent="-457200"/>
            <a:r>
              <a:rPr lang="en-US" dirty="0"/>
              <a:t>Assist in skill development to maintain stabilization </a:t>
            </a:r>
          </a:p>
          <a:p>
            <a:pPr marL="1060450" lvl="2" indent="-457200"/>
            <a:r>
              <a:rPr lang="en-US" dirty="0"/>
              <a:t>Support and preserve family structure</a:t>
            </a:r>
          </a:p>
          <a:p>
            <a:pPr marL="1060450" lvl="2" indent="-457200">
              <a:buFont typeface="+mj-lt"/>
              <a:buAutoNum type="arabicPeriod"/>
            </a:pPr>
            <a:endParaRPr lang="en-US" dirty="0"/>
          </a:p>
          <a:p>
            <a:pPr marL="365125" lvl="1" indent="0">
              <a:buNone/>
            </a:pPr>
            <a:r>
              <a:rPr lang="en-US" dirty="0"/>
              <a:t>3.  Measure and Report on Improved Clinical Outcomes</a:t>
            </a:r>
          </a:p>
          <a:p>
            <a:pPr marL="822325" lvl="1" indent="-457200">
              <a:buFont typeface="+mj-lt"/>
              <a:buAutoNum type="arabicPeriod"/>
            </a:pPr>
            <a:endParaRPr lang="en-US" dirty="0"/>
          </a:p>
          <a:p>
            <a:endParaRPr lang="en-US" dirty="0"/>
          </a:p>
        </p:txBody>
      </p:sp>
      <p:sp>
        <p:nvSpPr>
          <p:cNvPr id="6" name="Slide Number Placeholder 5">
            <a:extLst>
              <a:ext uri="{FF2B5EF4-FFF2-40B4-BE49-F238E27FC236}">
                <a16:creationId xmlns:a16="http://schemas.microsoft.com/office/drawing/2014/main" id="{C4F66719-5B52-4E3B-B25E-4735152AEA9A}"/>
              </a:ext>
            </a:extLst>
          </p:cNvPr>
          <p:cNvSpPr>
            <a:spLocks noGrp="1"/>
          </p:cNvSpPr>
          <p:nvPr>
            <p:ph type="sldNum" sz="quarter" idx="11"/>
          </p:nvPr>
        </p:nvSpPr>
        <p:spPr/>
        <p:txBody>
          <a:bodyPr/>
          <a:lstStyle/>
          <a:p>
            <a:pPr>
              <a:defRPr/>
            </a:pPr>
            <a:fld id="{24E1CB00-335E-41A5-B111-1DD6F0298FA7}" type="slidenum">
              <a:rPr lang="en-US" sz="2000" smtClean="0"/>
              <a:pPr>
                <a:defRPr/>
              </a:pPr>
              <a:t>4</a:t>
            </a:fld>
            <a:endParaRPr lang="en-US" sz="2000" dirty="0"/>
          </a:p>
        </p:txBody>
      </p:sp>
    </p:spTree>
    <p:extLst>
      <p:ext uri="{BB962C8B-B14F-4D97-AF65-F5344CB8AC3E}">
        <p14:creationId xmlns:p14="http://schemas.microsoft.com/office/powerpoint/2010/main" val="2137214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70052-8949-4079-AA97-56C36B2BFA2B}"/>
              </a:ext>
            </a:extLst>
          </p:cNvPr>
          <p:cNvSpPr>
            <a:spLocks noGrp="1"/>
          </p:cNvSpPr>
          <p:nvPr>
            <p:ph type="title"/>
          </p:nvPr>
        </p:nvSpPr>
        <p:spPr/>
        <p:txBody>
          <a:bodyPr>
            <a:normAutofit fontScale="90000"/>
          </a:bodyPr>
          <a:lstStyle/>
          <a:p>
            <a:r>
              <a:rPr lang="en-US" dirty="0">
                <a:effectLst/>
              </a:rPr>
              <a:t>Developing</a:t>
            </a:r>
            <a:r>
              <a:rPr lang="en-US" dirty="0"/>
              <a:t> the MORES Service</a:t>
            </a:r>
            <a:br>
              <a:rPr lang="en-US" dirty="0"/>
            </a:br>
            <a:r>
              <a:rPr lang="en-US" dirty="0"/>
              <a:t>(The Clinical Picture)</a:t>
            </a:r>
          </a:p>
        </p:txBody>
      </p:sp>
      <p:sp>
        <p:nvSpPr>
          <p:cNvPr id="4" name="Content Placeholder 3">
            <a:extLst>
              <a:ext uri="{FF2B5EF4-FFF2-40B4-BE49-F238E27FC236}">
                <a16:creationId xmlns:a16="http://schemas.microsoft.com/office/drawing/2014/main" id="{19AFA70D-A44E-46F3-A5E6-7367BBB65134}"/>
              </a:ext>
            </a:extLst>
          </p:cNvPr>
          <p:cNvSpPr>
            <a:spLocks noGrp="1"/>
          </p:cNvSpPr>
          <p:nvPr>
            <p:ph sz="half" idx="2"/>
          </p:nvPr>
        </p:nvSpPr>
        <p:spPr>
          <a:xfrm>
            <a:off x="609600" y="1543574"/>
            <a:ext cx="10972800" cy="4247627"/>
          </a:xfrm>
        </p:spPr>
        <p:txBody>
          <a:bodyPr/>
          <a:lstStyle/>
          <a:p>
            <a:pPr marL="822325" lvl="1" indent="-457200">
              <a:buFont typeface="+mj-lt"/>
              <a:buAutoNum type="alphaUcPeriod"/>
            </a:pPr>
            <a:r>
              <a:rPr lang="en-US" dirty="0"/>
              <a:t>New Jersey Model</a:t>
            </a:r>
          </a:p>
          <a:p>
            <a:pPr marL="822325" lvl="1" indent="-457200">
              <a:buFont typeface="+mj-lt"/>
              <a:buAutoNum type="alphaUcPeriod"/>
            </a:pPr>
            <a:r>
              <a:rPr lang="en-US" dirty="0"/>
              <a:t>Plan of Treatment</a:t>
            </a:r>
          </a:p>
          <a:p>
            <a:pPr marL="1060450" lvl="2" indent="-457200">
              <a:buFont typeface="+mj-lt"/>
              <a:buAutoNum type="alphaUcPeriod"/>
            </a:pPr>
            <a:r>
              <a:rPr lang="en-US" dirty="0"/>
              <a:t>Built Capacity &amp; Access to Services </a:t>
            </a:r>
          </a:p>
          <a:p>
            <a:pPr marL="1060450" lvl="2" indent="-457200">
              <a:buFont typeface="+mj-lt"/>
              <a:buAutoNum type="alphaUcPeriod"/>
            </a:pPr>
            <a:r>
              <a:rPr lang="en-US" dirty="0"/>
              <a:t>Increased Community Based Services</a:t>
            </a:r>
          </a:p>
          <a:p>
            <a:pPr marL="822325" lvl="1" indent="-457200">
              <a:buFont typeface="+mj-lt"/>
              <a:buAutoNum type="alphaUcPeriod"/>
            </a:pPr>
            <a:r>
              <a:rPr lang="en-US" dirty="0"/>
              <a:t>Expected Treatment Outcomes</a:t>
            </a:r>
          </a:p>
          <a:p>
            <a:pPr marL="1060450" lvl="2" indent="-457200">
              <a:buFont typeface="+mj-lt"/>
              <a:buAutoNum type="arabicPeriod"/>
            </a:pPr>
            <a:r>
              <a:rPr lang="en-US" dirty="0"/>
              <a:t>Response - De-escalation, Assessment, Planning</a:t>
            </a:r>
          </a:p>
          <a:p>
            <a:pPr marL="1060450" lvl="2" indent="-457200">
              <a:buFont typeface="+mj-lt"/>
              <a:buAutoNum type="arabicPeriod"/>
            </a:pPr>
            <a:r>
              <a:rPr lang="en-US" dirty="0"/>
              <a:t>Consumer Satisfaction – Single point of access, verbal consent, warm line with local mobile response team, 24/7, up to 8 week stabilization period</a:t>
            </a:r>
          </a:p>
          <a:p>
            <a:pPr marL="1060450" lvl="2" indent="-457200">
              <a:buFont typeface="+mj-lt"/>
              <a:buAutoNum type="arabicPeriod"/>
            </a:pPr>
            <a:r>
              <a:rPr lang="en-US" dirty="0"/>
              <a:t>Lower Cost of Care for Youth</a:t>
            </a:r>
          </a:p>
          <a:p>
            <a:pPr marL="1060450" lvl="2" indent="-457200">
              <a:buFont typeface="+mj-lt"/>
              <a:buAutoNum type="arabicPeriod"/>
            </a:pPr>
            <a:r>
              <a:rPr lang="en-US" dirty="0"/>
              <a:t>Fewer children in institutional care</a:t>
            </a:r>
          </a:p>
          <a:p>
            <a:pPr marL="1060450" lvl="2" indent="-457200">
              <a:buFont typeface="+mj-lt"/>
              <a:buAutoNum type="arabicPeriod"/>
            </a:pPr>
            <a:endParaRPr lang="en-US" dirty="0"/>
          </a:p>
          <a:p>
            <a:pPr marL="2544762" lvl="8" indent="-514350">
              <a:buFont typeface="+mj-lt"/>
              <a:buAutoNum type="romanLcPeriod" startAt="7"/>
            </a:pPr>
            <a:endParaRPr lang="en-US" dirty="0"/>
          </a:p>
          <a:p>
            <a:pPr marL="566737" indent="-457200">
              <a:buFont typeface="+mj-lt"/>
              <a:buAutoNum type="alphaUcPeriod" startAt="3"/>
            </a:pPr>
            <a:endParaRPr lang="en-US" dirty="0"/>
          </a:p>
        </p:txBody>
      </p:sp>
      <p:sp>
        <p:nvSpPr>
          <p:cNvPr id="6" name="Slide Number Placeholder 5">
            <a:extLst>
              <a:ext uri="{FF2B5EF4-FFF2-40B4-BE49-F238E27FC236}">
                <a16:creationId xmlns:a16="http://schemas.microsoft.com/office/drawing/2014/main" id="{C12F9C77-BBD5-4E93-A98E-46696E2C552A}"/>
              </a:ext>
            </a:extLst>
          </p:cNvPr>
          <p:cNvSpPr>
            <a:spLocks noGrp="1"/>
          </p:cNvSpPr>
          <p:nvPr>
            <p:ph type="sldNum" sz="quarter" idx="11"/>
          </p:nvPr>
        </p:nvSpPr>
        <p:spPr/>
        <p:txBody>
          <a:bodyPr/>
          <a:lstStyle/>
          <a:p>
            <a:pPr>
              <a:defRPr/>
            </a:pPr>
            <a:fld id="{24E1CB00-335E-41A5-B111-1DD6F0298FA7}" type="slidenum">
              <a:rPr lang="en-US" sz="1800" smtClean="0"/>
              <a:pPr>
                <a:defRPr/>
              </a:pPr>
              <a:t>5</a:t>
            </a:fld>
            <a:endParaRPr lang="en-US" sz="1800" dirty="0"/>
          </a:p>
        </p:txBody>
      </p:sp>
    </p:spTree>
    <p:extLst>
      <p:ext uri="{BB962C8B-B14F-4D97-AF65-F5344CB8AC3E}">
        <p14:creationId xmlns:p14="http://schemas.microsoft.com/office/powerpoint/2010/main" val="3198267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29D6A-7AA3-432D-AB94-698E44F07D96}"/>
              </a:ext>
            </a:extLst>
          </p:cNvPr>
          <p:cNvSpPr>
            <a:spLocks noGrp="1"/>
          </p:cNvSpPr>
          <p:nvPr>
            <p:ph type="title"/>
          </p:nvPr>
        </p:nvSpPr>
        <p:spPr/>
        <p:txBody>
          <a:bodyPr>
            <a:normAutofit fontScale="90000"/>
          </a:bodyPr>
          <a:lstStyle/>
          <a:p>
            <a:pPr algn="ctr"/>
            <a:r>
              <a:rPr lang="en-US" dirty="0"/>
              <a:t>Looking at Current Data Through MORES Lens</a:t>
            </a:r>
          </a:p>
        </p:txBody>
      </p:sp>
      <p:sp>
        <p:nvSpPr>
          <p:cNvPr id="4" name="Content Placeholder 3">
            <a:extLst>
              <a:ext uri="{FF2B5EF4-FFF2-40B4-BE49-F238E27FC236}">
                <a16:creationId xmlns:a16="http://schemas.microsoft.com/office/drawing/2014/main" id="{B9C635E8-6FA8-409A-AB32-3EEF4AECC9F9}"/>
              </a:ext>
            </a:extLst>
          </p:cNvPr>
          <p:cNvSpPr>
            <a:spLocks noGrp="1"/>
          </p:cNvSpPr>
          <p:nvPr>
            <p:ph sz="half" idx="2"/>
          </p:nvPr>
        </p:nvSpPr>
        <p:spPr>
          <a:xfrm>
            <a:off x="609600" y="1602298"/>
            <a:ext cx="10972800" cy="4188904"/>
          </a:xfrm>
        </p:spPr>
        <p:txBody>
          <a:bodyPr/>
          <a:lstStyle/>
          <a:p>
            <a:pPr marL="566737" indent="-457200">
              <a:buFont typeface="+mj-lt"/>
              <a:buAutoNum type="alphaUcPeriod"/>
            </a:pPr>
            <a:r>
              <a:rPr lang="en-US" dirty="0"/>
              <a:t>Expected number of persons served? </a:t>
            </a:r>
          </a:p>
          <a:p>
            <a:pPr marL="822325" lvl="1" indent="-457200">
              <a:buFont typeface="Wingdings" panose="05000000000000000000" pitchFamily="2" charset="2"/>
              <a:buChar char="§"/>
            </a:pPr>
            <a:r>
              <a:rPr lang="en-US" dirty="0"/>
              <a:t>Pilot in two counties:  Burke &amp; Gaston</a:t>
            </a:r>
          </a:p>
          <a:p>
            <a:pPr marL="822325" lvl="1" indent="-457200">
              <a:buFont typeface="Wingdings" panose="05000000000000000000" pitchFamily="2" charset="2"/>
              <a:buChar char="§"/>
            </a:pPr>
            <a:r>
              <a:rPr lang="en-US" dirty="0"/>
              <a:t>FY 16-17 - 90 Medicaid &amp; 46 State-Funded Youth &amp; Families utilized mobile crisis  </a:t>
            </a:r>
          </a:p>
          <a:p>
            <a:pPr marL="822325" lvl="1" indent="-457200">
              <a:buFont typeface="Wingdings" panose="05000000000000000000" pitchFamily="2" charset="2"/>
              <a:buChar char="§"/>
            </a:pPr>
            <a:r>
              <a:rPr lang="en-US" dirty="0"/>
              <a:t>Expected number of youth &amp; Families served with MORES = 100</a:t>
            </a:r>
          </a:p>
          <a:p>
            <a:pPr marL="566737" indent="-457200">
              <a:buFont typeface="+mj-lt"/>
              <a:buAutoNum type="alphaUcPeriod"/>
            </a:pPr>
            <a:endParaRPr lang="en-US" dirty="0"/>
          </a:p>
          <a:p>
            <a:pPr marL="566737" indent="-457200">
              <a:buFont typeface="+mj-lt"/>
              <a:buAutoNum type="alphaUcPeriod"/>
            </a:pPr>
            <a:r>
              <a:rPr lang="en-US" dirty="0"/>
              <a:t>Who can provide the services? </a:t>
            </a:r>
          </a:p>
          <a:p>
            <a:pPr marL="822325" lvl="1" indent="-457200">
              <a:buFont typeface="Wingdings" panose="05000000000000000000" pitchFamily="2" charset="2"/>
              <a:buChar char="§"/>
            </a:pPr>
            <a:r>
              <a:rPr lang="en-US" dirty="0"/>
              <a:t>Currently two mobile crisis providers will be delivering the service</a:t>
            </a:r>
          </a:p>
          <a:p>
            <a:pPr marL="1060450" lvl="2" indent="-457200">
              <a:buFont typeface="+mj-lt"/>
              <a:buAutoNum type="arabicPeriod"/>
            </a:pPr>
            <a:r>
              <a:rPr lang="en-US" dirty="0"/>
              <a:t>Catawba Valley Behavioral Health – Burke County</a:t>
            </a:r>
          </a:p>
          <a:p>
            <a:pPr marL="1060450" lvl="2" indent="-457200">
              <a:buFont typeface="+mj-lt"/>
              <a:buAutoNum type="arabicPeriod"/>
            </a:pPr>
            <a:r>
              <a:rPr lang="en-US" dirty="0"/>
              <a:t>Phoenix Counseling Services – Gaston County</a:t>
            </a:r>
          </a:p>
          <a:p>
            <a:pPr marL="566737" indent="-457200">
              <a:buFont typeface="+mj-lt"/>
              <a:buAutoNum type="alphaUcPeriod"/>
            </a:pPr>
            <a:endParaRPr lang="en-US" dirty="0"/>
          </a:p>
          <a:p>
            <a:pPr marL="566737" indent="-457200">
              <a:buFont typeface="+mj-lt"/>
              <a:buAutoNum type="alphaUcPeriod"/>
            </a:pPr>
            <a:endParaRPr lang="en-US" dirty="0"/>
          </a:p>
        </p:txBody>
      </p:sp>
      <p:sp>
        <p:nvSpPr>
          <p:cNvPr id="6" name="Slide Number Placeholder 5">
            <a:extLst>
              <a:ext uri="{FF2B5EF4-FFF2-40B4-BE49-F238E27FC236}">
                <a16:creationId xmlns:a16="http://schemas.microsoft.com/office/drawing/2014/main" id="{21974168-0BC4-44B7-986A-4CE171C69A58}"/>
              </a:ext>
            </a:extLst>
          </p:cNvPr>
          <p:cNvSpPr>
            <a:spLocks noGrp="1"/>
          </p:cNvSpPr>
          <p:nvPr>
            <p:ph type="sldNum" sz="quarter" idx="11"/>
          </p:nvPr>
        </p:nvSpPr>
        <p:spPr/>
        <p:txBody>
          <a:bodyPr/>
          <a:lstStyle/>
          <a:p>
            <a:pPr>
              <a:defRPr/>
            </a:pPr>
            <a:fld id="{24E1CB00-335E-41A5-B111-1DD6F0298FA7}" type="slidenum">
              <a:rPr lang="en-US" sz="1800" smtClean="0"/>
              <a:pPr>
                <a:defRPr/>
              </a:pPr>
              <a:t>6</a:t>
            </a:fld>
            <a:endParaRPr lang="en-US" sz="1800" dirty="0"/>
          </a:p>
        </p:txBody>
      </p:sp>
      <p:pic>
        <p:nvPicPr>
          <p:cNvPr id="7" name="Picture 6">
            <a:extLst>
              <a:ext uri="{FF2B5EF4-FFF2-40B4-BE49-F238E27FC236}">
                <a16:creationId xmlns:a16="http://schemas.microsoft.com/office/drawing/2014/main" id="{CE359565-B198-44AF-BDB9-3C6DF73404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6687" y="4059320"/>
            <a:ext cx="3976447" cy="2646281"/>
          </a:xfrm>
          <a:prstGeom prst="rect">
            <a:avLst/>
          </a:prstGeom>
        </p:spPr>
      </p:pic>
    </p:spTree>
    <p:extLst>
      <p:ext uri="{BB962C8B-B14F-4D97-AF65-F5344CB8AC3E}">
        <p14:creationId xmlns:p14="http://schemas.microsoft.com/office/powerpoint/2010/main" val="4291337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59770-7280-4368-A3B0-E1416BD5E7DA}"/>
              </a:ext>
            </a:extLst>
          </p:cNvPr>
          <p:cNvSpPr>
            <a:spLocks noGrp="1"/>
          </p:cNvSpPr>
          <p:nvPr>
            <p:ph type="title"/>
          </p:nvPr>
        </p:nvSpPr>
        <p:spPr/>
        <p:txBody>
          <a:bodyPr>
            <a:normAutofit/>
          </a:bodyPr>
          <a:lstStyle/>
          <a:p>
            <a:r>
              <a:rPr lang="en-US" dirty="0">
                <a:effectLst/>
              </a:rPr>
              <a:t>Cross Functional Team work</a:t>
            </a:r>
          </a:p>
        </p:txBody>
      </p:sp>
      <p:sp>
        <p:nvSpPr>
          <p:cNvPr id="4" name="Content Placeholder 3">
            <a:extLst>
              <a:ext uri="{FF2B5EF4-FFF2-40B4-BE49-F238E27FC236}">
                <a16:creationId xmlns:a16="http://schemas.microsoft.com/office/drawing/2014/main" id="{56B9D952-59DD-4B59-BB7D-5CFE5BDCEC2E}"/>
              </a:ext>
            </a:extLst>
          </p:cNvPr>
          <p:cNvSpPr>
            <a:spLocks noGrp="1"/>
          </p:cNvSpPr>
          <p:nvPr>
            <p:ph sz="half" idx="2"/>
          </p:nvPr>
        </p:nvSpPr>
        <p:spPr>
          <a:xfrm>
            <a:off x="609600" y="1417638"/>
            <a:ext cx="10972800" cy="4373563"/>
          </a:xfrm>
        </p:spPr>
        <p:txBody>
          <a:bodyPr/>
          <a:lstStyle/>
          <a:p>
            <a:pPr marL="566737" indent="-457200">
              <a:buFont typeface="+mj-lt"/>
              <a:buAutoNum type="alphaUcPeriod"/>
            </a:pPr>
            <a:r>
              <a:rPr lang="en-US" dirty="0"/>
              <a:t>Workgroup – State Level DMA/DMHDDSAS/DSS/DJJ, Family Advocate, Providers, and Partners Staff </a:t>
            </a:r>
          </a:p>
          <a:p>
            <a:pPr marL="566737" indent="-457200">
              <a:buFont typeface="+mj-lt"/>
              <a:buAutoNum type="alphaUcPeriod"/>
            </a:pPr>
            <a:r>
              <a:rPr lang="en-US" dirty="0"/>
              <a:t>Developed Draft Service Definition, Team Composition, &amp; Training/Competency</a:t>
            </a:r>
          </a:p>
          <a:p>
            <a:pPr marL="566737" indent="-457200">
              <a:buFont typeface="+mj-lt"/>
              <a:buAutoNum type="alphaUcPeriod"/>
            </a:pPr>
            <a:r>
              <a:rPr lang="en-US" dirty="0"/>
              <a:t>Care Coordination – Service Mix</a:t>
            </a:r>
          </a:p>
          <a:p>
            <a:pPr marL="566737" indent="-457200">
              <a:buFont typeface="+mj-lt"/>
              <a:buAutoNum type="alphaUcPeriod"/>
            </a:pPr>
            <a:r>
              <a:rPr lang="en-US" dirty="0"/>
              <a:t>Utilization Management – Clinical Coverage Policy Compliance</a:t>
            </a:r>
          </a:p>
          <a:p>
            <a:pPr marL="566737" indent="-457200">
              <a:buFont typeface="+mj-lt"/>
              <a:buAutoNum type="alphaUcPeriod"/>
            </a:pPr>
            <a:r>
              <a:rPr lang="en-US" dirty="0"/>
              <a:t>Provider Network Management- Provider Mix</a:t>
            </a:r>
          </a:p>
          <a:p>
            <a:pPr marL="566737" indent="-457200">
              <a:buFont typeface="+mj-lt"/>
              <a:buAutoNum type="alphaUcPeriod"/>
            </a:pPr>
            <a:r>
              <a:rPr lang="en-US" dirty="0"/>
              <a:t>Finance – </a:t>
            </a:r>
          </a:p>
          <a:p>
            <a:pPr marL="822325" lvl="1" indent="-457200">
              <a:buFont typeface="+mj-lt"/>
              <a:buAutoNum type="arabicPeriod"/>
            </a:pPr>
            <a:r>
              <a:rPr lang="en-US" dirty="0"/>
              <a:t>Historical cost data</a:t>
            </a:r>
          </a:p>
          <a:p>
            <a:pPr marL="822325" lvl="1" indent="-457200">
              <a:buFont typeface="+mj-lt"/>
              <a:buAutoNum type="arabicPeriod"/>
            </a:pPr>
            <a:r>
              <a:rPr lang="en-US" dirty="0"/>
              <a:t>Historical utilization and service mix</a:t>
            </a:r>
          </a:p>
          <a:p>
            <a:pPr marL="566737" indent="-457200">
              <a:buFont typeface="+mj-lt"/>
              <a:buAutoNum type="alphaUcPeriod"/>
            </a:pPr>
            <a:r>
              <a:rPr lang="en-US" dirty="0"/>
              <a:t>Team -  Reimbursement model</a:t>
            </a:r>
          </a:p>
          <a:p>
            <a:pPr marL="822325" lvl="1" indent="-457200">
              <a:buFont typeface="+mj-lt"/>
              <a:buAutoNum type="arabicPeriod"/>
            </a:pPr>
            <a:endParaRPr lang="en-US" dirty="0"/>
          </a:p>
          <a:p>
            <a:pPr marL="822325" lvl="1" indent="-457200">
              <a:buFont typeface="+mj-lt"/>
              <a:buAutoNum type="arabicPeriod"/>
            </a:pPr>
            <a:endParaRPr lang="en-US" dirty="0"/>
          </a:p>
          <a:p>
            <a:pPr marL="1573212" lvl="6" indent="0">
              <a:buNone/>
            </a:pPr>
            <a:endParaRPr lang="en-US" dirty="0"/>
          </a:p>
          <a:p>
            <a:pPr marL="566737" indent="-457200">
              <a:buFont typeface="+mj-lt"/>
              <a:buAutoNum type="alphaUcPeriod"/>
            </a:pPr>
            <a:endParaRPr lang="en-US" dirty="0"/>
          </a:p>
        </p:txBody>
      </p:sp>
      <p:sp>
        <p:nvSpPr>
          <p:cNvPr id="6" name="Slide Number Placeholder 5">
            <a:extLst>
              <a:ext uri="{FF2B5EF4-FFF2-40B4-BE49-F238E27FC236}">
                <a16:creationId xmlns:a16="http://schemas.microsoft.com/office/drawing/2014/main" id="{F9E151D2-2766-4AED-B6F9-91B4D4C33932}"/>
              </a:ext>
            </a:extLst>
          </p:cNvPr>
          <p:cNvSpPr>
            <a:spLocks noGrp="1"/>
          </p:cNvSpPr>
          <p:nvPr>
            <p:ph type="sldNum" sz="quarter" idx="11"/>
          </p:nvPr>
        </p:nvSpPr>
        <p:spPr/>
        <p:txBody>
          <a:bodyPr/>
          <a:lstStyle/>
          <a:p>
            <a:pPr>
              <a:defRPr/>
            </a:pPr>
            <a:fld id="{24E1CB00-335E-41A5-B111-1DD6F0298FA7}" type="slidenum">
              <a:rPr lang="en-US" sz="1800" smtClean="0"/>
              <a:pPr>
                <a:defRPr/>
              </a:pPr>
              <a:t>7</a:t>
            </a:fld>
            <a:endParaRPr lang="en-US" sz="1800" dirty="0"/>
          </a:p>
        </p:txBody>
      </p:sp>
      <p:pic>
        <p:nvPicPr>
          <p:cNvPr id="7" name="Picture 6">
            <a:extLst>
              <a:ext uri="{FF2B5EF4-FFF2-40B4-BE49-F238E27FC236}">
                <a16:creationId xmlns:a16="http://schemas.microsoft.com/office/drawing/2014/main" id="{13EF8DEE-152B-4269-99EC-3FB8D3B5C7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0" y="3771901"/>
            <a:ext cx="2540000" cy="2019300"/>
          </a:xfrm>
          <a:prstGeom prst="rect">
            <a:avLst/>
          </a:prstGeom>
        </p:spPr>
      </p:pic>
    </p:spTree>
    <p:extLst>
      <p:ext uri="{BB962C8B-B14F-4D97-AF65-F5344CB8AC3E}">
        <p14:creationId xmlns:p14="http://schemas.microsoft.com/office/powerpoint/2010/main" val="394465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136E-631D-431E-9359-5BF2BB5D3622}"/>
              </a:ext>
            </a:extLst>
          </p:cNvPr>
          <p:cNvSpPr>
            <a:spLocks noGrp="1"/>
          </p:cNvSpPr>
          <p:nvPr>
            <p:ph type="title"/>
          </p:nvPr>
        </p:nvSpPr>
        <p:spPr/>
        <p:txBody>
          <a:bodyPr>
            <a:normAutofit fontScale="90000"/>
          </a:bodyPr>
          <a:lstStyle/>
          <a:p>
            <a:br>
              <a:rPr lang="en-US" dirty="0"/>
            </a:br>
            <a:r>
              <a:rPr lang="en-US" dirty="0">
                <a:effectLst/>
              </a:rPr>
              <a:t>Clinical Model</a:t>
            </a:r>
          </a:p>
        </p:txBody>
      </p:sp>
      <p:sp>
        <p:nvSpPr>
          <p:cNvPr id="3" name="Content Placeholder 2">
            <a:extLst>
              <a:ext uri="{FF2B5EF4-FFF2-40B4-BE49-F238E27FC236}">
                <a16:creationId xmlns:a16="http://schemas.microsoft.com/office/drawing/2014/main" id="{FDC12D03-4083-4F8D-809C-065D60760C62}"/>
              </a:ext>
            </a:extLst>
          </p:cNvPr>
          <p:cNvSpPr>
            <a:spLocks noGrp="1"/>
          </p:cNvSpPr>
          <p:nvPr>
            <p:ph idx="1"/>
          </p:nvPr>
        </p:nvSpPr>
        <p:spPr/>
        <p:txBody>
          <a:bodyPr/>
          <a:lstStyle/>
          <a:p>
            <a:pPr marL="109537"/>
            <a:r>
              <a:rPr lang="en-US" dirty="0"/>
              <a:t>Service Mix</a:t>
            </a:r>
          </a:p>
          <a:p>
            <a:pPr marL="1077722" lvl="1" indent="-457200">
              <a:buFont typeface="+mj-lt"/>
              <a:buAutoNum type="alphaUcPeriod"/>
            </a:pPr>
            <a:endParaRPr lang="en-US" dirty="0"/>
          </a:p>
          <a:p>
            <a:pPr marL="624078" indent="-514350">
              <a:buFont typeface="+mj-lt"/>
              <a:buAutoNum type="alphaUcPeriod"/>
            </a:pPr>
            <a:endParaRPr lang="en-US" dirty="0"/>
          </a:p>
        </p:txBody>
      </p:sp>
      <p:sp>
        <p:nvSpPr>
          <p:cNvPr id="6" name="Slide Number Placeholder 5">
            <a:extLst>
              <a:ext uri="{FF2B5EF4-FFF2-40B4-BE49-F238E27FC236}">
                <a16:creationId xmlns:a16="http://schemas.microsoft.com/office/drawing/2014/main" id="{3452A34D-573B-4DEF-8CDB-6F4EFF161939}"/>
              </a:ext>
            </a:extLst>
          </p:cNvPr>
          <p:cNvSpPr>
            <a:spLocks noGrp="1"/>
          </p:cNvSpPr>
          <p:nvPr>
            <p:ph type="sldNum" sz="quarter" idx="11"/>
          </p:nvPr>
        </p:nvSpPr>
        <p:spPr/>
        <p:txBody>
          <a:bodyPr/>
          <a:lstStyle/>
          <a:p>
            <a:pPr>
              <a:defRPr/>
            </a:pPr>
            <a:fld id="{24E1CB00-335E-41A5-B111-1DD6F0298FA7}" type="slidenum">
              <a:rPr lang="en-US" sz="1800" smtClean="0"/>
              <a:pPr>
                <a:defRPr/>
              </a:pPr>
              <a:t>8</a:t>
            </a:fld>
            <a:endParaRPr lang="en-US" sz="1800" dirty="0"/>
          </a:p>
        </p:txBody>
      </p:sp>
      <p:graphicFrame>
        <p:nvGraphicFramePr>
          <p:cNvPr id="4" name="Diagram 3">
            <a:extLst>
              <a:ext uri="{FF2B5EF4-FFF2-40B4-BE49-F238E27FC236}">
                <a16:creationId xmlns:a16="http://schemas.microsoft.com/office/drawing/2014/main" id="{AB084D23-4219-4177-B2D4-D938904F7078}"/>
              </a:ext>
            </a:extLst>
          </p:cNvPr>
          <p:cNvGraphicFramePr/>
          <p:nvPr>
            <p:extLst>
              <p:ext uri="{D42A27DB-BD31-4B8C-83A1-F6EECF244321}">
                <p14:modId xmlns:p14="http://schemas.microsoft.com/office/powerpoint/2010/main" val="881849577"/>
              </p:ext>
            </p:extLst>
          </p:nvPr>
        </p:nvGraphicFramePr>
        <p:xfrm>
          <a:off x="2636322" y="855022"/>
          <a:ext cx="7523677" cy="56170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7098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D7C748-86B3-4C25-A3E4-1941076AFB37}"/>
              </a:ext>
            </a:extLst>
          </p:cNvPr>
          <p:cNvSpPr>
            <a:spLocks noGrp="1"/>
          </p:cNvSpPr>
          <p:nvPr>
            <p:ph idx="1"/>
          </p:nvPr>
        </p:nvSpPr>
        <p:spPr>
          <a:xfrm>
            <a:off x="609600" y="1220071"/>
            <a:ext cx="10972800" cy="4918261"/>
          </a:xfrm>
        </p:spPr>
        <p:txBody>
          <a:bodyPr/>
          <a:lstStyle/>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624078" indent="-514350">
              <a:buFont typeface="+mj-lt"/>
              <a:buAutoNum type="alphaUcPeriod"/>
            </a:pPr>
            <a:endParaRPr lang="en-US" dirty="0"/>
          </a:p>
          <a:p>
            <a:pPr marL="109728" indent="0">
              <a:buNone/>
            </a:pPr>
            <a:endParaRPr lang="en-US" dirty="0"/>
          </a:p>
          <a:p>
            <a:pPr marL="109728" indent="0">
              <a:buNone/>
            </a:pPr>
            <a:r>
              <a:rPr lang="en-US" dirty="0"/>
              <a:t>	Length of episode of care – Can be brief or last up to 8 weeks</a:t>
            </a:r>
          </a:p>
          <a:p>
            <a:endParaRPr lang="en-US" dirty="0"/>
          </a:p>
        </p:txBody>
      </p:sp>
      <p:sp>
        <p:nvSpPr>
          <p:cNvPr id="3" name="Title 2">
            <a:extLst>
              <a:ext uri="{FF2B5EF4-FFF2-40B4-BE49-F238E27FC236}">
                <a16:creationId xmlns:a16="http://schemas.microsoft.com/office/drawing/2014/main" id="{45001395-F471-43C8-8979-92E5F2F0D925}"/>
              </a:ext>
            </a:extLst>
          </p:cNvPr>
          <p:cNvSpPr>
            <a:spLocks noGrp="1"/>
          </p:cNvSpPr>
          <p:nvPr>
            <p:ph type="title"/>
          </p:nvPr>
        </p:nvSpPr>
        <p:spPr/>
        <p:txBody>
          <a:bodyPr/>
          <a:lstStyle/>
          <a:p>
            <a:r>
              <a:rPr lang="en-US" dirty="0"/>
              <a:t>Clinical Model</a:t>
            </a:r>
          </a:p>
        </p:txBody>
      </p:sp>
      <p:sp>
        <p:nvSpPr>
          <p:cNvPr id="5" name="Slide Number Placeholder 4">
            <a:extLst>
              <a:ext uri="{FF2B5EF4-FFF2-40B4-BE49-F238E27FC236}">
                <a16:creationId xmlns:a16="http://schemas.microsoft.com/office/drawing/2014/main" id="{766B49C8-0DC5-40C0-ADD0-27D3FFE407BB}"/>
              </a:ext>
            </a:extLst>
          </p:cNvPr>
          <p:cNvSpPr>
            <a:spLocks noGrp="1"/>
          </p:cNvSpPr>
          <p:nvPr>
            <p:ph type="sldNum" sz="quarter" idx="11"/>
          </p:nvPr>
        </p:nvSpPr>
        <p:spPr/>
        <p:txBody>
          <a:bodyPr/>
          <a:lstStyle/>
          <a:p>
            <a:pPr>
              <a:defRPr/>
            </a:pPr>
            <a:fld id="{E32401F6-6023-4651-A49C-4239333BDB24}" type="slidenum">
              <a:rPr lang="en-US" sz="1800" smtClean="0"/>
              <a:pPr>
                <a:defRPr/>
              </a:pPr>
              <a:t>9</a:t>
            </a:fld>
            <a:endParaRPr lang="en-US" sz="1800" dirty="0"/>
          </a:p>
        </p:txBody>
      </p:sp>
      <p:graphicFrame>
        <p:nvGraphicFramePr>
          <p:cNvPr id="6" name="Diagram 5">
            <a:extLst>
              <a:ext uri="{FF2B5EF4-FFF2-40B4-BE49-F238E27FC236}">
                <a16:creationId xmlns:a16="http://schemas.microsoft.com/office/drawing/2014/main" id="{8E1BB27A-9EF2-4D99-980A-8AB6649D335F}"/>
              </a:ext>
            </a:extLst>
          </p:cNvPr>
          <p:cNvGraphicFramePr/>
          <p:nvPr>
            <p:extLst>
              <p:ext uri="{D42A27DB-BD31-4B8C-83A1-F6EECF244321}">
                <p14:modId xmlns:p14="http://schemas.microsoft.com/office/powerpoint/2010/main" val="397057228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453541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tnersPPTtemplate11252014">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ustom 1">
      <a:majorFont>
        <a:latin typeface="Castle T"/>
        <a:ea typeface=""/>
        <a:cs typeface=""/>
      </a:majorFont>
      <a:minorFont>
        <a:latin typeface="Arial"/>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Staff PP Template [Read-Only]" id="{1C80D055-3530-4D67-B07E-3FBA87C130F8}" vid="{40BB1D53-3D84-464F-91DE-2EEF234FC50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1869</TotalTime>
  <Words>3086</Words>
  <Application>Microsoft Office PowerPoint</Application>
  <PresentationFormat>Widescreen</PresentationFormat>
  <Paragraphs>471</Paragraphs>
  <Slides>29</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29</vt:i4>
      </vt:variant>
    </vt:vector>
  </HeadingPairs>
  <TitlesOfParts>
    <vt:vector size="39" baseType="lpstr">
      <vt:lpstr>Arial</vt:lpstr>
      <vt:lpstr>Calibri</vt:lpstr>
      <vt:lpstr>Calibri Light</vt:lpstr>
      <vt:lpstr>Castle T</vt:lpstr>
      <vt:lpstr>Verdana</vt:lpstr>
      <vt:lpstr>Wingdings</vt:lpstr>
      <vt:lpstr>Wingdings 2</vt:lpstr>
      <vt:lpstr>Wingdings 3</vt:lpstr>
      <vt:lpstr>Office Theme</vt:lpstr>
      <vt:lpstr>PartnersPPTtemplate11252014</vt:lpstr>
      <vt:lpstr>Developing An Alternative Service:  Mobile Outreach Response Engagement Stabilization (MORES) Pilot  May 2018</vt:lpstr>
      <vt:lpstr>Presenters</vt:lpstr>
      <vt:lpstr>What Problem are we trying to solve?</vt:lpstr>
      <vt:lpstr>Adolescent Mobile Crisis </vt:lpstr>
      <vt:lpstr>Developing the MORES Service (The Clinical Picture)</vt:lpstr>
      <vt:lpstr>Looking at Current Data Through MORES Lens</vt:lpstr>
      <vt:lpstr>Cross Functional Team work</vt:lpstr>
      <vt:lpstr> Clinical Model</vt:lpstr>
      <vt:lpstr>Clinical Model</vt:lpstr>
      <vt:lpstr> What is MORES ?</vt:lpstr>
      <vt:lpstr>How is MORES different than MCM(Mobile Crisis Management)</vt:lpstr>
      <vt:lpstr>How is MORES different than MCM(Mobile Crisis Management)</vt:lpstr>
      <vt:lpstr>How is MORES different than MCM(Mobile Crisis Management)</vt:lpstr>
      <vt:lpstr>How is MORES different than MCM(Mobile Crisis Management)</vt:lpstr>
      <vt:lpstr>How is MORES different than MCM(Mobile Crisis Management)</vt:lpstr>
      <vt:lpstr>How is MORES different than MCM(Mobile Crisis Management)</vt:lpstr>
      <vt:lpstr>Cost of Service or Episode of Care</vt:lpstr>
      <vt:lpstr>Analysis of Historical Cost Data</vt:lpstr>
      <vt:lpstr>What the Historical Data revealed?</vt:lpstr>
      <vt:lpstr>Financial Model: Bundling a rate</vt:lpstr>
      <vt:lpstr>Financial Model: Principles in using a bundled rate</vt:lpstr>
      <vt:lpstr>Mores Reimbursement Plan</vt:lpstr>
      <vt:lpstr>The Mores Cost Model</vt:lpstr>
      <vt:lpstr>Billing/Reimbursement Plan</vt:lpstr>
      <vt:lpstr>Why encounter claims</vt:lpstr>
      <vt:lpstr>Provider Selection Process</vt:lpstr>
      <vt:lpstr>Training &amp; Competency</vt:lpstr>
      <vt:lpstr>Outcome Measures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Lackey</dc:creator>
  <cp:lastModifiedBy>Allison Gosda</cp:lastModifiedBy>
  <cp:revision>131</cp:revision>
  <cp:lastPrinted>2018-04-20T19:06:04Z</cp:lastPrinted>
  <dcterms:created xsi:type="dcterms:W3CDTF">2018-01-29T18:31:50Z</dcterms:created>
  <dcterms:modified xsi:type="dcterms:W3CDTF">2018-05-23T03:36:42Z</dcterms:modified>
</cp:coreProperties>
</file>