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59" r:id="rId3"/>
    <p:sldId id="266" r:id="rId4"/>
    <p:sldId id="261" r:id="rId5"/>
    <p:sldId id="262" r:id="rId6"/>
    <p:sldId id="265" r:id="rId7"/>
    <p:sldId id="268" r:id="rId8"/>
    <p:sldId id="270"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6" r:id="rId27"/>
    <p:sldId id="345" r:id="rId28"/>
    <p:sldId id="346" r:id="rId29"/>
    <p:sldId id="347" r:id="rId30"/>
    <p:sldId id="348" r:id="rId31"/>
    <p:sldId id="271"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16" r:id="rId81"/>
    <p:sldId id="317" r:id="rId82"/>
    <p:sldId id="318" r:id="rId83"/>
    <p:sldId id="377" r:id="rId84"/>
    <p:sldId id="319" r:id="rId85"/>
    <p:sldId id="378" r:id="rId86"/>
    <p:sldId id="321" r:id="rId87"/>
    <p:sldId id="361" r:id="rId88"/>
    <p:sldId id="362" r:id="rId89"/>
    <p:sldId id="363" r:id="rId90"/>
    <p:sldId id="364" r:id="rId91"/>
    <p:sldId id="365" r:id="rId92"/>
    <p:sldId id="366" r:id="rId93"/>
    <p:sldId id="322" r:id="rId94"/>
    <p:sldId id="323" r:id="rId95"/>
    <p:sldId id="324" r:id="rId96"/>
    <p:sldId id="325" r:id="rId97"/>
    <p:sldId id="326" r:id="rId98"/>
    <p:sldId id="327" r:id="rId99"/>
    <p:sldId id="367" r:id="rId100"/>
    <p:sldId id="368" r:id="rId101"/>
    <p:sldId id="369" r:id="rId102"/>
    <p:sldId id="370" r:id="rId103"/>
    <p:sldId id="371" r:id="rId104"/>
    <p:sldId id="272" r:id="rId105"/>
    <p:sldId id="274" r:id="rId106"/>
    <p:sldId id="275" r:id="rId107"/>
    <p:sldId id="277" r:id="rId108"/>
    <p:sldId id="372" r:id="rId109"/>
    <p:sldId id="374" r:id="rId110"/>
    <p:sldId id="375" r:id="rId111"/>
  </p:sldIdLst>
  <p:sldSz cx="12192000" cy="6858000"/>
  <p:notesSz cx="7007225" cy="9293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s, Dayana" initials="SD" lastIdx="3" clrIdx="0">
    <p:extLst>
      <p:ext uri="{19B8F6BF-5375-455C-9EA6-DF929625EA0E}">
        <p15:presenceInfo xmlns:p15="http://schemas.microsoft.com/office/powerpoint/2012/main" userId="S-1-5-21-2917231852-3133475854-1318495879-98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0969" autoAdjust="0"/>
  </p:normalViewPr>
  <p:slideViewPr>
    <p:cSldViewPr snapToGrid="0">
      <p:cViewPr varScale="1">
        <p:scale>
          <a:sx n="62" d="100"/>
          <a:sy n="62" d="100"/>
        </p:scale>
        <p:origin x="792" y="56"/>
      </p:cViewPr>
      <p:guideLst/>
    </p:cSldViewPr>
  </p:slideViewPr>
  <p:notesTextViewPr>
    <p:cViewPr>
      <p:scale>
        <a:sx n="1" d="1"/>
        <a:sy n="1" d="1"/>
      </p:scale>
      <p:origin x="0" y="0"/>
    </p:cViewPr>
  </p:notesTextViewPr>
  <p:sorterViewPr>
    <p:cViewPr>
      <p:scale>
        <a:sx n="120" d="100"/>
        <a:sy n="120" d="100"/>
      </p:scale>
      <p:origin x="0" y="-543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46E19-4CEE-4F57-B566-C123B9302574}" type="doc">
      <dgm:prSet loTypeId="urn:microsoft.com/office/officeart/2005/8/layout/default#9" loCatId="list" qsTypeId="urn:microsoft.com/office/officeart/2005/8/quickstyle/simple1" qsCatId="simple" csTypeId="urn:microsoft.com/office/officeart/2005/8/colors/accent1_2" csCatId="accent1" phldr="1"/>
      <dgm:spPr/>
      <dgm:t>
        <a:bodyPr/>
        <a:lstStyle/>
        <a:p>
          <a:endParaRPr lang="en-US"/>
        </a:p>
      </dgm:t>
    </dgm:pt>
    <dgm:pt modelId="{434F0514-5AA7-4735-82A1-3B12F007ABEA}">
      <dgm:prSet custT="1"/>
      <dgm:spPr>
        <a:xfrm>
          <a:off x="385048" y="2530"/>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dirty="0">
              <a:solidFill>
                <a:sysClr val="window" lastClr="FFFFFF"/>
              </a:solidFill>
              <a:latin typeface="Calibri"/>
              <a:ea typeface="+mn-ea"/>
              <a:cs typeface="+mn-cs"/>
            </a:rPr>
            <a:t>Intensive Care Coordination: Wraparound Approach</a:t>
          </a:r>
        </a:p>
      </dgm:t>
    </dgm:pt>
    <dgm:pt modelId="{DC762539-94C7-4110-B10E-C23D2A72750B}" type="parTrans" cxnId="{A32C84F0-24DD-4E28-8E4B-C3FD11AD7138}">
      <dgm:prSet/>
      <dgm:spPr/>
      <dgm:t>
        <a:bodyPr/>
        <a:lstStyle/>
        <a:p>
          <a:endParaRPr lang="en-US"/>
        </a:p>
      </dgm:t>
    </dgm:pt>
    <dgm:pt modelId="{0122A1AD-B678-43C7-BEDD-9C5890DD3730}" type="sibTrans" cxnId="{A32C84F0-24DD-4E28-8E4B-C3FD11AD7138}">
      <dgm:prSet/>
      <dgm:spPr/>
      <dgm:t>
        <a:bodyPr/>
        <a:lstStyle/>
        <a:p>
          <a:endParaRPr lang="en-US"/>
        </a:p>
      </dgm:t>
    </dgm:pt>
    <dgm:pt modelId="{06845697-B61C-440B-9DAD-4133B1E28DEE}">
      <dgm:prSet custT="1"/>
      <dgm:spPr>
        <a:xfrm>
          <a:off x="2687315" y="2530"/>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dirty="0">
              <a:solidFill>
                <a:sysClr val="window" lastClr="FFFFFF"/>
              </a:solidFill>
              <a:latin typeface="Calibri"/>
              <a:ea typeface="+mn-ea"/>
              <a:cs typeface="+mn-cs"/>
            </a:rPr>
            <a:t>Parent and Youth </a:t>
          </a:r>
          <a:r>
            <a:rPr lang="en-US" sz="2000" dirty="0" smtClean="0">
              <a:solidFill>
                <a:sysClr val="window" lastClr="FFFFFF"/>
              </a:solidFill>
              <a:latin typeface="Calibri"/>
              <a:ea typeface="+mn-ea"/>
              <a:cs typeface="+mn-cs"/>
            </a:rPr>
            <a:t>Peer Support </a:t>
          </a:r>
          <a:r>
            <a:rPr lang="en-US" sz="2000" dirty="0">
              <a:solidFill>
                <a:sysClr val="window" lastClr="FFFFFF"/>
              </a:solidFill>
              <a:latin typeface="Calibri"/>
              <a:ea typeface="+mn-ea"/>
              <a:cs typeface="+mn-cs"/>
            </a:rPr>
            <a:t>Services</a:t>
          </a:r>
        </a:p>
      </dgm:t>
    </dgm:pt>
    <dgm:pt modelId="{038C661A-1B6B-474A-B870-5B1B2DFFAFAD}" type="parTrans" cxnId="{C8CD7AC3-D8B7-458B-8FCE-CABE9EF16F45}">
      <dgm:prSet/>
      <dgm:spPr/>
      <dgm:t>
        <a:bodyPr/>
        <a:lstStyle/>
        <a:p>
          <a:endParaRPr lang="en-US"/>
        </a:p>
      </dgm:t>
    </dgm:pt>
    <dgm:pt modelId="{1416F5EB-1C37-4E82-8344-F25EEB2B2828}" type="sibTrans" cxnId="{C8CD7AC3-D8B7-458B-8FCE-CABE9EF16F45}">
      <dgm:prSet/>
      <dgm:spPr/>
      <dgm:t>
        <a:bodyPr/>
        <a:lstStyle/>
        <a:p>
          <a:endParaRPr lang="en-US"/>
        </a:p>
      </dgm:t>
    </dgm:pt>
    <dgm:pt modelId="{326AB9DC-8D15-419D-8A39-ADF5DC704EA1}">
      <dgm:prSet custT="1"/>
      <dgm:spPr>
        <a:xfrm>
          <a:off x="4989581" y="2530"/>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dirty="0">
              <a:solidFill>
                <a:sysClr val="window" lastClr="FFFFFF"/>
              </a:solidFill>
              <a:latin typeface="Calibri"/>
              <a:ea typeface="+mn-ea"/>
              <a:cs typeface="+mn-cs"/>
            </a:rPr>
            <a:t>Intensive In-Home Services</a:t>
          </a:r>
        </a:p>
      </dgm:t>
    </dgm:pt>
    <dgm:pt modelId="{4B5E3DB6-1996-4B89-B065-ECEEA67A6FB0}" type="parTrans" cxnId="{037CB167-B204-4C65-B9F2-3A3D2457FF9E}">
      <dgm:prSet/>
      <dgm:spPr/>
      <dgm:t>
        <a:bodyPr/>
        <a:lstStyle/>
        <a:p>
          <a:endParaRPr lang="en-US"/>
        </a:p>
      </dgm:t>
    </dgm:pt>
    <dgm:pt modelId="{399DA2B9-6E15-4269-83A6-047DEE764202}" type="sibTrans" cxnId="{037CB167-B204-4C65-B9F2-3A3D2457FF9E}">
      <dgm:prSet/>
      <dgm:spPr/>
      <dgm:t>
        <a:bodyPr/>
        <a:lstStyle/>
        <a:p>
          <a:endParaRPr lang="en-US"/>
        </a:p>
      </dgm:t>
    </dgm:pt>
    <dgm:pt modelId="{59A785B2-FC6F-4A83-A516-4944EC6C68DE}">
      <dgm:prSet custT="1"/>
      <dgm:spPr>
        <a:xfrm>
          <a:off x="385048" y="1467609"/>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dirty="0">
              <a:solidFill>
                <a:sysClr val="window" lastClr="FFFFFF"/>
              </a:solidFill>
              <a:latin typeface="Calibri"/>
              <a:ea typeface="+mn-ea"/>
              <a:cs typeface="+mn-cs"/>
            </a:rPr>
            <a:t>Respite</a:t>
          </a:r>
        </a:p>
      </dgm:t>
    </dgm:pt>
    <dgm:pt modelId="{1640DE05-904B-4CA2-9A1D-4F3EDF0D0761}" type="parTrans" cxnId="{58F3362F-6E32-45F9-8CC6-E32BF47AAFF5}">
      <dgm:prSet/>
      <dgm:spPr/>
      <dgm:t>
        <a:bodyPr/>
        <a:lstStyle/>
        <a:p>
          <a:endParaRPr lang="en-US"/>
        </a:p>
      </dgm:t>
    </dgm:pt>
    <dgm:pt modelId="{BC7B0B45-FF26-47B0-8611-791E20903269}" type="sibTrans" cxnId="{58F3362F-6E32-45F9-8CC6-E32BF47AAFF5}">
      <dgm:prSet/>
      <dgm:spPr/>
      <dgm:t>
        <a:bodyPr/>
        <a:lstStyle/>
        <a:p>
          <a:endParaRPr lang="en-US"/>
        </a:p>
      </dgm:t>
    </dgm:pt>
    <dgm:pt modelId="{EFEF9FE3-F152-4E90-AE5A-CCF75F78A3F7}">
      <dgm:prSet custT="1"/>
      <dgm:spPr>
        <a:xfrm>
          <a:off x="2687315" y="1467609"/>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b="1" dirty="0">
              <a:solidFill>
                <a:sysClr val="window" lastClr="FFFFFF"/>
              </a:solidFill>
              <a:latin typeface="Calibri"/>
              <a:ea typeface="+mn-ea"/>
              <a:cs typeface="+mn-cs"/>
            </a:rPr>
            <a:t>Mobile Crisis Response and Stabilization</a:t>
          </a:r>
        </a:p>
      </dgm:t>
    </dgm:pt>
    <dgm:pt modelId="{BBEBE627-CDAF-425E-A931-5EE7C563A956}" type="parTrans" cxnId="{24288EF7-9EE7-4BAF-91D7-C38984B05BAB}">
      <dgm:prSet/>
      <dgm:spPr/>
      <dgm:t>
        <a:bodyPr/>
        <a:lstStyle/>
        <a:p>
          <a:endParaRPr lang="en-US"/>
        </a:p>
      </dgm:t>
    </dgm:pt>
    <dgm:pt modelId="{564CD87A-F256-4AC8-B44F-216539D42445}" type="sibTrans" cxnId="{24288EF7-9EE7-4BAF-91D7-C38984B05BAB}">
      <dgm:prSet/>
      <dgm:spPr/>
      <dgm:t>
        <a:bodyPr/>
        <a:lstStyle/>
        <a:p>
          <a:endParaRPr lang="en-US"/>
        </a:p>
      </dgm:t>
    </dgm:pt>
    <dgm:pt modelId="{8664BD94-794A-48AA-98D1-D0AB78856255}">
      <dgm:prSet custT="1"/>
      <dgm:spPr>
        <a:xfrm>
          <a:off x="4989581" y="1467609"/>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dirty="0">
              <a:solidFill>
                <a:sysClr val="window" lastClr="FFFFFF"/>
              </a:solidFill>
              <a:latin typeface="Calibri"/>
              <a:ea typeface="+mn-ea"/>
              <a:cs typeface="+mn-cs"/>
            </a:rPr>
            <a:t>Flex Funds</a:t>
          </a:r>
        </a:p>
      </dgm:t>
    </dgm:pt>
    <dgm:pt modelId="{F63308A1-2F53-4977-B2C6-896D70D0B1D4}" type="parTrans" cxnId="{7B61A8C9-61A4-4A4B-9ABF-8094821E3C94}">
      <dgm:prSet/>
      <dgm:spPr/>
      <dgm:t>
        <a:bodyPr/>
        <a:lstStyle/>
        <a:p>
          <a:endParaRPr lang="en-US"/>
        </a:p>
      </dgm:t>
    </dgm:pt>
    <dgm:pt modelId="{3648DDF4-D42D-4901-86E6-D143786B6BB4}" type="sibTrans" cxnId="{7B61A8C9-61A4-4A4B-9ABF-8094821E3C94}">
      <dgm:prSet/>
      <dgm:spPr/>
      <dgm:t>
        <a:bodyPr/>
        <a:lstStyle/>
        <a:p>
          <a:endParaRPr lang="en-US"/>
        </a:p>
      </dgm:t>
    </dgm:pt>
    <dgm:pt modelId="{744EEADB-9B51-4BDE-8F98-A6F367765F85}">
      <dgm:prSet custT="1"/>
      <dgm:spPr>
        <a:xfrm>
          <a:off x="1897365" y="2935218"/>
          <a:ext cx="3688566" cy="1255781"/>
        </a:xfrm>
        <a:prstGeom prst="rect">
          <a:avLst/>
        </a:prstGeom>
        <a:solidFill>
          <a:srgbClr val="336699"/>
        </a:solidFill>
        <a:ln w="25400" cap="flat" cmpd="sng" algn="ctr">
          <a:solidFill>
            <a:sysClr val="window" lastClr="FFFFFF">
              <a:hueOff val="0"/>
              <a:satOff val="0"/>
              <a:lumOff val="0"/>
              <a:alphaOff val="0"/>
            </a:sysClr>
          </a:solidFill>
          <a:prstDash val="solid"/>
        </a:ln>
        <a:effectLst/>
      </dgm:spPr>
      <dgm:t>
        <a:bodyPr/>
        <a:lstStyle/>
        <a:p>
          <a:pPr rtl="0"/>
          <a:r>
            <a:rPr lang="en-US" sz="2000" dirty="0">
              <a:solidFill>
                <a:sysClr val="window" lastClr="FFFFFF"/>
              </a:solidFill>
              <a:latin typeface="Calibri"/>
              <a:ea typeface="+mn-ea"/>
              <a:cs typeface="+mn-cs"/>
            </a:rPr>
            <a:t>Trauma Informed Systems and Evidence-Based Treatments Addressing Trauma</a:t>
          </a:r>
        </a:p>
      </dgm:t>
    </dgm:pt>
    <dgm:pt modelId="{C93AC5E6-FE8A-4970-8786-CC631C415965}" type="parTrans" cxnId="{E3AD9898-BFDC-46B7-8403-2AE112DF7E6C}">
      <dgm:prSet/>
      <dgm:spPr/>
      <dgm:t>
        <a:bodyPr/>
        <a:lstStyle/>
        <a:p>
          <a:endParaRPr lang="en-US"/>
        </a:p>
      </dgm:t>
    </dgm:pt>
    <dgm:pt modelId="{C53E8B54-959C-4C34-9D2F-4535726577BC}" type="sibTrans" cxnId="{E3AD9898-BFDC-46B7-8403-2AE112DF7E6C}">
      <dgm:prSet/>
      <dgm:spPr/>
      <dgm:t>
        <a:bodyPr/>
        <a:lstStyle/>
        <a:p>
          <a:endParaRPr lang="en-US"/>
        </a:p>
      </dgm:t>
    </dgm:pt>
    <dgm:pt modelId="{700DE6BF-FEFA-4FEE-BCDF-8048FB8060E6}" type="pres">
      <dgm:prSet presAssocID="{64F46E19-4CEE-4F57-B566-C123B9302574}" presName="diagram" presStyleCnt="0">
        <dgm:presLayoutVars>
          <dgm:dir/>
          <dgm:resizeHandles val="exact"/>
        </dgm:presLayoutVars>
      </dgm:prSet>
      <dgm:spPr/>
      <dgm:t>
        <a:bodyPr/>
        <a:lstStyle/>
        <a:p>
          <a:endParaRPr lang="en-US"/>
        </a:p>
      </dgm:t>
    </dgm:pt>
    <dgm:pt modelId="{1B7B1806-8C78-43F5-B35F-A084D9866A9E}" type="pres">
      <dgm:prSet presAssocID="{434F0514-5AA7-4735-82A1-3B12F007ABEA}" presName="node" presStyleLbl="node1" presStyleIdx="0" presStyleCnt="7">
        <dgm:presLayoutVars>
          <dgm:bulletEnabled val="1"/>
        </dgm:presLayoutVars>
      </dgm:prSet>
      <dgm:spPr/>
      <dgm:t>
        <a:bodyPr/>
        <a:lstStyle/>
        <a:p>
          <a:endParaRPr lang="en-US"/>
        </a:p>
      </dgm:t>
    </dgm:pt>
    <dgm:pt modelId="{6280196D-CD72-4D0D-B2C1-3ECCCFB7FA15}" type="pres">
      <dgm:prSet presAssocID="{0122A1AD-B678-43C7-BEDD-9C5890DD3730}" presName="sibTrans" presStyleCnt="0"/>
      <dgm:spPr/>
    </dgm:pt>
    <dgm:pt modelId="{92EF9DF9-74F7-414A-B973-61CEA71EBA16}" type="pres">
      <dgm:prSet presAssocID="{06845697-B61C-440B-9DAD-4133B1E28DEE}" presName="node" presStyleLbl="node1" presStyleIdx="1" presStyleCnt="7">
        <dgm:presLayoutVars>
          <dgm:bulletEnabled val="1"/>
        </dgm:presLayoutVars>
      </dgm:prSet>
      <dgm:spPr/>
      <dgm:t>
        <a:bodyPr/>
        <a:lstStyle/>
        <a:p>
          <a:endParaRPr lang="en-US"/>
        </a:p>
      </dgm:t>
    </dgm:pt>
    <dgm:pt modelId="{C4230657-9968-447C-A175-47A4AF5A826C}" type="pres">
      <dgm:prSet presAssocID="{1416F5EB-1C37-4E82-8344-F25EEB2B2828}" presName="sibTrans" presStyleCnt="0"/>
      <dgm:spPr/>
    </dgm:pt>
    <dgm:pt modelId="{17EA55F2-3618-4B77-AB80-497EDBF89C2F}" type="pres">
      <dgm:prSet presAssocID="{326AB9DC-8D15-419D-8A39-ADF5DC704EA1}" presName="node" presStyleLbl="node1" presStyleIdx="2" presStyleCnt="7">
        <dgm:presLayoutVars>
          <dgm:bulletEnabled val="1"/>
        </dgm:presLayoutVars>
      </dgm:prSet>
      <dgm:spPr/>
      <dgm:t>
        <a:bodyPr/>
        <a:lstStyle/>
        <a:p>
          <a:endParaRPr lang="en-US"/>
        </a:p>
      </dgm:t>
    </dgm:pt>
    <dgm:pt modelId="{8610038D-8FDE-4633-9FCB-A21A130C8B30}" type="pres">
      <dgm:prSet presAssocID="{399DA2B9-6E15-4269-83A6-047DEE764202}" presName="sibTrans" presStyleCnt="0"/>
      <dgm:spPr/>
    </dgm:pt>
    <dgm:pt modelId="{A2D7801C-578C-403D-A1CA-3AA688330427}" type="pres">
      <dgm:prSet presAssocID="{59A785B2-FC6F-4A83-A516-4944EC6C68DE}" presName="node" presStyleLbl="node1" presStyleIdx="3" presStyleCnt="7">
        <dgm:presLayoutVars>
          <dgm:bulletEnabled val="1"/>
        </dgm:presLayoutVars>
      </dgm:prSet>
      <dgm:spPr/>
      <dgm:t>
        <a:bodyPr/>
        <a:lstStyle/>
        <a:p>
          <a:endParaRPr lang="en-US"/>
        </a:p>
      </dgm:t>
    </dgm:pt>
    <dgm:pt modelId="{8156F07B-F5F3-44BB-AC90-FE51809F67EC}" type="pres">
      <dgm:prSet presAssocID="{BC7B0B45-FF26-47B0-8611-791E20903269}" presName="sibTrans" presStyleCnt="0"/>
      <dgm:spPr/>
    </dgm:pt>
    <dgm:pt modelId="{80F12653-66BA-4F46-9BDB-8435D0468BB3}" type="pres">
      <dgm:prSet presAssocID="{EFEF9FE3-F152-4E90-AE5A-CCF75F78A3F7}" presName="node" presStyleLbl="node1" presStyleIdx="4" presStyleCnt="7">
        <dgm:presLayoutVars>
          <dgm:bulletEnabled val="1"/>
        </dgm:presLayoutVars>
      </dgm:prSet>
      <dgm:spPr/>
      <dgm:t>
        <a:bodyPr/>
        <a:lstStyle/>
        <a:p>
          <a:endParaRPr lang="en-US"/>
        </a:p>
      </dgm:t>
    </dgm:pt>
    <dgm:pt modelId="{A065D3D5-A44A-4863-9AB0-3134B4424D45}" type="pres">
      <dgm:prSet presAssocID="{564CD87A-F256-4AC8-B44F-216539D42445}" presName="sibTrans" presStyleCnt="0"/>
      <dgm:spPr/>
    </dgm:pt>
    <dgm:pt modelId="{A1147029-384E-4AD3-989C-1AC7B1112A34}" type="pres">
      <dgm:prSet presAssocID="{8664BD94-794A-48AA-98D1-D0AB78856255}" presName="node" presStyleLbl="node1" presStyleIdx="5" presStyleCnt="7">
        <dgm:presLayoutVars>
          <dgm:bulletEnabled val="1"/>
        </dgm:presLayoutVars>
      </dgm:prSet>
      <dgm:spPr/>
      <dgm:t>
        <a:bodyPr/>
        <a:lstStyle/>
        <a:p>
          <a:endParaRPr lang="en-US"/>
        </a:p>
      </dgm:t>
    </dgm:pt>
    <dgm:pt modelId="{7B162529-58C2-44C2-9E70-B5909A4828FB}" type="pres">
      <dgm:prSet presAssocID="{3648DDF4-D42D-4901-86E6-D143786B6BB4}" presName="sibTrans" presStyleCnt="0"/>
      <dgm:spPr/>
    </dgm:pt>
    <dgm:pt modelId="{F28D8D98-7E3A-47FA-B699-51884A4FB23D}" type="pres">
      <dgm:prSet presAssocID="{744EEADB-9B51-4BDE-8F98-A6F367765F85}" presName="node" presStyleLbl="node1" presStyleIdx="6" presStyleCnt="7" custScaleX="176236" custLinFactNeighborX="375" custLinFactNeighborY="603">
        <dgm:presLayoutVars>
          <dgm:bulletEnabled val="1"/>
        </dgm:presLayoutVars>
      </dgm:prSet>
      <dgm:spPr/>
      <dgm:t>
        <a:bodyPr/>
        <a:lstStyle/>
        <a:p>
          <a:endParaRPr lang="en-US"/>
        </a:p>
      </dgm:t>
    </dgm:pt>
  </dgm:ptLst>
  <dgm:cxnLst>
    <dgm:cxn modelId="{7B61A8C9-61A4-4A4B-9ABF-8094821E3C94}" srcId="{64F46E19-4CEE-4F57-B566-C123B9302574}" destId="{8664BD94-794A-48AA-98D1-D0AB78856255}" srcOrd="5" destOrd="0" parTransId="{F63308A1-2F53-4977-B2C6-896D70D0B1D4}" sibTransId="{3648DDF4-D42D-4901-86E6-D143786B6BB4}"/>
    <dgm:cxn modelId="{B7816EB3-8F37-49E0-944C-835648EFF4E6}" type="presOf" srcId="{744EEADB-9B51-4BDE-8F98-A6F367765F85}" destId="{F28D8D98-7E3A-47FA-B699-51884A4FB23D}" srcOrd="0" destOrd="0" presId="urn:microsoft.com/office/officeart/2005/8/layout/default#9"/>
    <dgm:cxn modelId="{1A52808C-8EC5-47CE-A2E3-29A8AC36B35A}" type="presOf" srcId="{59A785B2-FC6F-4A83-A516-4944EC6C68DE}" destId="{A2D7801C-578C-403D-A1CA-3AA688330427}" srcOrd="0" destOrd="0" presId="urn:microsoft.com/office/officeart/2005/8/layout/default#9"/>
    <dgm:cxn modelId="{037CB167-B204-4C65-B9F2-3A3D2457FF9E}" srcId="{64F46E19-4CEE-4F57-B566-C123B9302574}" destId="{326AB9DC-8D15-419D-8A39-ADF5DC704EA1}" srcOrd="2" destOrd="0" parTransId="{4B5E3DB6-1996-4B89-B065-ECEEA67A6FB0}" sibTransId="{399DA2B9-6E15-4269-83A6-047DEE764202}"/>
    <dgm:cxn modelId="{24288EF7-9EE7-4BAF-91D7-C38984B05BAB}" srcId="{64F46E19-4CEE-4F57-B566-C123B9302574}" destId="{EFEF9FE3-F152-4E90-AE5A-CCF75F78A3F7}" srcOrd="4" destOrd="0" parTransId="{BBEBE627-CDAF-425E-A931-5EE7C563A956}" sibTransId="{564CD87A-F256-4AC8-B44F-216539D42445}"/>
    <dgm:cxn modelId="{A32C84F0-24DD-4E28-8E4B-C3FD11AD7138}" srcId="{64F46E19-4CEE-4F57-B566-C123B9302574}" destId="{434F0514-5AA7-4735-82A1-3B12F007ABEA}" srcOrd="0" destOrd="0" parTransId="{DC762539-94C7-4110-B10E-C23D2A72750B}" sibTransId="{0122A1AD-B678-43C7-BEDD-9C5890DD3730}"/>
    <dgm:cxn modelId="{E3AD9898-BFDC-46B7-8403-2AE112DF7E6C}" srcId="{64F46E19-4CEE-4F57-B566-C123B9302574}" destId="{744EEADB-9B51-4BDE-8F98-A6F367765F85}" srcOrd="6" destOrd="0" parTransId="{C93AC5E6-FE8A-4970-8786-CC631C415965}" sibTransId="{C53E8B54-959C-4C34-9D2F-4535726577BC}"/>
    <dgm:cxn modelId="{1FD4861C-A9DA-4665-8D07-576A90776741}" type="presOf" srcId="{EFEF9FE3-F152-4E90-AE5A-CCF75F78A3F7}" destId="{80F12653-66BA-4F46-9BDB-8435D0468BB3}" srcOrd="0" destOrd="0" presId="urn:microsoft.com/office/officeart/2005/8/layout/default#9"/>
    <dgm:cxn modelId="{E172984C-0588-4E09-9F04-00D6A0007485}" type="presOf" srcId="{8664BD94-794A-48AA-98D1-D0AB78856255}" destId="{A1147029-384E-4AD3-989C-1AC7B1112A34}" srcOrd="0" destOrd="0" presId="urn:microsoft.com/office/officeart/2005/8/layout/default#9"/>
    <dgm:cxn modelId="{94C2A950-7365-4EAB-AA5F-9CE8C5948373}" type="presOf" srcId="{06845697-B61C-440B-9DAD-4133B1E28DEE}" destId="{92EF9DF9-74F7-414A-B973-61CEA71EBA16}" srcOrd="0" destOrd="0" presId="urn:microsoft.com/office/officeart/2005/8/layout/default#9"/>
    <dgm:cxn modelId="{778C317F-2DD6-45FA-8750-D00A734BF187}" type="presOf" srcId="{434F0514-5AA7-4735-82A1-3B12F007ABEA}" destId="{1B7B1806-8C78-43F5-B35F-A084D9866A9E}" srcOrd="0" destOrd="0" presId="urn:microsoft.com/office/officeart/2005/8/layout/default#9"/>
    <dgm:cxn modelId="{DEA214A6-5FC4-47EC-8833-2B39AAE6078F}" type="presOf" srcId="{64F46E19-4CEE-4F57-B566-C123B9302574}" destId="{700DE6BF-FEFA-4FEE-BCDF-8048FB8060E6}" srcOrd="0" destOrd="0" presId="urn:microsoft.com/office/officeart/2005/8/layout/default#9"/>
    <dgm:cxn modelId="{C8CD7AC3-D8B7-458B-8FCE-CABE9EF16F45}" srcId="{64F46E19-4CEE-4F57-B566-C123B9302574}" destId="{06845697-B61C-440B-9DAD-4133B1E28DEE}" srcOrd="1" destOrd="0" parTransId="{038C661A-1B6B-474A-B870-5B1B2DFFAFAD}" sibTransId="{1416F5EB-1C37-4E82-8344-F25EEB2B2828}"/>
    <dgm:cxn modelId="{58F3362F-6E32-45F9-8CC6-E32BF47AAFF5}" srcId="{64F46E19-4CEE-4F57-B566-C123B9302574}" destId="{59A785B2-FC6F-4A83-A516-4944EC6C68DE}" srcOrd="3" destOrd="0" parTransId="{1640DE05-904B-4CA2-9A1D-4F3EDF0D0761}" sibTransId="{BC7B0B45-FF26-47B0-8611-791E20903269}"/>
    <dgm:cxn modelId="{9B1A3FE5-66D0-4809-AE68-F812DB4786BB}" type="presOf" srcId="{326AB9DC-8D15-419D-8A39-ADF5DC704EA1}" destId="{17EA55F2-3618-4B77-AB80-497EDBF89C2F}" srcOrd="0" destOrd="0" presId="urn:microsoft.com/office/officeart/2005/8/layout/default#9"/>
    <dgm:cxn modelId="{6B0FC563-D1F7-4814-A9C1-C33946A43DFF}" type="presParOf" srcId="{700DE6BF-FEFA-4FEE-BCDF-8048FB8060E6}" destId="{1B7B1806-8C78-43F5-B35F-A084D9866A9E}" srcOrd="0" destOrd="0" presId="urn:microsoft.com/office/officeart/2005/8/layout/default#9"/>
    <dgm:cxn modelId="{D621C67B-4454-458E-A6C8-4FA6F5B75EA8}" type="presParOf" srcId="{700DE6BF-FEFA-4FEE-BCDF-8048FB8060E6}" destId="{6280196D-CD72-4D0D-B2C1-3ECCCFB7FA15}" srcOrd="1" destOrd="0" presId="urn:microsoft.com/office/officeart/2005/8/layout/default#9"/>
    <dgm:cxn modelId="{2530B5E2-3FCF-410E-9129-20B2D635FE69}" type="presParOf" srcId="{700DE6BF-FEFA-4FEE-BCDF-8048FB8060E6}" destId="{92EF9DF9-74F7-414A-B973-61CEA71EBA16}" srcOrd="2" destOrd="0" presId="urn:microsoft.com/office/officeart/2005/8/layout/default#9"/>
    <dgm:cxn modelId="{1654BB7B-E08E-43E8-ADEE-DF7D27AB7307}" type="presParOf" srcId="{700DE6BF-FEFA-4FEE-BCDF-8048FB8060E6}" destId="{C4230657-9968-447C-A175-47A4AF5A826C}" srcOrd="3" destOrd="0" presId="urn:microsoft.com/office/officeart/2005/8/layout/default#9"/>
    <dgm:cxn modelId="{8AD51CBD-9EFE-4C95-A2C6-021ED5EADB86}" type="presParOf" srcId="{700DE6BF-FEFA-4FEE-BCDF-8048FB8060E6}" destId="{17EA55F2-3618-4B77-AB80-497EDBF89C2F}" srcOrd="4" destOrd="0" presId="urn:microsoft.com/office/officeart/2005/8/layout/default#9"/>
    <dgm:cxn modelId="{6EBCD925-9E04-4903-9A46-C8A6B34B642E}" type="presParOf" srcId="{700DE6BF-FEFA-4FEE-BCDF-8048FB8060E6}" destId="{8610038D-8FDE-4633-9FCB-A21A130C8B30}" srcOrd="5" destOrd="0" presId="urn:microsoft.com/office/officeart/2005/8/layout/default#9"/>
    <dgm:cxn modelId="{12EEAADE-27C8-4B6C-BCB9-DE34A12AF447}" type="presParOf" srcId="{700DE6BF-FEFA-4FEE-BCDF-8048FB8060E6}" destId="{A2D7801C-578C-403D-A1CA-3AA688330427}" srcOrd="6" destOrd="0" presId="urn:microsoft.com/office/officeart/2005/8/layout/default#9"/>
    <dgm:cxn modelId="{81EB7D05-1EF5-488A-9AAF-4DFD784A1C99}" type="presParOf" srcId="{700DE6BF-FEFA-4FEE-BCDF-8048FB8060E6}" destId="{8156F07B-F5F3-44BB-AC90-FE51809F67EC}" srcOrd="7" destOrd="0" presId="urn:microsoft.com/office/officeart/2005/8/layout/default#9"/>
    <dgm:cxn modelId="{8AEEAE9C-42FD-4B59-8E6E-891519659700}" type="presParOf" srcId="{700DE6BF-FEFA-4FEE-BCDF-8048FB8060E6}" destId="{80F12653-66BA-4F46-9BDB-8435D0468BB3}" srcOrd="8" destOrd="0" presId="urn:microsoft.com/office/officeart/2005/8/layout/default#9"/>
    <dgm:cxn modelId="{BBE83051-5228-4891-B541-FA90DC41652C}" type="presParOf" srcId="{700DE6BF-FEFA-4FEE-BCDF-8048FB8060E6}" destId="{A065D3D5-A44A-4863-9AB0-3134B4424D45}" srcOrd="9" destOrd="0" presId="urn:microsoft.com/office/officeart/2005/8/layout/default#9"/>
    <dgm:cxn modelId="{E32AD65F-56CB-4BDF-A661-20EA9D1D8C45}" type="presParOf" srcId="{700DE6BF-FEFA-4FEE-BCDF-8048FB8060E6}" destId="{A1147029-384E-4AD3-989C-1AC7B1112A34}" srcOrd="10" destOrd="0" presId="urn:microsoft.com/office/officeart/2005/8/layout/default#9"/>
    <dgm:cxn modelId="{334F4455-0C20-433C-9F72-4D47B6AA741A}" type="presParOf" srcId="{700DE6BF-FEFA-4FEE-BCDF-8048FB8060E6}" destId="{7B162529-58C2-44C2-9E70-B5909A4828FB}" srcOrd="11" destOrd="0" presId="urn:microsoft.com/office/officeart/2005/8/layout/default#9"/>
    <dgm:cxn modelId="{89B713DE-32A2-4812-AA20-9402A6DB4EC9}" type="presParOf" srcId="{700DE6BF-FEFA-4FEE-BCDF-8048FB8060E6}" destId="{F28D8D98-7E3A-47FA-B699-51884A4FB23D}" srcOrd="12" destOrd="0" presId="urn:microsoft.com/office/officeart/2005/8/layout/defaul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2288A-CCCD-4698-8284-B3ABC9E4671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A8B4F60-27FE-4559-976B-916F5B8F21CF}">
      <dgm:prSet phldrT="[Text]"/>
      <dgm:spPr/>
      <dgm:t>
        <a:bodyPr/>
        <a:lstStyle/>
        <a:p>
          <a:r>
            <a:rPr lang="en-US" dirty="0"/>
            <a:t>Experiencing escalating emotional or behavioral symptoms or traumatic circumstances</a:t>
          </a:r>
        </a:p>
      </dgm:t>
    </dgm:pt>
    <dgm:pt modelId="{BC4FE9EF-D264-477C-A510-1272430107E6}" type="parTrans" cxnId="{1C9B0B00-A0FA-42F9-9CBC-013A536A77E6}">
      <dgm:prSet/>
      <dgm:spPr/>
      <dgm:t>
        <a:bodyPr/>
        <a:lstStyle/>
        <a:p>
          <a:endParaRPr lang="en-US"/>
        </a:p>
      </dgm:t>
    </dgm:pt>
    <dgm:pt modelId="{BB460DE6-CE6F-4CFE-A12F-AC90826072AE}" type="sibTrans" cxnId="{1C9B0B00-A0FA-42F9-9CBC-013A536A77E6}">
      <dgm:prSet/>
      <dgm:spPr/>
      <dgm:t>
        <a:bodyPr/>
        <a:lstStyle/>
        <a:p>
          <a:endParaRPr lang="en-US"/>
        </a:p>
      </dgm:t>
    </dgm:pt>
    <dgm:pt modelId="{EF09DDFE-5006-4B9E-98AA-1F4F040264BD}">
      <dgm:prSet phldrT="[Text]"/>
      <dgm:spPr/>
      <dgm:t>
        <a:bodyPr/>
        <a:lstStyle/>
        <a:p>
          <a:r>
            <a:rPr lang="en-US" dirty="0"/>
            <a:t>Youth’s ability to function has been compromised</a:t>
          </a:r>
        </a:p>
      </dgm:t>
    </dgm:pt>
    <dgm:pt modelId="{7C19239C-8745-4EEF-8632-53CD7777AD51}" type="parTrans" cxnId="{78C80D60-83B5-4660-80DF-DDA3002997DD}">
      <dgm:prSet/>
      <dgm:spPr/>
      <dgm:t>
        <a:bodyPr/>
        <a:lstStyle/>
        <a:p>
          <a:endParaRPr lang="en-US"/>
        </a:p>
      </dgm:t>
    </dgm:pt>
    <dgm:pt modelId="{1DF6819C-C64E-432A-A8F8-F6D1CE41BCEB}" type="sibTrans" cxnId="{78C80D60-83B5-4660-80DF-DDA3002997DD}">
      <dgm:prSet/>
      <dgm:spPr/>
      <dgm:t>
        <a:bodyPr/>
        <a:lstStyle/>
        <a:p>
          <a:endParaRPr lang="en-US"/>
        </a:p>
      </dgm:t>
    </dgm:pt>
    <dgm:pt modelId="{7F4A2008-AD6D-4854-8108-FD1AE597F371}">
      <dgm:prSet phldrT="[Text]"/>
      <dgm:spPr/>
      <dgm:t>
        <a:bodyPr/>
        <a:lstStyle/>
        <a:p>
          <a:r>
            <a:rPr lang="en-US" dirty="0"/>
            <a:t>Disruption in the Youth’s environment – family, school, community, including transition in/out of foster care</a:t>
          </a:r>
        </a:p>
      </dgm:t>
    </dgm:pt>
    <dgm:pt modelId="{2475D9E3-C1E7-44D5-8B34-F56574D3A270}" type="parTrans" cxnId="{6DDAC256-015E-44FC-81DE-C2BAE75372EF}">
      <dgm:prSet/>
      <dgm:spPr/>
      <dgm:t>
        <a:bodyPr/>
        <a:lstStyle/>
        <a:p>
          <a:endParaRPr lang="en-US"/>
        </a:p>
      </dgm:t>
    </dgm:pt>
    <dgm:pt modelId="{E1BF82E8-657A-4815-9D19-1A53F1B07ECE}" type="sibTrans" cxnId="{6DDAC256-015E-44FC-81DE-C2BAE75372EF}">
      <dgm:prSet/>
      <dgm:spPr/>
      <dgm:t>
        <a:bodyPr/>
        <a:lstStyle/>
        <a:p>
          <a:endParaRPr lang="en-US"/>
        </a:p>
      </dgm:t>
    </dgm:pt>
    <dgm:pt modelId="{E5426BC6-1961-460C-AE91-C838D352C411}" type="pres">
      <dgm:prSet presAssocID="{E0D2288A-CCCD-4698-8284-B3ABC9E46717}" presName="Name0" presStyleCnt="0">
        <dgm:presLayoutVars>
          <dgm:chMax val="7"/>
          <dgm:chPref val="7"/>
          <dgm:dir/>
        </dgm:presLayoutVars>
      </dgm:prSet>
      <dgm:spPr/>
      <dgm:t>
        <a:bodyPr/>
        <a:lstStyle/>
        <a:p>
          <a:endParaRPr lang="en-US"/>
        </a:p>
      </dgm:t>
    </dgm:pt>
    <dgm:pt modelId="{33BC5A17-BD6D-4C77-81AF-7E4B414C2D88}" type="pres">
      <dgm:prSet presAssocID="{E0D2288A-CCCD-4698-8284-B3ABC9E46717}" presName="Name1" presStyleCnt="0"/>
      <dgm:spPr/>
    </dgm:pt>
    <dgm:pt modelId="{58A8423D-9972-440B-853A-E44FE875C519}" type="pres">
      <dgm:prSet presAssocID="{E0D2288A-CCCD-4698-8284-B3ABC9E46717}" presName="cycle" presStyleCnt="0"/>
      <dgm:spPr/>
    </dgm:pt>
    <dgm:pt modelId="{ECDD1446-A5AA-4527-9F07-6FFEBF3537CB}" type="pres">
      <dgm:prSet presAssocID="{E0D2288A-CCCD-4698-8284-B3ABC9E46717}" presName="srcNode" presStyleLbl="node1" presStyleIdx="0" presStyleCnt="3"/>
      <dgm:spPr/>
    </dgm:pt>
    <dgm:pt modelId="{1A59B831-F693-48FC-8516-EF4B2F93B201}" type="pres">
      <dgm:prSet presAssocID="{E0D2288A-CCCD-4698-8284-B3ABC9E46717}" presName="conn" presStyleLbl="parChTrans1D2" presStyleIdx="0" presStyleCnt="1"/>
      <dgm:spPr/>
      <dgm:t>
        <a:bodyPr/>
        <a:lstStyle/>
        <a:p>
          <a:endParaRPr lang="en-US"/>
        </a:p>
      </dgm:t>
    </dgm:pt>
    <dgm:pt modelId="{25E12089-1918-4434-AB97-3DA4A5E1EC7C}" type="pres">
      <dgm:prSet presAssocID="{E0D2288A-CCCD-4698-8284-B3ABC9E46717}" presName="extraNode" presStyleLbl="node1" presStyleIdx="0" presStyleCnt="3"/>
      <dgm:spPr/>
    </dgm:pt>
    <dgm:pt modelId="{0A158215-24B5-44B6-ABC8-B840F03FD8AB}" type="pres">
      <dgm:prSet presAssocID="{E0D2288A-CCCD-4698-8284-B3ABC9E46717}" presName="dstNode" presStyleLbl="node1" presStyleIdx="0" presStyleCnt="3"/>
      <dgm:spPr/>
    </dgm:pt>
    <dgm:pt modelId="{96408E92-B70D-4BE4-885E-A390F743DC0A}" type="pres">
      <dgm:prSet presAssocID="{1A8B4F60-27FE-4559-976B-916F5B8F21CF}" presName="text_1" presStyleLbl="node1" presStyleIdx="0" presStyleCnt="3">
        <dgm:presLayoutVars>
          <dgm:bulletEnabled val="1"/>
        </dgm:presLayoutVars>
      </dgm:prSet>
      <dgm:spPr/>
      <dgm:t>
        <a:bodyPr/>
        <a:lstStyle/>
        <a:p>
          <a:endParaRPr lang="en-US"/>
        </a:p>
      </dgm:t>
    </dgm:pt>
    <dgm:pt modelId="{0FA8C29C-8B67-4CCB-9105-D10948E645B3}" type="pres">
      <dgm:prSet presAssocID="{1A8B4F60-27FE-4559-976B-916F5B8F21CF}" presName="accent_1" presStyleCnt="0"/>
      <dgm:spPr/>
    </dgm:pt>
    <dgm:pt modelId="{ECCEF4AC-8757-4CF0-BE4B-F0C48B0E407C}" type="pres">
      <dgm:prSet presAssocID="{1A8B4F60-27FE-4559-976B-916F5B8F21CF}" presName="accentRepeatNode" presStyleLbl="solidFgAcc1" presStyleIdx="0" presStyleCnt="3"/>
      <dgm:spPr/>
    </dgm:pt>
    <dgm:pt modelId="{C0AA772F-ED85-4E9D-A9D7-FCDF4C9C72AA}" type="pres">
      <dgm:prSet presAssocID="{EF09DDFE-5006-4B9E-98AA-1F4F040264BD}" presName="text_2" presStyleLbl="node1" presStyleIdx="1" presStyleCnt="3">
        <dgm:presLayoutVars>
          <dgm:bulletEnabled val="1"/>
        </dgm:presLayoutVars>
      </dgm:prSet>
      <dgm:spPr/>
      <dgm:t>
        <a:bodyPr/>
        <a:lstStyle/>
        <a:p>
          <a:endParaRPr lang="en-US"/>
        </a:p>
      </dgm:t>
    </dgm:pt>
    <dgm:pt modelId="{AB481AC7-618F-4B01-B73E-F8E99717D263}" type="pres">
      <dgm:prSet presAssocID="{EF09DDFE-5006-4B9E-98AA-1F4F040264BD}" presName="accent_2" presStyleCnt="0"/>
      <dgm:spPr/>
    </dgm:pt>
    <dgm:pt modelId="{B4C16C8F-4E06-47C8-8B9C-72CCCF69AAA5}" type="pres">
      <dgm:prSet presAssocID="{EF09DDFE-5006-4B9E-98AA-1F4F040264BD}" presName="accentRepeatNode" presStyleLbl="solidFgAcc1" presStyleIdx="1" presStyleCnt="3"/>
      <dgm:spPr/>
    </dgm:pt>
    <dgm:pt modelId="{E4C629CB-4112-4FA2-91D9-AA82FDB4CCE8}" type="pres">
      <dgm:prSet presAssocID="{7F4A2008-AD6D-4854-8108-FD1AE597F371}" presName="text_3" presStyleLbl="node1" presStyleIdx="2" presStyleCnt="3">
        <dgm:presLayoutVars>
          <dgm:bulletEnabled val="1"/>
        </dgm:presLayoutVars>
      </dgm:prSet>
      <dgm:spPr/>
      <dgm:t>
        <a:bodyPr/>
        <a:lstStyle/>
        <a:p>
          <a:endParaRPr lang="en-US"/>
        </a:p>
      </dgm:t>
    </dgm:pt>
    <dgm:pt modelId="{50556262-5726-42E2-8674-AD6E46E485D8}" type="pres">
      <dgm:prSet presAssocID="{7F4A2008-AD6D-4854-8108-FD1AE597F371}" presName="accent_3" presStyleCnt="0"/>
      <dgm:spPr/>
    </dgm:pt>
    <dgm:pt modelId="{52B02E88-F5A3-4EAF-851C-656880DA8533}" type="pres">
      <dgm:prSet presAssocID="{7F4A2008-AD6D-4854-8108-FD1AE597F371}" presName="accentRepeatNode" presStyleLbl="solidFgAcc1" presStyleIdx="2" presStyleCnt="3"/>
      <dgm:spPr/>
    </dgm:pt>
  </dgm:ptLst>
  <dgm:cxnLst>
    <dgm:cxn modelId="{74F15FCA-C720-457D-85C9-93147EC1DFE8}" type="presOf" srcId="{BB460DE6-CE6F-4CFE-A12F-AC90826072AE}" destId="{1A59B831-F693-48FC-8516-EF4B2F93B201}" srcOrd="0" destOrd="0" presId="urn:microsoft.com/office/officeart/2008/layout/VerticalCurvedList"/>
    <dgm:cxn modelId="{6C7CC27D-A699-4DAE-B29B-AF581B2BE3C5}" type="presOf" srcId="{E0D2288A-CCCD-4698-8284-B3ABC9E46717}" destId="{E5426BC6-1961-460C-AE91-C838D352C411}" srcOrd="0" destOrd="0" presId="urn:microsoft.com/office/officeart/2008/layout/VerticalCurvedList"/>
    <dgm:cxn modelId="{7E345B36-4D88-4B63-A1EE-4D7EDD7C9A5D}" type="presOf" srcId="{1A8B4F60-27FE-4559-976B-916F5B8F21CF}" destId="{96408E92-B70D-4BE4-885E-A390F743DC0A}" srcOrd="0" destOrd="0" presId="urn:microsoft.com/office/officeart/2008/layout/VerticalCurvedList"/>
    <dgm:cxn modelId="{8ED49FCC-7D28-4946-ADC9-D92E7B6BD43A}" type="presOf" srcId="{EF09DDFE-5006-4B9E-98AA-1F4F040264BD}" destId="{C0AA772F-ED85-4E9D-A9D7-FCDF4C9C72AA}" srcOrd="0" destOrd="0" presId="urn:microsoft.com/office/officeart/2008/layout/VerticalCurvedList"/>
    <dgm:cxn modelId="{1C9B0B00-A0FA-42F9-9CBC-013A536A77E6}" srcId="{E0D2288A-CCCD-4698-8284-B3ABC9E46717}" destId="{1A8B4F60-27FE-4559-976B-916F5B8F21CF}" srcOrd="0" destOrd="0" parTransId="{BC4FE9EF-D264-477C-A510-1272430107E6}" sibTransId="{BB460DE6-CE6F-4CFE-A12F-AC90826072AE}"/>
    <dgm:cxn modelId="{78C80D60-83B5-4660-80DF-DDA3002997DD}" srcId="{E0D2288A-CCCD-4698-8284-B3ABC9E46717}" destId="{EF09DDFE-5006-4B9E-98AA-1F4F040264BD}" srcOrd="1" destOrd="0" parTransId="{7C19239C-8745-4EEF-8632-53CD7777AD51}" sibTransId="{1DF6819C-C64E-432A-A8F8-F6D1CE41BCEB}"/>
    <dgm:cxn modelId="{E39DE1D8-906C-4709-AE1A-79EAD13E3DA3}" type="presOf" srcId="{7F4A2008-AD6D-4854-8108-FD1AE597F371}" destId="{E4C629CB-4112-4FA2-91D9-AA82FDB4CCE8}" srcOrd="0" destOrd="0" presId="urn:microsoft.com/office/officeart/2008/layout/VerticalCurvedList"/>
    <dgm:cxn modelId="{6DDAC256-015E-44FC-81DE-C2BAE75372EF}" srcId="{E0D2288A-CCCD-4698-8284-B3ABC9E46717}" destId="{7F4A2008-AD6D-4854-8108-FD1AE597F371}" srcOrd="2" destOrd="0" parTransId="{2475D9E3-C1E7-44D5-8B34-F56574D3A270}" sibTransId="{E1BF82E8-657A-4815-9D19-1A53F1B07ECE}"/>
    <dgm:cxn modelId="{6ED77079-F068-427A-A697-83564A321D30}" type="presParOf" srcId="{E5426BC6-1961-460C-AE91-C838D352C411}" destId="{33BC5A17-BD6D-4C77-81AF-7E4B414C2D88}" srcOrd="0" destOrd="0" presId="urn:microsoft.com/office/officeart/2008/layout/VerticalCurvedList"/>
    <dgm:cxn modelId="{2B3CF020-E54E-42D6-9C1C-4C336D520FF9}" type="presParOf" srcId="{33BC5A17-BD6D-4C77-81AF-7E4B414C2D88}" destId="{58A8423D-9972-440B-853A-E44FE875C519}" srcOrd="0" destOrd="0" presId="urn:microsoft.com/office/officeart/2008/layout/VerticalCurvedList"/>
    <dgm:cxn modelId="{D1002A08-4E40-4E97-98FB-A2296FC5D37C}" type="presParOf" srcId="{58A8423D-9972-440B-853A-E44FE875C519}" destId="{ECDD1446-A5AA-4527-9F07-6FFEBF3537CB}" srcOrd="0" destOrd="0" presId="urn:microsoft.com/office/officeart/2008/layout/VerticalCurvedList"/>
    <dgm:cxn modelId="{5828BF48-6A83-48DF-868C-0D4DCC4E2834}" type="presParOf" srcId="{58A8423D-9972-440B-853A-E44FE875C519}" destId="{1A59B831-F693-48FC-8516-EF4B2F93B201}" srcOrd="1" destOrd="0" presId="urn:microsoft.com/office/officeart/2008/layout/VerticalCurvedList"/>
    <dgm:cxn modelId="{0CE26A4A-563B-4167-8C84-99383315F6F4}" type="presParOf" srcId="{58A8423D-9972-440B-853A-E44FE875C519}" destId="{25E12089-1918-4434-AB97-3DA4A5E1EC7C}" srcOrd="2" destOrd="0" presId="urn:microsoft.com/office/officeart/2008/layout/VerticalCurvedList"/>
    <dgm:cxn modelId="{90C4CC94-F355-48C0-9C68-D82A3A06BF2C}" type="presParOf" srcId="{58A8423D-9972-440B-853A-E44FE875C519}" destId="{0A158215-24B5-44B6-ABC8-B840F03FD8AB}" srcOrd="3" destOrd="0" presId="urn:microsoft.com/office/officeart/2008/layout/VerticalCurvedList"/>
    <dgm:cxn modelId="{4E84D7B6-2852-48FF-B4E8-429270C70734}" type="presParOf" srcId="{33BC5A17-BD6D-4C77-81AF-7E4B414C2D88}" destId="{96408E92-B70D-4BE4-885E-A390F743DC0A}" srcOrd="1" destOrd="0" presId="urn:microsoft.com/office/officeart/2008/layout/VerticalCurvedList"/>
    <dgm:cxn modelId="{EE0F94AC-CA00-4C5F-887B-8195CECC835F}" type="presParOf" srcId="{33BC5A17-BD6D-4C77-81AF-7E4B414C2D88}" destId="{0FA8C29C-8B67-4CCB-9105-D10948E645B3}" srcOrd="2" destOrd="0" presId="urn:microsoft.com/office/officeart/2008/layout/VerticalCurvedList"/>
    <dgm:cxn modelId="{791670A9-0AF1-47FB-85C0-6DC8C5A6D604}" type="presParOf" srcId="{0FA8C29C-8B67-4CCB-9105-D10948E645B3}" destId="{ECCEF4AC-8757-4CF0-BE4B-F0C48B0E407C}" srcOrd="0" destOrd="0" presId="urn:microsoft.com/office/officeart/2008/layout/VerticalCurvedList"/>
    <dgm:cxn modelId="{9E7FB727-E735-46AF-BD85-75691CE24AC3}" type="presParOf" srcId="{33BC5A17-BD6D-4C77-81AF-7E4B414C2D88}" destId="{C0AA772F-ED85-4E9D-A9D7-FCDF4C9C72AA}" srcOrd="3" destOrd="0" presId="urn:microsoft.com/office/officeart/2008/layout/VerticalCurvedList"/>
    <dgm:cxn modelId="{B26EE521-7F67-4DC6-8F61-E1E516FFE4DD}" type="presParOf" srcId="{33BC5A17-BD6D-4C77-81AF-7E4B414C2D88}" destId="{AB481AC7-618F-4B01-B73E-F8E99717D263}" srcOrd="4" destOrd="0" presId="urn:microsoft.com/office/officeart/2008/layout/VerticalCurvedList"/>
    <dgm:cxn modelId="{29DEBCEF-6408-4CBF-8363-A83E13603B71}" type="presParOf" srcId="{AB481AC7-618F-4B01-B73E-F8E99717D263}" destId="{B4C16C8F-4E06-47C8-8B9C-72CCCF69AAA5}" srcOrd="0" destOrd="0" presId="urn:microsoft.com/office/officeart/2008/layout/VerticalCurvedList"/>
    <dgm:cxn modelId="{E97AEF4A-3C81-423E-97C9-FA16A0DFEBE7}" type="presParOf" srcId="{33BC5A17-BD6D-4C77-81AF-7E4B414C2D88}" destId="{E4C629CB-4112-4FA2-91D9-AA82FDB4CCE8}" srcOrd="5" destOrd="0" presId="urn:microsoft.com/office/officeart/2008/layout/VerticalCurvedList"/>
    <dgm:cxn modelId="{F56CFDE4-2DFE-44B1-988F-A7A0D2DF9F10}" type="presParOf" srcId="{33BC5A17-BD6D-4C77-81AF-7E4B414C2D88}" destId="{50556262-5726-42E2-8674-AD6E46E485D8}" srcOrd="6" destOrd="0" presId="urn:microsoft.com/office/officeart/2008/layout/VerticalCurvedList"/>
    <dgm:cxn modelId="{EF1C876D-53C6-49CE-87C5-55C25C452F72}" type="presParOf" srcId="{50556262-5726-42E2-8674-AD6E46E485D8}" destId="{52B02E88-F5A3-4EAF-851C-656880DA85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B088A3-426B-4409-85BB-90206BCC8522}" type="doc">
      <dgm:prSet loTypeId="urn:microsoft.com/office/officeart/2005/8/layout/gear1" loCatId="relationship" qsTypeId="urn:microsoft.com/office/officeart/2005/8/quickstyle/simple1" qsCatId="simple" csTypeId="urn:microsoft.com/office/officeart/2005/8/colors/accent1_2" csCatId="accent1" phldr="1"/>
      <dgm:spPr/>
    </dgm:pt>
    <dgm:pt modelId="{4CDAB288-1C55-4375-B063-7A898736D856}">
      <dgm:prSet phldrT="[Text]"/>
      <dgm:spPr/>
      <dgm:t>
        <a:bodyPr/>
        <a:lstStyle/>
        <a:p>
          <a:r>
            <a:rPr lang="en-US" dirty="0"/>
            <a:t>Family Partner Recruitment</a:t>
          </a:r>
        </a:p>
      </dgm:t>
    </dgm:pt>
    <dgm:pt modelId="{31F4798F-8611-4A76-BD04-711139C16D25}" type="parTrans" cxnId="{4BD0D9C5-33C5-42ED-A2F9-D75CFA092A9A}">
      <dgm:prSet/>
      <dgm:spPr/>
      <dgm:t>
        <a:bodyPr/>
        <a:lstStyle/>
        <a:p>
          <a:endParaRPr lang="en-US"/>
        </a:p>
      </dgm:t>
    </dgm:pt>
    <dgm:pt modelId="{46553EBD-1106-4042-9C0F-4A7344CAC097}" type="sibTrans" cxnId="{4BD0D9C5-33C5-42ED-A2F9-D75CFA092A9A}">
      <dgm:prSet/>
      <dgm:spPr/>
      <dgm:t>
        <a:bodyPr/>
        <a:lstStyle/>
        <a:p>
          <a:endParaRPr lang="en-US"/>
        </a:p>
      </dgm:t>
    </dgm:pt>
    <dgm:pt modelId="{10A341A8-936F-4427-9667-2C7FD7323FDC}">
      <dgm:prSet phldrT="[Text]"/>
      <dgm:spPr/>
      <dgm:t>
        <a:bodyPr/>
        <a:lstStyle/>
        <a:p>
          <a:r>
            <a:rPr lang="en-US" dirty="0"/>
            <a:t>Training &amp; Transition of Current Staff</a:t>
          </a:r>
        </a:p>
      </dgm:t>
    </dgm:pt>
    <dgm:pt modelId="{D77776C7-C599-4E2E-9D26-0B64B8D65F26}" type="parTrans" cxnId="{5CE8E7E8-6CE1-4805-B2B1-5D9647CCE38A}">
      <dgm:prSet/>
      <dgm:spPr/>
      <dgm:t>
        <a:bodyPr/>
        <a:lstStyle/>
        <a:p>
          <a:endParaRPr lang="en-US"/>
        </a:p>
      </dgm:t>
    </dgm:pt>
    <dgm:pt modelId="{F867ABF3-94BC-4AED-8B79-381307E8B2E5}" type="sibTrans" cxnId="{5CE8E7E8-6CE1-4805-B2B1-5D9647CCE38A}">
      <dgm:prSet/>
      <dgm:spPr/>
      <dgm:t>
        <a:bodyPr/>
        <a:lstStyle/>
        <a:p>
          <a:endParaRPr lang="en-US"/>
        </a:p>
      </dgm:t>
    </dgm:pt>
    <dgm:pt modelId="{5E970B3D-F471-4E71-965D-DC54344476F7}">
      <dgm:prSet phldrT="[Text]"/>
      <dgm:spPr/>
      <dgm:t>
        <a:bodyPr/>
        <a:lstStyle/>
        <a:p>
          <a:r>
            <a:rPr lang="en-US" dirty="0"/>
            <a:t>Pilot Limited to Medicaid Youth</a:t>
          </a:r>
        </a:p>
      </dgm:t>
    </dgm:pt>
    <dgm:pt modelId="{FFE89166-0AA8-43CF-9937-0C3F95614052}" type="parTrans" cxnId="{F06DA551-9482-481B-85E8-109E7B0F8DA1}">
      <dgm:prSet/>
      <dgm:spPr/>
      <dgm:t>
        <a:bodyPr/>
        <a:lstStyle/>
        <a:p>
          <a:endParaRPr lang="en-US"/>
        </a:p>
      </dgm:t>
    </dgm:pt>
    <dgm:pt modelId="{C70C9CCE-1F9F-404D-9917-BC95EC9F60BC}" type="sibTrans" cxnId="{F06DA551-9482-481B-85E8-109E7B0F8DA1}">
      <dgm:prSet/>
      <dgm:spPr/>
      <dgm:t>
        <a:bodyPr/>
        <a:lstStyle/>
        <a:p>
          <a:endParaRPr lang="en-US"/>
        </a:p>
      </dgm:t>
    </dgm:pt>
    <dgm:pt modelId="{47C28C48-79E8-43E2-A4FC-6D89F1FE3C9D}" type="pres">
      <dgm:prSet presAssocID="{47B088A3-426B-4409-85BB-90206BCC8522}" presName="composite" presStyleCnt="0">
        <dgm:presLayoutVars>
          <dgm:chMax val="3"/>
          <dgm:animLvl val="lvl"/>
          <dgm:resizeHandles val="exact"/>
        </dgm:presLayoutVars>
      </dgm:prSet>
      <dgm:spPr/>
    </dgm:pt>
    <dgm:pt modelId="{D7617040-0E2F-4E2F-9FAA-7E4D2BA75BDF}" type="pres">
      <dgm:prSet presAssocID="{4CDAB288-1C55-4375-B063-7A898736D856}" presName="gear1" presStyleLbl="node1" presStyleIdx="0" presStyleCnt="3" custAng="0" custLinFactNeighborX="2684" custLinFactNeighborY="2552">
        <dgm:presLayoutVars>
          <dgm:chMax val="1"/>
          <dgm:bulletEnabled val="1"/>
        </dgm:presLayoutVars>
      </dgm:prSet>
      <dgm:spPr/>
      <dgm:t>
        <a:bodyPr/>
        <a:lstStyle/>
        <a:p>
          <a:endParaRPr lang="en-US"/>
        </a:p>
      </dgm:t>
    </dgm:pt>
    <dgm:pt modelId="{4F95BC60-880A-46C9-B995-A01ED78CD063}" type="pres">
      <dgm:prSet presAssocID="{4CDAB288-1C55-4375-B063-7A898736D856}" presName="gear1srcNode" presStyleLbl="node1" presStyleIdx="0" presStyleCnt="3"/>
      <dgm:spPr/>
      <dgm:t>
        <a:bodyPr/>
        <a:lstStyle/>
        <a:p>
          <a:endParaRPr lang="en-US"/>
        </a:p>
      </dgm:t>
    </dgm:pt>
    <dgm:pt modelId="{52896819-38B6-4BF8-A93C-306FBCA7AAA4}" type="pres">
      <dgm:prSet presAssocID="{4CDAB288-1C55-4375-B063-7A898736D856}" presName="gear1dstNode" presStyleLbl="node1" presStyleIdx="0" presStyleCnt="3"/>
      <dgm:spPr/>
      <dgm:t>
        <a:bodyPr/>
        <a:lstStyle/>
        <a:p>
          <a:endParaRPr lang="en-US"/>
        </a:p>
      </dgm:t>
    </dgm:pt>
    <dgm:pt modelId="{799B3C6E-CD15-499D-BA43-ADE04F666C57}" type="pres">
      <dgm:prSet presAssocID="{10A341A8-936F-4427-9667-2C7FD7323FDC}" presName="gear2" presStyleLbl="node1" presStyleIdx="1" presStyleCnt="3" custScaleX="108701" custScaleY="112943" custLinFactNeighborX="1824" custLinFactNeighborY="1478">
        <dgm:presLayoutVars>
          <dgm:chMax val="1"/>
          <dgm:bulletEnabled val="1"/>
        </dgm:presLayoutVars>
      </dgm:prSet>
      <dgm:spPr/>
      <dgm:t>
        <a:bodyPr/>
        <a:lstStyle/>
        <a:p>
          <a:endParaRPr lang="en-US"/>
        </a:p>
      </dgm:t>
    </dgm:pt>
    <dgm:pt modelId="{04AB0DE2-84A2-41E7-B189-C5133F00564E}" type="pres">
      <dgm:prSet presAssocID="{10A341A8-936F-4427-9667-2C7FD7323FDC}" presName="gear2srcNode" presStyleLbl="node1" presStyleIdx="1" presStyleCnt="3"/>
      <dgm:spPr/>
      <dgm:t>
        <a:bodyPr/>
        <a:lstStyle/>
        <a:p>
          <a:endParaRPr lang="en-US"/>
        </a:p>
      </dgm:t>
    </dgm:pt>
    <dgm:pt modelId="{386280F9-A6F6-4800-88C8-BC7AE14A5075}" type="pres">
      <dgm:prSet presAssocID="{10A341A8-936F-4427-9667-2C7FD7323FDC}" presName="gear2dstNode" presStyleLbl="node1" presStyleIdx="1" presStyleCnt="3"/>
      <dgm:spPr/>
      <dgm:t>
        <a:bodyPr/>
        <a:lstStyle/>
        <a:p>
          <a:endParaRPr lang="en-US"/>
        </a:p>
      </dgm:t>
    </dgm:pt>
    <dgm:pt modelId="{1BB6C4A9-4434-4943-B712-64AFEC4599E6}" type="pres">
      <dgm:prSet presAssocID="{5E970B3D-F471-4E71-965D-DC54344476F7}" presName="gear3" presStyleLbl="node1" presStyleIdx="2" presStyleCnt="3" custScaleX="112657" custScaleY="106758" custLinFactNeighborX="7999" custLinFactNeighborY="-7290"/>
      <dgm:spPr/>
      <dgm:t>
        <a:bodyPr/>
        <a:lstStyle/>
        <a:p>
          <a:endParaRPr lang="en-US"/>
        </a:p>
      </dgm:t>
    </dgm:pt>
    <dgm:pt modelId="{B1A2D48A-4484-4777-9F19-8799CAD6FC72}" type="pres">
      <dgm:prSet presAssocID="{5E970B3D-F471-4E71-965D-DC54344476F7}" presName="gear3tx" presStyleLbl="node1" presStyleIdx="2" presStyleCnt="3">
        <dgm:presLayoutVars>
          <dgm:chMax val="1"/>
          <dgm:bulletEnabled val="1"/>
        </dgm:presLayoutVars>
      </dgm:prSet>
      <dgm:spPr/>
      <dgm:t>
        <a:bodyPr/>
        <a:lstStyle/>
        <a:p>
          <a:endParaRPr lang="en-US"/>
        </a:p>
      </dgm:t>
    </dgm:pt>
    <dgm:pt modelId="{21C5AEA6-535C-4E82-A4D3-BC58A30FFA1B}" type="pres">
      <dgm:prSet presAssocID="{5E970B3D-F471-4E71-965D-DC54344476F7}" presName="gear3srcNode" presStyleLbl="node1" presStyleIdx="2" presStyleCnt="3"/>
      <dgm:spPr/>
      <dgm:t>
        <a:bodyPr/>
        <a:lstStyle/>
        <a:p>
          <a:endParaRPr lang="en-US"/>
        </a:p>
      </dgm:t>
    </dgm:pt>
    <dgm:pt modelId="{3AF4E79D-AD70-4FAF-8F84-1FD8200C4166}" type="pres">
      <dgm:prSet presAssocID="{5E970B3D-F471-4E71-965D-DC54344476F7}" presName="gear3dstNode" presStyleLbl="node1" presStyleIdx="2" presStyleCnt="3"/>
      <dgm:spPr/>
      <dgm:t>
        <a:bodyPr/>
        <a:lstStyle/>
        <a:p>
          <a:endParaRPr lang="en-US"/>
        </a:p>
      </dgm:t>
    </dgm:pt>
    <dgm:pt modelId="{4C1EBB5D-7BE8-4DAC-9A99-3F02712DF832}" type="pres">
      <dgm:prSet presAssocID="{46553EBD-1106-4042-9C0F-4A7344CAC097}" presName="connector1" presStyleLbl="sibTrans2D1" presStyleIdx="0" presStyleCnt="3"/>
      <dgm:spPr/>
      <dgm:t>
        <a:bodyPr/>
        <a:lstStyle/>
        <a:p>
          <a:endParaRPr lang="en-US"/>
        </a:p>
      </dgm:t>
    </dgm:pt>
    <dgm:pt modelId="{95F6B383-64C6-4903-A294-5701F5047BB6}" type="pres">
      <dgm:prSet presAssocID="{F867ABF3-94BC-4AED-8B79-381307E8B2E5}" presName="connector2" presStyleLbl="sibTrans2D1" presStyleIdx="1" presStyleCnt="3"/>
      <dgm:spPr/>
      <dgm:t>
        <a:bodyPr/>
        <a:lstStyle/>
        <a:p>
          <a:endParaRPr lang="en-US"/>
        </a:p>
      </dgm:t>
    </dgm:pt>
    <dgm:pt modelId="{BD8D3EC0-821D-4D57-A03F-7919B9174D5E}" type="pres">
      <dgm:prSet presAssocID="{C70C9CCE-1F9F-404D-9917-BC95EC9F60BC}" presName="connector3" presStyleLbl="sibTrans2D1" presStyleIdx="2" presStyleCnt="3"/>
      <dgm:spPr/>
      <dgm:t>
        <a:bodyPr/>
        <a:lstStyle/>
        <a:p>
          <a:endParaRPr lang="en-US"/>
        </a:p>
      </dgm:t>
    </dgm:pt>
  </dgm:ptLst>
  <dgm:cxnLst>
    <dgm:cxn modelId="{7C45B604-A02A-4F11-BA66-831B10AB4F72}" type="presOf" srcId="{47B088A3-426B-4409-85BB-90206BCC8522}" destId="{47C28C48-79E8-43E2-A4FC-6D89F1FE3C9D}" srcOrd="0" destOrd="0" presId="urn:microsoft.com/office/officeart/2005/8/layout/gear1"/>
    <dgm:cxn modelId="{42FBFA90-8E5A-4E82-9B30-4C192A99C6EE}" type="presOf" srcId="{10A341A8-936F-4427-9667-2C7FD7323FDC}" destId="{04AB0DE2-84A2-41E7-B189-C5133F00564E}" srcOrd="1" destOrd="0" presId="urn:microsoft.com/office/officeart/2005/8/layout/gear1"/>
    <dgm:cxn modelId="{CCFDD205-1F57-4ECD-B144-279C73FEBC27}" type="presOf" srcId="{4CDAB288-1C55-4375-B063-7A898736D856}" destId="{52896819-38B6-4BF8-A93C-306FBCA7AAA4}" srcOrd="2" destOrd="0" presId="urn:microsoft.com/office/officeart/2005/8/layout/gear1"/>
    <dgm:cxn modelId="{4BD0D9C5-33C5-42ED-A2F9-D75CFA092A9A}" srcId="{47B088A3-426B-4409-85BB-90206BCC8522}" destId="{4CDAB288-1C55-4375-B063-7A898736D856}" srcOrd="0" destOrd="0" parTransId="{31F4798F-8611-4A76-BD04-711139C16D25}" sibTransId="{46553EBD-1106-4042-9C0F-4A7344CAC097}"/>
    <dgm:cxn modelId="{00BEF9D8-7053-4594-A91D-1B35B9A073C0}" type="presOf" srcId="{5E970B3D-F471-4E71-965D-DC54344476F7}" destId="{B1A2D48A-4484-4777-9F19-8799CAD6FC72}" srcOrd="1" destOrd="0" presId="urn:microsoft.com/office/officeart/2005/8/layout/gear1"/>
    <dgm:cxn modelId="{5CE8E7E8-6CE1-4805-B2B1-5D9647CCE38A}" srcId="{47B088A3-426B-4409-85BB-90206BCC8522}" destId="{10A341A8-936F-4427-9667-2C7FD7323FDC}" srcOrd="1" destOrd="0" parTransId="{D77776C7-C599-4E2E-9D26-0B64B8D65F26}" sibTransId="{F867ABF3-94BC-4AED-8B79-381307E8B2E5}"/>
    <dgm:cxn modelId="{1D1B9DC0-31FD-4297-BC8F-8B0B2CF32EBB}" type="presOf" srcId="{C70C9CCE-1F9F-404D-9917-BC95EC9F60BC}" destId="{BD8D3EC0-821D-4D57-A03F-7919B9174D5E}" srcOrd="0" destOrd="0" presId="urn:microsoft.com/office/officeart/2005/8/layout/gear1"/>
    <dgm:cxn modelId="{F875765D-978F-4D83-9273-00709C6F1062}" type="presOf" srcId="{5E970B3D-F471-4E71-965D-DC54344476F7}" destId="{3AF4E79D-AD70-4FAF-8F84-1FD8200C4166}" srcOrd="3" destOrd="0" presId="urn:microsoft.com/office/officeart/2005/8/layout/gear1"/>
    <dgm:cxn modelId="{0999A3A4-FEC4-4C62-9232-890CEDCEC995}" type="presOf" srcId="{F867ABF3-94BC-4AED-8B79-381307E8B2E5}" destId="{95F6B383-64C6-4903-A294-5701F5047BB6}" srcOrd="0" destOrd="0" presId="urn:microsoft.com/office/officeart/2005/8/layout/gear1"/>
    <dgm:cxn modelId="{A8DCA677-26BD-4D11-A092-F119A0F20E77}" type="presOf" srcId="{5E970B3D-F471-4E71-965D-DC54344476F7}" destId="{1BB6C4A9-4434-4943-B712-64AFEC4599E6}" srcOrd="0" destOrd="0" presId="urn:microsoft.com/office/officeart/2005/8/layout/gear1"/>
    <dgm:cxn modelId="{102F4FA8-B619-4D2A-B82E-B1424FE0494A}" type="presOf" srcId="{4CDAB288-1C55-4375-B063-7A898736D856}" destId="{4F95BC60-880A-46C9-B995-A01ED78CD063}" srcOrd="1" destOrd="0" presId="urn:microsoft.com/office/officeart/2005/8/layout/gear1"/>
    <dgm:cxn modelId="{C4945919-0A18-4604-A355-725C75431023}" type="presOf" srcId="{5E970B3D-F471-4E71-965D-DC54344476F7}" destId="{21C5AEA6-535C-4E82-A4D3-BC58A30FFA1B}" srcOrd="2" destOrd="0" presId="urn:microsoft.com/office/officeart/2005/8/layout/gear1"/>
    <dgm:cxn modelId="{9470FA57-AA40-42CA-BBEA-5071E125E5BF}" type="presOf" srcId="{4CDAB288-1C55-4375-B063-7A898736D856}" destId="{D7617040-0E2F-4E2F-9FAA-7E4D2BA75BDF}" srcOrd="0" destOrd="0" presId="urn:microsoft.com/office/officeart/2005/8/layout/gear1"/>
    <dgm:cxn modelId="{F32F1A8D-BF01-418F-B6EA-428BC2ED25D0}" type="presOf" srcId="{10A341A8-936F-4427-9667-2C7FD7323FDC}" destId="{386280F9-A6F6-4800-88C8-BC7AE14A5075}" srcOrd="2" destOrd="0" presId="urn:microsoft.com/office/officeart/2005/8/layout/gear1"/>
    <dgm:cxn modelId="{3391171A-3528-404C-ABD2-488E2731B3FE}" type="presOf" srcId="{46553EBD-1106-4042-9C0F-4A7344CAC097}" destId="{4C1EBB5D-7BE8-4DAC-9A99-3F02712DF832}" srcOrd="0" destOrd="0" presId="urn:microsoft.com/office/officeart/2005/8/layout/gear1"/>
    <dgm:cxn modelId="{FB043929-AB79-4A46-8835-DF6EF39C7072}" type="presOf" srcId="{10A341A8-936F-4427-9667-2C7FD7323FDC}" destId="{799B3C6E-CD15-499D-BA43-ADE04F666C57}" srcOrd="0" destOrd="0" presId="urn:microsoft.com/office/officeart/2005/8/layout/gear1"/>
    <dgm:cxn modelId="{F06DA551-9482-481B-85E8-109E7B0F8DA1}" srcId="{47B088A3-426B-4409-85BB-90206BCC8522}" destId="{5E970B3D-F471-4E71-965D-DC54344476F7}" srcOrd="2" destOrd="0" parTransId="{FFE89166-0AA8-43CF-9937-0C3F95614052}" sibTransId="{C70C9CCE-1F9F-404D-9917-BC95EC9F60BC}"/>
    <dgm:cxn modelId="{EF1861B4-3125-4B92-8D60-BBAA5B6FDA24}" type="presParOf" srcId="{47C28C48-79E8-43E2-A4FC-6D89F1FE3C9D}" destId="{D7617040-0E2F-4E2F-9FAA-7E4D2BA75BDF}" srcOrd="0" destOrd="0" presId="urn:microsoft.com/office/officeart/2005/8/layout/gear1"/>
    <dgm:cxn modelId="{41E0BCE9-DE22-4441-B609-629B7505C678}" type="presParOf" srcId="{47C28C48-79E8-43E2-A4FC-6D89F1FE3C9D}" destId="{4F95BC60-880A-46C9-B995-A01ED78CD063}" srcOrd="1" destOrd="0" presId="urn:microsoft.com/office/officeart/2005/8/layout/gear1"/>
    <dgm:cxn modelId="{808B6E1F-F8F1-450B-B00B-22E9844BAEBD}" type="presParOf" srcId="{47C28C48-79E8-43E2-A4FC-6D89F1FE3C9D}" destId="{52896819-38B6-4BF8-A93C-306FBCA7AAA4}" srcOrd="2" destOrd="0" presId="urn:microsoft.com/office/officeart/2005/8/layout/gear1"/>
    <dgm:cxn modelId="{643A2149-1461-494E-BD80-048BBE676870}" type="presParOf" srcId="{47C28C48-79E8-43E2-A4FC-6D89F1FE3C9D}" destId="{799B3C6E-CD15-499D-BA43-ADE04F666C57}" srcOrd="3" destOrd="0" presId="urn:microsoft.com/office/officeart/2005/8/layout/gear1"/>
    <dgm:cxn modelId="{EAA3E5C8-0EB3-4718-AC5E-DD184D8E2ADA}" type="presParOf" srcId="{47C28C48-79E8-43E2-A4FC-6D89F1FE3C9D}" destId="{04AB0DE2-84A2-41E7-B189-C5133F00564E}" srcOrd="4" destOrd="0" presId="urn:microsoft.com/office/officeart/2005/8/layout/gear1"/>
    <dgm:cxn modelId="{6ED4C48E-A798-4750-A17F-2D054301D863}" type="presParOf" srcId="{47C28C48-79E8-43E2-A4FC-6D89F1FE3C9D}" destId="{386280F9-A6F6-4800-88C8-BC7AE14A5075}" srcOrd="5" destOrd="0" presId="urn:microsoft.com/office/officeart/2005/8/layout/gear1"/>
    <dgm:cxn modelId="{9DDBBFBF-A96B-46CF-A594-38B4C6932E4D}" type="presParOf" srcId="{47C28C48-79E8-43E2-A4FC-6D89F1FE3C9D}" destId="{1BB6C4A9-4434-4943-B712-64AFEC4599E6}" srcOrd="6" destOrd="0" presId="urn:microsoft.com/office/officeart/2005/8/layout/gear1"/>
    <dgm:cxn modelId="{C2499938-3189-4DBB-8E95-BF199E1C7A81}" type="presParOf" srcId="{47C28C48-79E8-43E2-A4FC-6D89F1FE3C9D}" destId="{B1A2D48A-4484-4777-9F19-8799CAD6FC72}" srcOrd="7" destOrd="0" presId="urn:microsoft.com/office/officeart/2005/8/layout/gear1"/>
    <dgm:cxn modelId="{4156D2DB-831D-461D-B3A2-770CF13E5809}" type="presParOf" srcId="{47C28C48-79E8-43E2-A4FC-6D89F1FE3C9D}" destId="{21C5AEA6-535C-4E82-A4D3-BC58A30FFA1B}" srcOrd="8" destOrd="0" presId="urn:microsoft.com/office/officeart/2005/8/layout/gear1"/>
    <dgm:cxn modelId="{DA17E4A8-C784-42D8-BD90-DC2D0C02A613}" type="presParOf" srcId="{47C28C48-79E8-43E2-A4FC-6D89F1FE3C9D}" destId="{3AF4E79D-AD70-4FAF-8F84-1FD8200C4166}" srcOrd="9" destOrd="0" presId="urn:microsoft.com/office/officeart/2005/8/layout/gear1"/>
    <dgm:cxn modelId="{5D268468-79CB-4BF2-AA3C-E832EA17650A}" type="presParOf" srcId="{47C28C48-79E8-43E2-A4FC-6D89F1FE3C9D}" destId="{4C1EBB5D-7BE8-4DAC-9A99-3F02712DF832}" srcOrd="10" destOrd="0" presId="urn:microsoft.com/office/officeart/2005/8/layout/gear1"/>
    <dgm:cxn modelId="{BD57B4DD-A6B9-46C2-80F9-3B3B5ABA1240}" type="presParOf" srcId="{47C28C48-79E8-43E2-A4FC-6D89F1FE3C9D}" destId="{95F6B383-64C6-4903-A294-5701F5047BB6}" srcOrd="11" destOrd="0" presId="urn:microsoft.com/office/officeart/2005/8/layout/gear1"/>
    <dgm:cxn modelId="{F1CA876D-F08B-444F-800B-6FE9841C238C}" type="presParOf" srcId="{47C28C48-79E8-43E2-A4FC-6D89F1FE3C9D}" destId="{BD8D3EC0-821D-4D57-A03F-7919B9174D5E}"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B1806-8C78-43F5-B35F-A084D9866A9E}">
      <dsp:nvSpPr>
        <dsp:cNvPr id="0" name=""/>
        <dsp:cNvSpPr/>
      </dsp:nvSpPr>
      <dsp:spPr>
        <a:xfrm>
          <a:off x="385048" y="2530"/>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ysClr val="window" lastClr="FFFFFF"/>
              </a:solidFill>
              <a:latin typeface="Calibri"/>
              <a:ea typeface="+mn-ea"/>
              <a:cs typeface="+mn-cs"/>
            </a:rPr>
            <a:t>Intensive Care Coordination: Wraparound Approach</a:t>
          </a:r>
        </a:p>
      </dsp:txBody>
      <dsp:txXfrm>
        <a:off x="385048" y="2530"/>
        <a:ext cx="2092969" cy="1255781"/>
      </dsp:txXfrm>
    </dsp:sp>
    <dsp:sp modelId="{92EF9DF9-74F7-414A-B973-61CEA71EBA16}">
      <dsp:nvSpPr>
        <dsp:cNvPr id="0" name=""/>
        <dsp:cNvSpPr/>
      </dsp:nvSpPr>
      <dsp:spPr>
        <a:xfrm>
          <a:off x="2687315" y="2530"/>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ysClr val="window" lastClr="FFFFFF"/>
              </a:solidFill>
              <a:latin typeface="Calibri"/>
              <a:ea typeface="+mn-ea"/>
              <a:cs typeface="+mn-cs"/>
            </a:rPr>
            <a:t>Parent and Youth </a:t>
          </a:r>
          <a:r>
            <a:rPr lang="en-US" sz="2000" kern="1200" dirty="0" smtClean="0">
              <a:solidFill>
                <a:sysClr val="window" lastClr="FFFFFF"/>
              </a:solidFill>
              <a:latin typeface="Calibri"/>
              <a:ea typeface="+mn-ea"/>
              <a:cs typeface="+mn-cs"/>
            </a:rPr>
            <a:t>Peer Support </a:t>
          </a:r>
          <a:r>
            <a:rPr lang="en-US" sz="2000" kern="1200" dirty="0">
              <a:solidFill>
                <a:sysClr val="window" lastClr="FFFFFF"/>
              </a:solidFill>
              <a:latin typeface="Calibri"/>
              <a:ea typeface="+mn-ea"/>
              <a:cs typeface="+mn-cs"/>
            </a:rPr>
            <a:t>Services</a:t>
          </a:r>
        </a:p>
      </dsp:txBody>
      <dsp:txXfrm>
        <a:off x="2687315" y="2530"/>
        <a:ext cx="2092969" cy="1255781"/>
      </dsp:txXfrm>
    </dsp:sp>
    <dsp:sp modelId="{17EA55F2-3618-4B77-AB80-497EDBF89C2F}">
      <dsp:nvSpPr>
        <dsp:cNvPr id="0" name=""/>
        <dsp:cNvSpPr/>
      </dsp:nvSpPr>
      <dsp:spPr>
        <a:xfrm>
          <a:off x="4989581" y="2530"/>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ysClr val="window" lastClr="FFFFFF"/>
              </a:solidFill>
              <a:latin typeface="Calibri"/>
              <a:ea typeface="+mn-ea"/>
              <a:cs typeface="+mn-cs"/>
            </a:rPr>
            <a:t>Intensive In-Home Services</a:t>
          </a:r>
        </a:p>
      </dsp:txBody>
      <dsp:txXfrm>
        <a:off x="4989581" y="2530"/>
        <a:ext cx="2092969" cy="1255781"/>
      </dsp:txXfrm>
    </dsp:sp>
    <dsp:sp modelId="{A2D7801C-578C-403D-A1CA-3AA688330427}">
      <dsp:nvSpPr>
        <dsp:cNvPr id="0" name=""/>
        <dsp:cNvSpPr/>
      </dsp:nvSpPr>
      <dsp:spPr>
        <a:xfrm>
          <a:off x="385048" y="1467609"/>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ysClr val="window" lastClr="FFFFFF"/>
              </a:solidFill>
              <a:latin typeface="Calibri"/>
              <a:ea typeface="+mn-ea"/>
              <a:cs typeface="+mn-cs"/>
            </a:rPr>
            <a:t>Respite</a:t>
          </a:r>
        </a:p>
      </dsp:txBody>
      <dsp:txXfrm>
        <a:off x="385048" y="1467609"/>
        <a:ext cx="2092969" cy="1255781"/>
      </dsp:txXfrm>
    </dsp:sp>
    <dsp:sp modelId="{80F12653-66BA-4F46-9BDB-8435D0468BB3}">
      <dsp:nvSpPr>
        <dsp:cNvPr id="0" name=""/>
        <dsp:cNvSpPr/>
      </dsp:nvSpPr>
      <dsp:spPr>
        <a:xfrm>
          <a:off x="2687315" y="1467609"/>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a:solidFill>
                <a:sysClr val="window" lastClr="FFFFFF"/>
              </a:solidFill>
              <a:latin typeface="Calibri"/>
              <a:ea typeface="+mn-ea"/>
              <a:cs typeface="+mn-cs"/>
            </a:rPr>
            <a:t>Mobile Crisis Response and Stabilization</a:t>
          </a:r>
        </a:p>
      </dsp:txBody>
      <dsp:txXfrm>
        <a:off x="2687315" y="1467609"/>
        <a:ext cx="2092969" cy="1255781"/>
      </dsp:txXfrm>
    </dsp:sp>
    <dsp:sp modelId="{A1147029-384E-4AD3-989C-1AC7B1112A34}">
      <dsp:nvSpPr>
        <dsp:cNvPr id="0" name=""/>
        <dsp:cNvSpPr/>
      </dsp:nvSpPr>
      <dsp:spPr>
        <a:xfrm>
          <a:off x="4989581" y="1467609"/>
          <a:ext cx="2092969"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ysClr val="window" lastClr="FFFFFF"/>
              </a:solidFill>
              <a:latin typeface="Calibri"/>
              <a:ea typeface="+mn-ea"/>
              <a:cs typeface="+mn-cs"/>
            </a:rPr>
            <a:t>Flex Funds</a:t>
          </a:r>
        </a:p>
      </dsp:txBody>
      <dsp:txXfrm>
        <a:off x="4989581" y="1467609"/>
        <a:ext cx="2092969" cy="1255781"/>
      </dsp:txXfrm>
    </dsp:sp>
    <dsp:sp modelId="{F28D8D98-7E3A-47FA-B699-51884A4FB23D}">
      <dsp:nvSpPr>
        <dsp:cNvPr id="0" name=""/>
        <dsp:cNvSpPr/>
      </dsp:nvSpPr>
      <dsp:spPr>
        <a:xfrm>
          <a:off x="1897365" y="2935218"/>
          <a:ext cx="3688566" cy="1255781"/>
        </a:xfrm>
        <a:prstGeom prst="rect">
          <a:avLst/>
        </a:prstGeom>
        <a:solidFill>
          <a:srgbClr val="336699"/>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a:solidFill>
                <a:sysClr val="window" lastClr="FFFFFF"/>
              </a:solidFill>
              <a:latin typeface="Calibri"/>
              <a:ea typeface="+mn-ea"/>
              <a:cs typeface="+mn-cs"/>
            </a:rPr>
            <a:t>Trauma Informed Systems and Evidence-Based Treatments Addressing Trauma</a:t>
          </a:r>
        </a:p>
      </dsp:txBody>
      <dsp:txXfrm>
        <a:off x="1897365" y="2935218"/>
        <a:ext cx="3688566" cy="1255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9B831-F693-48FC-8516-EF4B2F93B201}">
      <dsp:nvSpPr>
        <dsp:cNvPr id="0" name=""/>
        <dsp:cNvSpPr/>
      </dsp:nvSpPr>
      <dsp:spPr>
        <a:xfrm>
          <a:off x="-4841693" y="-742012"/>
          <a:ext cx="5766658" cy="5766658"/>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08E92-B70D-4BE4-885E-A390F743DC0A}">
      <dsp:nvSpPr>
        <dsp:cNvPr id="0" name=""/>
        <dsp:cNvSpPr/>
      </dsp:nvSpPr>
      <dsp:spPr>
        <a:xfrm>
          <a:off x="594890" y="428263"/>
          <a:ext cx="10029756" cy="856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868" tIns="63500" rIns="63500" bIns="63500" numCol="1" spcCol="1270" anchor="ctr" anchorCtr="0">
          <a:noAutofit/>
        </a:bodyPr>
        <a:lstStyle/>
        <a:p>
          <a:pPr lvl="0" algn="l" defTabSz="1111250">
            <a:lnSpc>
              <a:spcPct val="90000"/>
            </a:lnSpc>
            <a:spcBef>
              <a:spcPct val="0"/>
            </a:spcBef>
            <a:spcAft>
              <a:spcPct val="35000"/>
            </a:spcAft>
          </a:pPr>
          <a:r>
            <a:rPr lang="en-US" sz="2500" kern="1200" dirty="0"/>
            <a:t>Experiencing escalating emotional or behavioral symptoms or traumatic circumstances</a:t>
          </a:r>
        </a:p>
      </dsp:txBody>
      <dsp:txXfrm>
        <a:off x="594890" y="428263"/>
        <a:ext cx="10029756" cy="856526"/>
      </dsp:txXfrm>
    </dsp:sp>
    <dsp:sp modelId="{ECCEF4AC-8757-4CF0-BE4B-F0C48B0E407C}">
      <dsp:nvSpPr>
        <dsp:cNvPr id="0" name=""/>
        <dsp:cNvSpPr/>
      </dsp:nvSpPr>
      <dsp:spPr>
        <a:xfrm>
          <a:off x="59561" y="321197"/>
          <a:ext cx="1070658" cy="10706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AA772F-ED85-4E9D-A9D7-FCDF4C9C72AA}">
      <dsp:nvSpPr>
        <dsp:cNvPr id="0" name=""/>
        <dsp:cNvSpPr/>
      </dsp:nvSpPr>
      <dsp:spPr>
        <a:xfrm>
          <a:off x="906237" y="1713053"/>
          <a:ext cx="9718408" cy="856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868" tIns="63500" rIns="63500" bIns="63500" numCol="1" spcCol="1270" anchor="ctr" anchorCtr="0">
          <a:noAutofit/>
        </a:bodyPr>
        <a:lstStyle/>
        <a:p>
          <a:pPr lvl="0" algn="l" defTabSz="1111250">
            <a:lnSpc>
              <a:spcPct val="90000"/>
            </a:lnSpc>
            <a:spcBef>
              <a:spcPct val="0"/>
            </a:spcBef>
            <a:spcAft>
              <a:spcPct val="35000"/>
            </a:spcAft>
          </a:pPr>
          <a:r>
            <a:rPr lang="en-US" sz="2500" kern="1200" dirty="0"/>
            <a:t>Youth’s ability to function has been compromised</a:t>
          </a:r>
        </a:p>
      </dsp:txBody>
      <dsp:txXfrm>
        <a:off x="906237" y="1713053"/>
        <a:ext cx="9718408" cy="856526"/>
      </dsp:txXfrm>
    </dsp:sp>
    <dsp:sp modelId="{B4C16C8F-4E06-47C8-8B9C-72CCCF69AAA5}">
      <dsp:nvSpPr>
        <dsp:cNvPr id="0" name=""/>
        <dsp:cNvSpPr/>
      </dsp:nvSpPr>
      <dsp:spPr>
        <a:xfrm>
          <a:off x="370908" y="1605987"/>
          <a:ext cx="1070658" cy="10706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C629CB-4112-4FA2-91D9-AA82FDB4CCE8}">
      <dsp:nvSpPr>
        <dsp:cNvPr id="0" name=""/>
        <dsp:cNvSpPr/>
      </dsp:nvSpPr>
      <dsp:spPr>
        <a:xfrm>
          <a:off x="594890" y="2997843"/>
          <a:ext cx="10029756" cy="8565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9868" tIns="63500" rIns="63500" bIns="63500" numCol="1" spcCol="1270" anchor="ctr" anchorCtr="0">
          <a:noAutofit/>
        </a:bodyPr>
        <a:lstStyle/>
        <a:p>
          <a:pPr lvl="0" algn="l" defTabSz="1111250">
            <a:lnSpc>
              <a:spcPct val="90000"/>
            </a:lnSpc>
            <a:spcBef>
              <a:spcPct val="0"/>
            </a:spcBef>
            <a:spcAft>
              <a:spcPct val="35000"/>
            </a:spcAft>
          </a:pPr>
          <a:r>
            <a:rPr lang="en-US" sz="2500" kern="1200" dirty="0"/>
            <a:t>Disruption in the Youth’s environment – family, school, community, including transition in/out of foster care</a:t>
          </a:r>
        </a:p>
      </dsp:txBody>
      <dsp:txXfrm>
        <a:off x="594890" y="2997843"/>
        <a:ext cx="10029756" cy="856526"/>
      </dsp:txXfrm>
    </dsp:sp>
    <dsp:sp modelId="{52B02E88-F5A3-4EAF-851C-656880DA8533}">
      <dsp:nvSpPr>
        <dsp:cNvPr id="0" name=""/>
        <dsp:cNvSpPr/>
      </dsp:nvSpPr>
      <dsp:spPr>
        <a:xfrm>
          <a:off x="59561" y="2890777"/>
          <a:ext cx="1070658" cy="10706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17040-0E2F-4E2F-9FAA-7E4D2BA75BDF}">
      <dsp:nvSpPr>
        <dsp:cNvPr id="0" name=""/>
        <dsp:cNvSpPr/>
      </dsp:nvSpPr>
      <dsp:spPr>
        <a:xfrm>
          <a:off x="5302921" y="2517646"/>
          <a:ext cx="3022650" cy="302265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Family Partner Recruitment</a:t>
          </a:r>
        </a:p>
      </dsp:txBody>
      <dsp:txXfrm>
        <a:off x="5910608" y="3225687"/>
        <a:ext cx="1807276" cy="1553705"/>
      </dsp:txXfrm>
    </dsp:sp>
    <dsp:sp modelId="{799B3C6E-CD15-499D-BA43-ADE04F666C57}">
      <dsp:nvSpPr>
        <dsp:cNvPr id="0" name=""/>
        <dsp:cNvSpPr/>
      </dsp:nvSpPr>
      <dsp:spPr>
        <a:xfrm>
          <a:off x="3407619" y="1693429"/>
          <a:ext cx="2389564" cy="248281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Training &amp; Transition of Current Staff</a:t>
          </a:r>
        </a:p>
      </dsp:txBody>
      <dsp:txXfrm>
        <a:off x="4009199" y="2312403"/>
        <a:ext cx="1186404" cy="1244868"/>
      </dsp:txXfrm>
    </dsp:sp>
    <dsp:sp modelId="{1BB6C4A9-4434-4943-B712-64AFEC4599E6}">
      <dsp:nvSpPr>
        <dsp:cNvPr id="0" name=""/>
        <dsp:cNvSpPr/>
      </dsp:nvSpPr>
      <dsp:spPr>
        <a:xfrm rot="20700000">
          <a:off x="4745875" y="237078"/>
          <a:ext cx="2472999" cy="225292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Pilot Limited to Medicaid Youth</a:t>
          </a:r>
        </a:p>
      </dsp:txBody>
      <dsp:txXfrm rot="-20700000">
        <a:off x="5301329" y="718158"/>
        <a:ext cx="1362091" cy="1290768"/>
      </dsp:txXfrm>
    </dsp:sp>
    <dsp:sp modelId="{4C1EBB5D-7BE8-4DAC-9A99-3F02712DF832}">
      <dsp:nvSpPr>
        <dsp:cNvPr id="0" name=""/>
        <dsp:cNvSpPr/>
      </dsp:nvSpPr>
      <dsp:spPr>
        <a:xfrm>
          <a:off x="5003919" y="2053212"/>
          <a:ext cx="3868993" cy="3868993"/>
        </a:xfrm>
        <a:prstGeom prst="circularArrow">
          <a:avLst>
            <a:gd name="adj1" fmla="val 4687"/>
            <a:gd name="adj2" fmla="val 299029"/>
            <a:gd name="adj3" fmla="val 2540437"/>
            <a:gd name="adj4" fmla="val 158099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F6B383-64C6-4903-A294-5701F5047BB6}">
      <dsp:nvSpPr>
        <dsp:cNvPr id="0" name=""/>
        <dsp:cNvSpPr/>
      </dsp:nvSpPr>
      <dsp:spPr>
        <a:xfrm>
          <a:off x="3073846" y="1311217"/>
          <a:ext cx="2811065" cy="281106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D3EC0-821D-4D57-A03F-7919B9174D5E}">
      <dsp:nvSpPr>
        <dsp:cNvPr id="0" name=""/>
        <dsp:cNvSpPr/>
      </dsp:nvSpPr>
      <dsp:spPr>
        <a:xfrm>
          <a:off x="4196213" y="-190760"/>
          <a:ext cx="3030894" cy="30308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8750" y="0"/>
            <a:ext cx="3036888" cy="465138"/>
          </a:xfrm>
          <a:prstGeom prst="rect">
            <a:avLst/>
          </a:prstGeom>
        </p:spPr>
        <p:txBody>
          <a:bodyPr vert="horz" lIns="91440" tIns="45720" rIns="91440" bIns="45720" rtlCol="0"/>
          <a:lstStyle>
            <a:lvl1pPr algn="r">
              <a:defRPr sz="1200"/>
            </a:lvl1pPr>
          </a:lstStyle>
          <a:p>
            <a:fld id="{246A6E6C-F601-4F26-82DF-1A934B563B37}" type="datetimeFigureOut">
              <a:rPr lang="en-US" smtClean="0"/>
              <a:t>5/22/2018</a:t>
            </a:fld>
            <a:endParaRPr lang="en-US"/>
          </a:p>
        </p:txBody>
      </p:sp>
      <p:sp>
        <p:nvSpPr>
          <p:cNvPr id="4" name="Slide Image Placeholder 3"/>
          <p:cNvSpPr>
            <a:spLocks noGrp="1" noRot="1" noChangeAspect="1"/>
          </p:cNvSpPr>
          <p:nvPr>
            <p:ph type="sldImg" idx="2"/>
          </p:nvPr>
        </p:nvSpPr>
        <p:spPr>
          <a:xfrm>
            <a:off x="715963" y="1162050"/>
            <a:ext cx="5575300" cy="313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71988"/>
            <a:ext cx="5607050" cy="36591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088"/>
            <a:ext cx="3036888"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8750" y="8828088"/>
            <a:ext cx="3036888" cy="465137"/>
          </a:xfrm>
          <a:prstGeom prst="rect">
            <a:avLst/>
          </a:prstGeom>
        </p:spPr>
        <p:txBody>
          <a:bodyPr vert="horz" lIns="91440" tIns="45720" rIns="91440" bIns="45720" rtlCol="0" anchor="b"/>
          <a:lstStyle>
            <a:lvl1pPr algn="r">
              <a:defRPr sz="1200"/>
            </a:lvl1pPr>
          </a:lstStyle>
          <a:p>
            <a:fld id="{56110289-0D84-44C3-BB6B-4652479EA5D0}" type="slidenum">
              <a:rPr lang="en-US" smtClean="0"/>
              <a:t>‹#›</a:t>
            </a:fld>
            <a:endParaRPr lang="en-US"/>
          </a:p>
        </p:txBody>
      </p:sp>
    </p:spTree>
    <p:extLst>
      <p:ext uri="{BB962C8B-B14F-4D97-AF65-F5344CB8AC3E}">
        <p14:creationId xmlns:p14="http://schemas.microsoft.com/office/powerpoint/2010/main" val="54811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meeting is funded by SAMHSA’s National Training and TA Center for Child Youth and Family MH though the views, opinions and content expressed do not necessarily reflect those of the federal govt. </a:t>
            </a:r>
          </a:p>
          <a:p>
            <a:endParaRPr lang="en-US" dirty="0"/>
          </a:p>
        </p:txBody>
      </p:sp>
      <p:sp>
        <p:nvSpPr>
          <p:cNvPr id="4" name="Slide Number Placeholder 3"/>
          <p:cNvSpPr>
            <a:spLocks noGrp="1"/>
          </p:cNvSpPr>
          <p:nvPr>
            <p:ph type="sldNum" sz="quarter" idx="10"/>
          </p:nvPr>
        </p:nvSpPr>
        <p:spPr/>
        <p:txBody>
          <a:bodyPr/>
          <a:lstStyle/>
          <a:p>
            <a:fld id="{56110289-0D84-44C3-BB6B-4652479EA5D0}" type="slidenum">
              <a:rPr lang="en-US" smtClean="0"/>
              <a:t>2</a:t>
            </a:fld>
            <a:endParaRPr lang="en-US"/>
          </a:p>
        </p:txBody>
      </p:sp>
    </p:spTree>
    <p:extLst>
      <p:ext uri="{BB962C8B-B14F-4D97-AF65-F5344CB8AC3E}">
        <p14:creationId xmlns:p14="http://schemas.microsoft.com/office/powerpoint/2010/main" val="415964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10289-0D84-44C3-BB6B-4652479EA5D0}" type="slidenum">
              <a:rPr lang="en-US" smtClean="0"/>
              <a:t>3</a:t>
            </a:fld>
            <a:endParaRPr lang="en-US"/>
          </a:p>
        </p:txBody>
      </p:sp>
    </p:spTree>
    <p:extLst>
      <p:ext uri="{BB962C8B-B14F-4D97-AF65-F5344CB8AC3E}">
        <p14:creationId xmlns:p14="http://schemas.microsoft.com/office/powerpoint/2010/main" val="73589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May of 2013, CMS and SAMHSA issued a joint bulletin on Coverage of Behavioral Health Services for Children, Youth, and Young Adults with Significant Mental Health Conditions, that identified several services and supports that enable children with complex mental health needs to live in their own community.  </a:t>
            </a:r>
          </a:p>
          <a:p>
            <a:endParaRPr lang="en-US" dirty="0" smtClean="0"/>
          </a:p>
          <a:p>
            <a:r>
              <a:rPr lang="en-US" dirty="0" smtClean="0"/>
              <a:t>Implementation of home and community-based services for this population has made significant improvement in the quality of life for these children, youth, and families.</a:t>
            </a:r>
          </a:p>
          <a:p>
            <a:endParaRPr lang="en-US" dirty="0" smtClean="0"/>
          </a:p>
          <a:p>
            <a:r>
              <a:rPr lang="en-US" dirty="0" smtClean="0"/>
              <a:t>Evidence backs that these services are not only clinically effective, but they are also cost effective .  The bulletin validates efforts related to MR&amp;S, and the other services on the slide and guides states in ways they might provide these services under Medicaid.</a:t>
            </a:r>
          </a:p>
          <a:p>
            <a:endParaRPr lang="en-US" dirty="0" smtClean="0"/>
          </a:p>
          <a:p>
            <a:r>
              <a:rPr lang="en-US" dirty="0" smtClean="0"/>
              <a:t>Download bulletin at: https://www.medicaid.gov/federal-policy-guidance/downloads/CIB-05-07-2013.pdf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110289-0D84-44C3-BB6B-4652479EA5D0}" type="slidenum">
              <a:rPr lang="en-US" smtClean="0"/>
              <a:t>4</a:t>
            </a:fld>
            <a:endParaRPr lang="en-US"/>
          </a:p>
        </p:txBody>
      </p:sp>
    </p:spTree>
    <p:extLst>
      <p:ext uri="{BB962C8B-B14F-4D97-AF65-F5344CB8AC3E}">
        <p14:creationId xmlns:p14="http://schemas.microsoft.com/office/powerpoint/2010/main" val="375297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Over the next 2 days, you’re going to hear specifically from Milwaukee, NJ and CT, about the value of MRSS in SOCs, but they are valuable for many reasons.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Mobile response and stabilization services play an important role in preventing emergency room use, psychiatric hospitalization, residential treatment, and placement disruptions among children, youth, and young adults experiencing a behavioral health crisis, contributing to improved cost and quality outcomes.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They improve quality of life for children, youth and families served by these programs who get to stay in the least restrictive environment - both for assessment and follow up.  They are valuable to schools and the community – as a resource in educating people and in de-escalating crises.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They are resources to SOCs – providing linkage and referrals to services and supports that are part of the SOC service array like - for example - care management entities and family or youth organizations - and they are resources to the service providers themselves.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MRSS are financially valuable in diverting children, youth and young adults from higher, more expensive levels of care –such as hospitals- and because they can be used across populations and financed through a variety of funding streams.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NJ CW uses MRSS for children ages 4 and up who are removed from home to foster care and have seen no placement disruptions due to behavior when MRSS is involved.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 MRSS, funded solely by Medicaid (and in some cases private insurance) are the under the age of 21-serving component of all emergency service programs.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110289-0D84-44C3-BB6B-4652479EA5D0}" type="slidenum">
              <a:rPr lang="en-US" smtClean="0"/>
              <a:t>5</a:t>
            </a:fld>
            <a:endParaRPr lang="en-US"/>
          </a:p>
        </p:txBody>
      </p:sp>
    </p:spTree>
    <p:extLst>
      <p:ext uri="{BB962C8B-B14F-4D97-AF65-F5344CB8AC3E}">
        <p14:creationId xmlns:p14="http://schemas.microsoft.com/office/powerpoint/2010/main" val="128070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10289-0D84-44C3-BB6B-4652479EA5D0}" type="slidenum">
              <a:rPr lang="en-US" smtClean="0"/>
              <a:t>8</a:t>
            </a:fld>
            <a:endParaRPr lang="en-US"/>
          </a:p>
        </p:txBody>
      </p:sp>
    </p:spTree>
    <p:extLst>
      <p:ext uri="{BB962C8B-B14F-4D97-AF65-F5344CB8AC3E}">
        <p14:creationId xmlns:p14="http://schemas.microsoft.com/office/powerpoint/2010/main" val="72000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757881" y="185738"/>
            <a:ext cx="4337050" cy="692150"/>
          </a:xfrm>
        </p:spPr>
        <p:txBody>
          <a:bodyPr>
            <a:normAutofit/>
          </a:bodyPr>
          <a:lstStyle>
            <a:lvl1pPr>
              <a:defRPr sz="3600" b="0">
                <a:solidFill>
                  <a:schemeClr val="bg1"/>
                </a:solidFill>
                <a:latin typeface="Yu Gothic Medium" panose="020B0500000000000000" pitchFamily="34" charset="-128"/>
                <a:ea typeface="Yu Gothic Medium" panose="020B0500000000000000" pitchFamily="34" charset="-128"/>
              </a:defRPr>
            </a:lvl1pPr>
          </a:lstStyle>
          <a:p>
            <a:pPr lvl="0"/>
            <a:r>
              <a:rPr lang="en-US" smtClean="0"/>
              <a:t>Edit Master text styles</a:t>
            </a:r>
          </a:p>
        </p:txBody>
      </p:sp>
    </p:spTree>
    <p:extLst>
      <p:ext uri="{BB962C8B-B14F-4D97-AF65-F5344CB8AC3E}">
        <p14:creationId xmlns:p14="http://schemas.microsoft.com/office/powerpoint/2010/main" val="20972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0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8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2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7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3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0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1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3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1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24225" y="365125"/>
            <a:ext cx="83502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027" name="Text Placeholder 2"/>
          <p:cNvSpPr>
            <a:spLocks noGrp="1"/>
          </p:cNvSpPr>
          <p:nvPr>
            <p:ph type="body" idx="1"/>
          </p:nvPr>
        </p:nvSpPr>
        <p:spPr bwMode="auto">
          <a:xfrm>
            <a:off x="3324225" y="2879725"/>
            <a:ext cx="835025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medicaid.gov/federal-policy-guidance/downloads/CIB-05-07-2013.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tanetworkmeetings.org/2018-mrss-resources"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ubtitle 2"/>
          <p:cNvSpPr>
            <a:spLocks noGrp="1"/>
          </p:cNvSpPr>
          <p:nvPr>
            <p:ph type="subTitle" idx="4294967295"/>
          </p:nvPr>
        </p:nvSpPr>
        <p:spPr>
          <a:xfrm>
            <a:off x="3294063" y="3108325"/>
            <a:ext cx="8253412" cy="1655763"/>
          </a:xfrm>
        </p:spPr>
        <p:txBody>
          <a:bodyPr/>
          <a:lstStyle/>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MAY 23-24, 2018</a:t>
            </a:r>
          </a:p>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PISCATAWAY,NJ</a:t>
            </a:r>
          </a:p>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Substance Abuse and Mental Health Services Administration</a:t>
            </a:r>
          </a:p>
          <a:p>
            <a:pPr algn="r"/>
            <a:r>
              <a:rPr lang="en-US" altLang="en-US" sz="2200" dirty="0" smtClean="0">
                <a:solidFill>
                  <a:schemeClr val="bg1"/>
                </a:solidFill>
                <a:latin typeface="Yu Gothic Medium" panose="020B0500000000000000" pitchFamily="34" charset="-128"/>
                <a:ea typeface="Yu Gothic Medium" panose="020B0500000000000000" pitchFamily="34" charset="-128"/>
              </a:rPr>
              <a:t>U.S. Department of Health and Human Services</a:t>
            </a:r>
          </a:p>
        </p:txBody>
      </p:sp>
      <p:sp>
        <p:nvSpPr>
          <p:cNvPr id="14340" name="TextBox 5"/>
          <p:cNvSpPr txBox="1">
            <a:spLocks noChangeArrowheads="1"/>
          </p:cNvSpPr>
          <p:nvPr/>
        </p:nvSpPr>
        <p:spPr bwMode="auto">
          <a:xfrm>
            <a:off x="2715491" y="306388"/>
            <a:ext cx="883198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4000" b="1" dirty="0" smtClean="0">
                <a:solidFill>
                  <a:schemeClr val="bg1"/>
                </a:solidFill>
                <a:latin typeface="Yu Gothic Medium" panose="020B0500000000000000" pitchFamily="34" charset="-128"/>
                <a:ea typeface="Yu Gothic Medium" panose="020B0500000000000000" pitchFamily="34" charset="-128"/>
              </a:rPr>
              <a:t>Expanded Mobile </a:t>
            </a:r>
            <a:r>
              <a:rPr lang="en-US" altLang="en-US" sz="4000" b="1" dirty="0">
                <a:solidFill>
                  <a:schemeClr val="bg1"/>
                </a:solidFill>
                <a:latin typeface="Yu Gothic Medium" panose="020B0500000000000000" pitchFamily="34" charset="-128"/>
                <a:ea typeface="Yu Gothic Medium" panose="020B0500000000000000" pitchFamily="34" charset="-128"/>
              </a:rPr>
              <a:t>Response &amp; Stabilization Services Peer </a:t>
            </a:r>
            <a:r>
              <a:rPr lang="en-US" altLang="en-US" sz="4000" b="1" dirty="0" smtClean="0">
                <a:solidFill>
                  <a:schemeClr val="bg1"/>
                </a:solidFill>
                <a:latin typeface="Yu Gothic Medium" panose="020B0500000000000000" pitchFamily="34" charset="-128"/>
                <a:ea typeface="Yu Gothic Medium" panose="020B0500000000000000" pitchFamily="34" charset="-128"/>
              </a:rPr>
              <a:t>Meeting:</a:t>
            </a:r>
          </a:p>
          <a:p>
            <a:pPr algn="r" eaLnBrk="1" hangingPunct="1"/>
            <a:r>
              <a:rPr lang="en-US" altLang="en-US" sz="4000" b="1" dirty="0" smtClean="0">
                <a:solidFill>
                  <a:schemeClr val="bg1"/>
                </a:solidFill>
                <a:latin typeface="Yu Gothic Medium" panose="020B0500000000000000" pitchFamily="34" charset="-128"/>
                <a:ea typeface="Yu Gothic Medium" panose="020B0500000000000000" pitchFamily="34" charset="-128"/>
              </a:rPr>
              <a:t>DAY 1</a:t>
            </a:r>
            <a:endParaRPr lang="en-US" altLang="en-US" sz="4000" b="1" dirty="0">
              <a:solidFill>
                <a:schemeClr val="bg1"/>
              </a:solidFill>
              <a:latin typeface="Yu Gothic Medium" panose="020B0500000000000000" pitchFamily="34" charset="-128"/>
              <a:ea typeface="Yu Gothic Medium" panose="020B0500000000000000"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79" y="5743574"/>
            <a:ext cx="1280734" cy="7715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197985" y="117054"/>
            <a:ext cx="3652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Fairfax County, VA</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894991938"/>
              </p:ext>
            </p:extLst>
          </p:nvPr>
        </p:nvGraphicFramePr>
        <p:xfrm>
          <a:off x="197985" y="1239201"/>
          <a:ext cx="11605239" cy="3559627"/>
        </p:xfrm>
        <a:graphic>
          <a:graphicData uri="http://schemas.openxmlformats.org/drawingml/2006/table">
            <a:tbl>
              <a:tblPr firstRow="1" bandRow="1">
                <a:tableStyleId>{073A0DAA-6AF3-43AB-8588-CEC1D06C72B9}</a:tableStyleId>
              </a:tblPr>
              <a:tblGrid>
                <a:gridCol w="3868413">
                  <a:extLst>
                    <a:ext uri="{9D8B030D-6E8A-4147-A177-3AD203B41FA5}">
                      <a16:colId xmlns:a16="http://schemas.microsoft.com/office/drawing/2014/main" val="20000"/>
                    </a:ext>
                  </a:extLst>
                </a:gridCol>
                <a:gridCol w="3868413">
                  <a:extLst>
                    <a:ext uri="{9D8B030D-6E8A-4147-A177-3AD203B41FA5}">
                      <a16:colId xmlns:a16="http://schemas.microsoft.com/office/drawing/2014/main" val="20001"/>
                    </a:ext>
                  </a:extLst>
                </a:gridCol>
                <a:gridCol w="3868413">
                  <a:extLst>
                    <a:ext uri="{9D8B030D-6E8A-4147-A177-3AD203B41FA5}">
                      <a16:colId xmlns:a16="http://schemas.microsoft.com/office/drawing/2014/main" val="20002"/>
                    </a:ext>
                  </a:extLst>
                </a:gridCol>
              </a:tblGrid>
              <a:tr h="7271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4297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a:solidFill>
                            <a:schemeClr val="tx1"/>
                          </a:solidFill>
                        </a:rPr>
                        <a:t>Marla</a:t>
                      </a:r>
                      <a:r>
                        <a:rPr lang="en-US" b="1" baseline="0" dirty="0">
                          <a:solidFill>
                            <a:schemeClr val="tx1"/>
                          </a:solidFill>
                        </a:rPr>
                        <a:t> Zometsky</a:t>
                      </a:r>
                      <a:endParaRPr lang="en-US"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Turning Point</a:t>
                      </a:r>
                      <a:r>
                        <a:rPr lang="en-US" baseline="0" dirty="0"/>
                        <a:t> Manager</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CSB</a:t>
                      </a:r>
                    </a:p>
                  </a:txBody>
                  <a:tcPr/>
                </a:tc>
                <a:extLst>
                  <a:ext uri="{0D108BD9-81ED-4DB2-BD59-A6C34878D82A}">
                    <a16:rowId xmlns:a16="http://schemas.microsoft.com/office/drawing/2014/main" val="10001"/>
                  </a:ext>
                </a:extLst>
              </a:tr>
              <a:tr h="6044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a:t>Melody Vielbig</a:t>
                      </a:r>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Foster Care and Adoption Supervisor</a:t>
                      </a:r>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Fairfax</a:t>
                      </a:r>
                      <a:r>
                        <a:rPr lang="en-US" baseline="0" dirty="0"/>
                        <a:t> County Department of Family Services</a:t>
                      </a:r>
                      <a:endParaRPr lang="en-US" dirty="0"/>
                    </a:p>
                  </a:txBody>
                  <a:tcPr>
                    <a:solidFill>
                      <a:schemeClr val="bg1">
                        <a:lumMod val="85000"/>
                      </a:schemeClr>
                    </a:solidFill>
                  </a:tcPr>
                </a:tc>
                <a:extLst>
                  <a:ext uri="{0D108BD9-81ED-4DB2-BD59-A6C34878D82A}">
                    <a16:rowId xmlns:a16="http://schemas.microsoft.com/office/drawing/2014/main" val="10002"/>
                  </a:ext>
                </a:extLst>
              </a:tr>
              <a:tr h="6044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a:t>Katherine Hunter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dirty="0">
                          <a:solidFill>
                            <a:schemeClr val="dk1"/>
                          </a:solidFill>
                          <a:effectLst/>
                          <a:latin typeface="Calibri"/>
                          <a:ea typeface="+mn-ea"/>
                          <a:cs typeface="+mn-cs"/>
                        </a:rPr>
                        <a:t>Child and Adolescent Program Specialist </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Virginia Department of Behavioral</a:t>
                      </a:r>
                      <a:r>
                        <a:rPr lang="en-US" baseline="0" dirty="0"/>
                        <a:t> and Developmental Services</a:t>
                      </a:r>
                      <a:endParaRPr lang="en-US" dirty="0"/>
                    </a:p>
                  </a:txBody>
                  <a:tcPr/>
                </a:tc>
                <a:extLst>
                  <a:ext uri="{0D108BD9-81ED-4DB2-BD59-A6C34878D82A}">
                    <a16:rowId xmlns:a16="http://schemas.microsoft.com/office/drawing/2014/main" val="10003"/>
                  </a:ext>
                </a:extLst>
              </a:tr>
              <a:tr h="1122552">
                <a:tc>
                  <a:txBody>
                    <a:bodyPr/>
                    <a:lstStyle/>
                    <a:p>
                      <a:r>
                        <a:rPr lang="en-US" b="1" dirty="0" smtClean="0"/>
                        <a:t>Linh Nghe</a:t>
                      </a:r>
                      <a:endParaRPr lang="en-US" b="1" dirty="0"/>
                    </a:p>
                  </a:txBody>
                  <a:tcPr/>
                </a:tc>
                <a:tc>
                  <a:txBody>
                    <a:bodyPr/>
                    <a:lstStyle/>
                    <a:p>
                      <a:r>
                        <a:rPr lang="en-US" dirty="0" smtClean="0"/>
                        <a:t>Supervisor</a:t>
                      </a:r>
                      <a:r>
                        <a:rPr lang="en-US" baseline="0" dirty="0" smtClean="0"/>
                        <a:t> </a:t>
                      </a:r>
                      <a:r>
                        <a:rPr lang="en-US" dirty="0" smtClean="0"/>
                        <a:t>Children's Behavioral Health Bureau/</a:t>
                      </a:r>
                      <a:r>
                        <a:rPr lang="en-US" baseline="0" dirty="0" smtClean="0"/>
                        <a:t> </a:t>
                      </a:r>
                      <a:r>
                        <a:rPr lang="en-US" dirty="0" smtClean="0"/>
                        <a:t>Behavioral Health Wellness Services </a:t>
                      </a:r>
                    </a:p>
                  </a:txBody>
                  <a:tcPr/>
                </a:tc>
                <a:tc>
                  <a:txBody>
                    <a:bodyPr/>
                    <a:lstStyle/>
                    <a:p>
                      <a:r>
                        <a:rPr lang="en-US" dirty="0" smtClean="0"/>
                        <a:t>Arlington Department of Human Services</a:t>
                      </a:r>
                      <a:endParaRPr lang="en-US" dirty="0"/>
                    </a:p>
                  </a:txBody>
                  <a:tcPr/>
                </a:tc>
                <a:extLst>
                  <a:ext uri="{0D108BD9-81ED-4DB2-BD59-A6C34878D82A}">
                    <a16:rowId xmlns:a16="http://schemas.microsoft.com/office/drawing/2014/main" val="1772704459"/>
                  </a:ext>
                </a:extLst>
              </a:tr>
            </a:tbl>
          </a:graphicData>
        </a:graphic>
      </p:graphicFrame>
    </p:spTree>
    <p:extLst>
      <p:ext uri="{BB962C8B-B14F-4D97-AF65-F5344CB8AC3E}">
        <p14:creationId xmlns:p14="http://schemas.microsoft.com/office/powerpoint/2010/main" val="30488439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98106" y="173038"/>
            <a:ext cx="6613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South Carolina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Program 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398106" y="1306091"/>
            <a:ext cx="1147043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00"/>
              </a:spcBef>
              <a:spcAft>
                <a:spcPct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ＭＳ Ｐゴシック" charset="0"/>
                <a:cs typeface="+mn-cs"/>
              </a:rPr>
              <a:t>Community Crisis Response and Intervention (CCRI): </a:t>
            </a:r>
          </a:p>
          <a:p>
            <a:pPr marL="342900" marR="0" lvl="0" indent="-3429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Currently 100% </a:t>
            </a:r>
            <a:r>
              <a:rPr kumimoji="0" lang="en-US" sz="2600" b="0" i="0" u="none" strike="noStrike" kern="1200" cap="none" spc="0" normalizeH="0" baseline="0" noProof="0" dirty="0" smtClean="0">
                <a:ln>
                  <a:noFill/>
                </a:ln>
                <a:solidFill>
                  <a:prstClr val="black"/>
                </a:solidFill>
                <a:effectLst/>
                <a:uLnTx/>
                <a:uFillTx/>
                <a:latin typeface="Calibri"/>
                <a:ea typeface="ＭＳ Ｐゴシック" charset="0"/>
                <a:cs typeface="+mn-cs"/>
              </a:rPr>
              <a:t>state </a:t>
            </a: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funding</a:t>
            </a:r>
          </a:p>
          <a:p>
            <a:pPr marL="742950" marR="0" lvl="1" indent="-28575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Anticipate county funding once local outcomes are demonstrated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South Carolina has a robust state agency network including </a:t>
            </a:r>
            <a:r>
              <a:rPr kumimoji="0" lang="en-US" sz="2600" b="0" i="0" u="none" strike="noStrike" kern="1200" cap="none" spc="0" normalizeH="0" baseline="0" noProof="0" dirty="0" smtClean="0">
                <a:ln>
                  <a:noFill/>
                </a:ln>
                <a:solidFill>
                  <a:prstClr val="black"/>
                </a:solidFill>
                <a:effectLst/>
                <a:uLnTx/>
                <a:uFillTx/>
                <a:latin typeface="Calibri"/>
                <a:ea typeface="ＭＳ Ｐゴシック" charset="0"/>
                <a:cs typeface="+mn-cs"/>
              </a:rPr>
              <a:t>departments of social services (DSS), juvenile justice (DJJ) and mental health (DMH)</a:t>
            </a:r>
            <a:endPar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Funded through contract with </a:t>
            </a:r>
            <a:r>
              <a:rPr kumimoji="0" lang="en-US" sz="2600" b="0" i="0" u="none" strike="noStrike" kern="1200" cap="none" spc="0" normalizeH="0" baseline="0" noProof="0" dirty="0" smtClean="0">
                <a:ln>
                  <a:noFill/>
                </a:ln>
                <a:solidFill>
                  <a:prstClr val="black"/>
                </a:solidFill>
                <a:effectLst/>
                <a:uLnTx/>
                <a:uFillTx/>
                <a:latin typeface="Calibri"/>
                <a:ea typeface="ＭＳ Ｐゴシック" charset="0"/>
                <a:cs typeface="+mn-cs"/>
              </a:rPr>
              <a:t>the Department of Health and Human Services (DHHS)</a:t>
            </a:r>
            <a:endPar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Will create multi-agency stakeholder meetings regarding continuity of care and service delivery improvements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ＭＳ Ｐゴシック" charset="0"/>
                <a:cs typeface="+mn-cs"/>
              </a:rPr>
              <a:t>Statewide, with a focus on customizing services to meet the needs of the area served</a:t>
            </a:r>
          </a:p>
        </p:txBody>
      </p:sp>
    </p:spTree>
    <p:extLst>
      <p:ext uri="{BB962C8B-B14F-4D97-AF65-F5344CB8AC3E}">
        <p14:creationId xmlns:p14="http://schemas.microsoft.com/office/powerpoint/2010/main" val="34113708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726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South Carolina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240972"/>
            <a:ext cx="11265159" cy="525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CCRI will provide: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24/7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warm line staffed with individuals who have mental health and crisis experience to field the calls to the designated local DMH clinicians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Clinical screening in order to de-escalate the crisis and provide linkage to ongoing treatment and other resources. Services will be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rendered:</a:t>
            </a:r>
            <a:endPar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In person at the location of the crisis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In person at a </a:t>
            </a: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0"/>
                <a:cs typeface="+mn-cs"/>
              </a:rPr>
              <a:t>Community Mental Health Center </a:t>
            </a: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Clinic</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Telephonically</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Telehealth (pilot)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Statewide clinical and administrative supervision via a centralized office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charset="0"/>
                <a:cs typeface="+mn-cs"/>
              </a:rPr>
              <a:t>Staff to build relationships and resources with community partners </a:t>
            </a: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36525563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6857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South Carolina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819276"/>
            <a:ext cx="11181184" cy="368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Finding an experienced workforce for </a:t>
            </a: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supervisory </a:t>
            </a: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and clinician </a:t>
            </a: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positions </a:t>
            </a:r>
            <a:endPar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Gaining </a:t>
            </a: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the support </a:t>
            </a: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of all necessary community partners, specifically law enforcement and probate </a:t>
            </a: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courts </a:t>
            </a:r>
            <a:endPar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Completing a service design for areas that lack adequate </a:t>
            </a: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resources </a:t>
            </a:r>
            <a:endPar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3223255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6820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South Carolina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632789"/>
            <a:ext cx="10761663" cy="356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To </a:t>
            </a: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learn about:</a:t>
            </a:r>
            <a:endPar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Best practices to inform future policy decisions</a:t>
            </a: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Quality </a:t>
            </a: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and outcome measurements/indicators</a:t>
            </a: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80010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0"/>
                <a:cs typeface="+mn-cs"/>
              </a:rPr>
              <a:t>Financing </a:t>
            </a:r>
            <a:r>
              <a:rPr kumimoji="0" lang="en-US" sz="2800" b="0" i="0" u="none" strike="noStrike" kern="1200" cap="none" spc="0" normalizeH="0" baseline="0" noProof="0" dirty="0">
                <a:ln>
                  <a:noFill/>
                </a:ln>
                <a:solidFill>
                  <a:prstClr val="black"/>
                </a:solidFill>
                <a:effectLst/>
                <a:uLnTx/>
                <a:uFillTx/>
                <a:latin typeface="Calibri"/>
                <a:ea typeface="ＭＳ Ｐゴシック" charset="0"/>
                <a:cs typeface="+mn-cs"/>
              </a:rPr>
              <a:t>strategies to continue to fund CCRI</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32198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3846" y="3536372"/>
            <a:ext cx="9171709" cy="646331"/>
          </a:xfrm>
          <a:prstGeom prst="rect">
            <a:avLst/>
          </a:prstGeom>
          <a:noFill/>
        </p:spPr>
        <p:txBody>
          <a:bodyPr wrap="square" rtlCol="0">
            <a:spAutoFit/>
          </a:bodyPr>
          <a:lstStyle/>
          <a:p>
            <a:r>
              <a:rPr lang="en-US" sz="3600" b="1" dirty="0" smtClean="0">
                <a:latin typeface="+mn-lt"/>
                <a:ea typeface="Yu Gothic Medium" panose="020B0500000000000000" pitchFamily="34" charset="-128"/>
              </a:rPr>
              <a:t>Ride Along Debrief</a:t>
            </a:r>
            <a:endParaRPr lang="en-US" sz="3600" b="1" dirty="0">
              <a:latin typeface="+mn-lt"/>
              <a:ea typeface="Yu Gothic Medium" panose="020B0500000000000000" pitchFamily="34" charset="-128"/>
            </a:endParaRPr>
          </a:p>
        </p:txBody>
      </p:sp>
    </p:spTree>
    <p:extLst>
      <p:ext uri="{BB962C8B-B14F-4D97-AF65-F5344CB8AC3E}">
        <p14:creationId xmlns:p14="http://schemas.microsoft.com/office/powerpoint/2010/main" val="655541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291" y="152399"/>
            <a:ext cx="9171709" cy="646331"/>
          </a:xfrm>
          <a:prstGeom prst="rect">
            <a:avLst/>
          </a:prstGeom>
          <a:noFill/>
        </p:spPr>
        <p:txBody>
          <a:bodyPr wrap="square" rtlCol="0">
            <a:spAutoFit/>
          </a:bodyPr>
          <a:lstStyle/>
          <a:p>
            <a:r>
              <a:rPr lang="en-US" sz="3600" b="1" dirty="0">
                <a:solidFill>
                  <a:schemeClr val="bg1"/>
                </a:solidFill>
                <a:latin typeface="+mn-lt"/>
                <a:ea typeface="Yu Gothic Medium" panose="020B0500000000000000" pitchFamily="34" charset="-128"/>
              </a:rPr>
              <a:t>Alumni </a:t>
            </a:r>
            <a:r>
              <a:rPr lang="en-US" sz="3600" b="1" dirty="0" smtClean="0">
                <a:solidFill>
                  <a:schemeClr val="bg1"/>
                </a:solidFill>
                <a:latin typeface="+mn-lt"/>
                <a:ea typeface="Yu Gothic Medium" panose="020B0500000000000000" pitchFamily="34" charset="-128"/>
              </a:rPr>
              <a:t>Panels: </a:t>
            </a:r>
            <a:r>
              <a:rPr lang="en-US" sz="3600" b="1" dirty="0">
                <a:solidFill>
                  <a:schemeClr val="bg1"/>
                </a:solidFill>
                <a:latin typeface="+mn-lt"/>
                <a:ea typeface="Yu Gothic Medium" panose="020B0500000000000000" pitchFamily="34" charset="-128"/>
              </a:rPr>
              <a:t>Lessons Learned</a:t>
            </a:r>
          </a:p>
        </p:txBody>
      </p:sp>
      <p:sp>
        <p:nvSpPr>
          <p:cNvPr id="2" name="TextBox 1"/>
          <p:cNvSpPr txBox="1"/>
          <p:nvPr/>
        </p:nvSpPr>
        <p:spPr>
          <a:xfrm>
            <a:off x="734291" y="1236517"/>
            <a:ext cx="7969828" cy="4801314"/>
          </a:xfrm>
          <a:prstGeom prst="rect">
            <a:avLst/>
          </a:prstGeom>
          <a:noFill/>
        </p:spPr>
        <p:txBody>
          <a:bodyPr wrap="square" rtlCol="0">
            <a:spAutoFit/>
          </a:bodyPr>
          <a:lstStyle/>
          <a:p>
            <a:r>
              <a:rPr lang="en-US" sz="2400" b="1" dirty="0" smtClean="0"/>
              <a:t>State Panel:</a:t>
            </a:r>
          </a:p>
          <a:p>
            <a:pPr marL="285750" indent="-285750">
              <a:buFont typeface="Arial" panose="020B0604020202020204" pitchFamily="34" charset="0"/>
              <a:buChar char="•"/>
            </a:pPr>
            <a:r>
              <a:rPr lang="en-US" sz="2400" dirty="0" smtClean="0"/>
              <a:t>Indiana</a:t>
            </a:r>
          </a:p>
          <a:p>
            <a:pPr marL="285750" indent="-285750">
              <a:buFont typeface="Arial" panose="020B0604020202020204" pitchFamily="34" charset="0"/>
              <a:buChar char="•"/>
            </a:pPr>
            <a:r>
              <a:rPr lang="en-US" sz="2400" dirty="0" smtClean="0"/>
              <a:t>Nevada</a:t>
            </a:r>
          </a:p>
          <a:p>
            <a:pPr marL="285750" indent="-285750">
              <a:buFont typeface="Arial" panose="020B0604020202020204" pitchFamily="34" charset="0"/>
              <a:buChar char="•"/>
            </a:pPr>
            <a:r>
              <a:rPr lang="en-US" sz="2400" dirty="0" smtClean="0"/>
              <a:t>North Carolina</a:t>
            </a:r>
          </a:p>
          <a:p>
            <a:pPr marL="285750" indent="-285750">
              <a:buFont typeface="Arial" panose="020B0604020202020204" pitchFamily="34" charset="0"/>
              <a:buChar char="•"/>
            </a:pPr>
            <a:r>
              <a:rPr lang="en-US" sz="2400" dirty="0" smtClean="0"/>
              <a:t>Oklahoma</a:t>
            </a:r>
          </a:p>
          <a:p>
            <a:pPr marL="285750" indent="-285750">
              <a:buFont typeface="Arial" panose="020B0604020202020204" pitchFamily="34" charset="0"/>
              <a:buChar char="•"/>
            </a:pPr>
            <a:r>
              <a:rPr lang="en-US" sz="2400" dirty="0" smtClean="0"/>
              <a:t>South Carolina</a:t>
            </a:r>
          </a:p>
          <a:p>
            <a:pPr marL="285750" indent="-285750">
              <a:buFont typeface="Arial" panose="020B0604020202020204" pitchFamily="34" charset="0"/>
              <a:buChar char="•"/>
            </a:pPr>
            <a:endParaRPr lang="en-US" sz="2400" dirty="0"/>
          </a:p>
          <a:p>
            <a:r>
              <a:rPr lang="en-US" sz="2400" b="1" dirty="0" smtClean="0"/>
              <a:t>County Panel: </a:t>
            </a:r>
          </a:p>
          <a:p>
            <a:pPr marL="285750" indent="-285750">
              <a:buFont typeface="Arial" panose="020B0604020202020204" pitchFamily="34" charset="0"/>
              <a:buChar char="•"/>
            </a:pPr>
            <a:r>
              <a:rPr lang="en-US" sz="2400" dirty="0" smtClean="0"/>
              <a:t>Broward County, FL</a:t>
            </a:r>
          </a:p>
          <a:p>
            <a:pPr marL="285750" indent="-285750">
              <a:buFont typeface="Arial" panose="020B0604020202020204" pitchFamily="34" charset="0"/>
              <a:buChar char="•"/>
            </a:pPr>
            <a:r>
              <a:rPr lang="en-US" sz="2400" dirty="0" smtClean="0"/>
              <a:t>Muskegon County, MI</a:t>
            </a:r>
          </a:p>
          <a:p>
            <a:pPr marL="285750" indent="-285750">
              <a:buFont typeface="Arial" panose="020B0604020202020204" pitchFamily="34" charset="0"/>
              <a:buChar char="•"/>
            </a:pPr>
            <a:r>
              <a:rPr lang="en-US" sz="2400" dirty="0" smtClean="0"/>
              <a:t>Philadelphia, PA</a:t>
            </a:r>
          </a:p>
          <a:p>
            <a:pPr marL="285750" indent="-285750">
              <a:buFont typeface="Arial" panose="020B0604020202020204" pitchFamily="34" charset="0"/>
              <a:buChar char="•"/>
            </a:pPr>
            <a:r>
              <a:rPr lang="en-US" sz="2400" dirty="0" smtClean="0"/>
              <a:t>Stark County, OH</a:t>
            </a:r>
            <a:endParaRPr lang="en-US" sz="2400" dirty="0"/>
          </a:p>
          <a:p>
            <a:endParaRPr lang="en-US" dirty="0"/>
          </a:p>
        </p:txBody>
      </p:sp>
    </p:spTree>
    <p:extLst>
      <p:ext uri="{BB962C8B-B14F-4D97-AF65-F5344CB8AC3E}">
        <p14:creationId xmlns:p14="http://schemas.microsoft.com/office/powerpoint/2010/main" val="33981470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771" y="193962"/>
            <a:ext cx="9171709" cy="646331"/>
          </a:xfrm>
          <a:prstGeom prst="rect">
            <a:avLst/>
          </a:prstGeom>
          <a:noFill/>
        </p:spPr>
        <p:txBody>
          <a:bodyPr wrap="square" rtlCol="0">
            <a:spAutoFit/>
          </a:bodyPr>
          <a:lstStyle/>
          <a:p>
            <a:r>
              <a:rPr lang="en-US" sz="3600" b="1" dirty="0">
                <a:solidFill>
                  <a:schemeClr val="bg1"/>
                </a:solidFill>
                <a:latin typeface="+mn-lt"/>
                <a:ea typeface="Yu Gothic Medium" panose="020B0500000000000000" pitchFamily="34" charset="-128"/>
              </a:rPr>
              <a:t>Affinity Group </a:t>
            </a:r>
            <a:r>
              <a:rPr lang="en-US" sz="3600" b="1" dirty="0" smtClean="0">
                <a:solidFill>
                  <a:schemeClr val="bg1"/>
                </a:solidFill>
                <a:latin typeface="+mn-lt"/>
                <a:ea typeface="Yu Gothic Medium" panose="020B0500000000000000" pitchFamily="34" charset="-128"/>
              </a:rPr>
              <a:t>Facilitated Peer Sessions</a:t>
            </a:r>
            <a:endParaRPr lang="en-US" sz="3600" b="1" dirty="0">
              <a:solidFill>
                <a:schemeClr val="bg1"/>
              </a:solidFill>
              <a:latin typeface="+mn-lt"/>
              <a:ea typeface="Yu Gothic Medium" panose="020B0500000000000000"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533634579"/>
              </p:ext>
            </p:extLst>
          </p:nvPr>
        </p:nvGraphicFramePr>
        <p:xfrm>
          <a:off x="259771" y="1080654"/>
          <a:ext cx="11585865" cy="5112330"/>
        </p:xfrm>
        <a:graphic>
          <a:graphicData uri="http://schemas.openxmlformats.org/drawingml/2006/table">
            <a:tbl>
              <a:tblPr firstRow="1" bandRow="1">
                <a:tableStyleId>{5C22544A-7EE6-4342-B048-85BDC9FD1C3A}</a:tableStyleId>
              </a:tblPr>
              <a:tblGrid>
                <a:gridCol w="4777110">
                  <a:extLst>
                    <a:ext uri="{9D8B030D-6E8A-4147-A177-3AD203B41FA5}">
                      <a16:colId xmlns:a16="http://schemas.microsoft.com/office/drawing/2014/main" val="548921988"/>
                    </a:ext>
                  </a:extLst>
                </a:gridCol>
                <a:gridCol w="3514196">
                  <a:extLst>
                    <a:ext uri="{9D8B030D-6E8A-4147-A177-3AD203B41FA5}">
                      <a16:colId xmlns:a16="http://schemas.microsoft.com/office/drawing/2014/main" val="3858493477"/>
                    </a:ext>
                  </a:extLst>
                </a:gridCol>
                <a:gridCol w="3294559">
                  <a:extLst>
                    <a:ext uri="{9D8B030D-6E8A-4147-A177-3AD203B41FA5}">
                      <a16:colId xmlns:a16="http://schemas.microsoft.com/office/drawing/2014/main" val="3607693713"/>
                    </a:ext>
                  </a:extLst>
                </a:gridCol>
              </a:tblGrid>
              <a:tr h="670646">
                <a:tc>
                  <a:txBody>
                    <a:bodyPr/>
                    <a:lstStyle/>
                    <a:p>
                      <a:pPr algn="ctr"/>
                      <a:r>
                        <a:rPr lang="en-US" sz="2400" b="1" dirty="0" smtClean="0">
                          <a:solidFill>
                            <a:schemeClr val="bg1"/>
                          </a:solidFill>
                        </a:rPr>
                        <a:t>AFFINITY GROUP</a:t>
                      </a:r>
                      <a:endParaRPr lang="en-US" sz="2400" b="1" dirty="0">
                        <a:solidFill>
                          <a:schemeClr val="bg1"/>
                        </a:solidFill>
                      </a:endParaRPr>
                    </a:p>
                  </a:txBody>
                  <a:tcPr anchor="ctr">
                    <a:solidFill>
                      <a:schemeClr val="tx2">
                        <a:lumMod val="40000"/>
                        <a:lumOff val="60000"/>
                      </a:schemeClr>
                    </a:solidFill>
                  </a:tcPr>
                </a:tc>
                <a:tc>
                  <a:txBody>
                    <a:bodyPr/>
                    <a:lstStyle/>
                    <a:p>
                      <a:pPr algn="ctr"/>
                      <a:r>
                        <a:rPr lang="en-US" sz="2400" b="1" dirty="0" smtClean="0">
                          <a:solidFill>
                            <a:schemeClr val="bg1"/>
                          </a:solidFill>
                        </a:rPr>
                        <a:t>FACULTY FACILITATOR(S)</a:t>
                      </a:r>
                      <a:endParaRPr lang="en-US" sz="2400" b="1" dirty="0">
                        <a:solidFill>
                          <a:schemeClr val="bg1"/>
                        </a:solidFill>
                      </a:endParaRPr>
                    </a:p>
                  </a:txBody>
                  <a:tcPr anchor="ctr">
                    <a:solidFill>
                      <a:schemeClr val="tx2">
                        <a:lumMod val="40000"/>
                        <a:lumOff val="60000"/>
                      </a:schemeClr>
                    </a:solidFill>
                  </a:tcPr>
                </a:tc>
                <a:tc>
                  <a:txBody>
                    <a:bodyPr/>
                    <a:lstStyle/>
                    <a:p>
                      <a:pPr algn="ctr"/>
                      <a:r>
                        <a:rPr lang="en-US" sz="2400" b="1" dirty="0" smtClean="0">
                          <a:solidFill>
                            <a:schemeClr val="bg1"/>
                          </a:solidFill>
                        </a:rPr>
                        <a:t>ROOM </a:t>
                      </a:r>
                      <a:endParaRPr lang="en-US" sz="2400" b="1" dirty="0">
                        <a:solidFill>
                          <a:schemeClr val="bg1"/>
                        </a:solidFill>
                      </a:endParaRPr>
                    </a:p>
                  </a:txBody>
                  <a:tcPr anchor="ctr">
                    <a:solidFill>
                      <a:schemeClr val="tx2">
                        <a:lumMod val="40000"/>
                        <a:lumOff val="60000"/>
                      </a:schemeClr>
                    </a:solidFill>
                  </a:tcPr>
                </a:tc>
                <a:extLst>
                  <a:ext uri="{0D108BD9-81ED-4DB2-BD59-A6C34878D82A}">
                    <a16:rowId xmlns:a16="http://schemas.microsoft.com/office/drawing/2014/main" val="4205034437"/>
                  </a:ext>
                </a:extLst>
              </a:tr>
              <a:tr h="900803">
                <a:tc>
                  <a:txBody>
                    <a:bodyPr/>
                    <a:lstStyle/>
                    <a:p>
                      <a:pPr algn="ctr"/>
                      <a:r>
                        <a:rPr lang="en-US" sz="2400" dirty="0" smtClean="0"/>
                        <a:t>Service Array</a:t>
                      </a:r>
                      <a:endParaRPr lang="en-US" sz="2400" dirty="0"/>
                    </a:p>
                  </a:txBody>
                  <a:tcPr anchor="ctr">
                    <a:solidFill>
                      <a:schemeClr val="tx2">
                        <a:lumMod val="20000"/>
                        <a:lumOff val="80000"/>
                      </a:schemeClr>
                    </a:solidFill>
                  </a:tcPr>
                </a:tc>
                <a:tc>
                  <a:txBody>
                    <a:bodyPr/>
                    <a:lstStyle/>
                    <a:p>
                      <a:pPr algn="ctr"/>
                      <a:r>
                        <a:rPr lang="en-US" sz="2400" dirty="0" smtClean="0"/>
                        <a:t>Liz and Dayana </a:t>
                      </a:r>
                      <a:endParaRPr lang="en-US" sz="2400" dirty="0"/>
                    </a:p>
                  </a:txBody>
                  <a:tcPr anchor="ctr">
                    <a:solidFill>
                      <a:schemeClr val="tx2">
                        <a:lumMod val="20000"/>
                        <a:lumOff val="80000"/>
                      </a:schemeClr>
                    </a:solidFill>
                  </a:tcPr>
                </a:tc>
                <a:tc>
                  <a:txBody>
                    <a:bodyPr/>
                    <a:lstStyle/>
                    <a:p>
                      <a:pPr algn="ctr"/>
                      <a:r>
                        <a:rPr lang="en-US" sz="2400" dirty="0" smtClean="0"/>
                        <a:t>Library</a:t>
                      </a:r>
                      <a:endParaRPr lang="en-US" sz="2400" dirty="0"/>
                    </a:p>
                  </a:txBody>
                  <a:tcPr anchor="ctr">
                    <a:solidFill>
                      <a:schemeClr val="tx2">
                        <a:lumMod val="20000"/>
                        <a:lumOff val="80000"/>
                      </a:schemeClr>
                    </a:solidFill>
                  </a:tcPr>
                </a:tc>
                <a:extLst>
                  <a:ext uri="{0D108BD9-81ED-4DB2-BD59-A6C34878D82A}">
                    <a16:rowId xmlns:a16="http://schemas.microsoft.com/office/drawing/2014/main" val="3099922883"/>
                  </a:ext>
                </a:extLst>
              </a:tr>
              <a:tr h="838472">
                <a:tc>
                  <a:txBody>
                    <a:bodyPr/>
                    <a:lstStyle/>
                    <a:p>
                      <a:pPr algn="ctr"/>
                      <a:r>
                        <a:rPr lang="en-US" sz="2400" dirty="0" smtClean="0"/>
                        <a:t>Staffing/Training/Supervision</a:t>
                      </a:r>
                      <a:endParaRPr lang="en-US" sz="2400" dirty="0"/>
                    </a:p>
                  </a:txBody>
                  <a:tcPr anchor="ctr">
                    <a:solidFill>
                      <a:schemeClr val="tx2">
                        <a:lumMod val="20000"/>
                        <a:lumOff val="80000"/>
                      </a:schemeClr>
                    </a:solidFill>
                  </a:tcPr>
                </a:tc>
                <a:tc>
                  <a:txBody>
                    <a:bodyPr/>
                    <a:lstStyle/>
                    <a:p>
                      <a:pPr algn="ctr"/>
                      <a:r>
                        <a:rPr lang="en-US" sz="2400" dirty="0" smtClean="0"/>
                        <a:t>Chris </a:t>
                      </a:r>
                      <a:endParaRPr lang="en-US" sz="2400" dirty="0"/>
                    </a:p>
                  </a:txBody>
                  <a:tcPr anchor="ctr">
                    <a:solidFill>
                      <a:schemeClr val="tx2">
                        <a:lumMod val="20000"/>
                        <a:lumOff val="80000"/>
                      </a:schemeClr>
                    </a:solidFill>
                  </a:tcPr>
                </a:tc>
                <a:tc>
                  <a:txBody>
                    <a:bodyPr/>
                    <a:lstStyle/>
                    <a:p>
                      <a:pPr algn="ctr"/>
                      <a:r>
                        <a:rPr lang="en-US" sz="2400" dirty="0" smtClean="0"/>
                        <a:t>Boardroom</a:t>
                      </a:r>
                      <a:r>
                        <a:rPr lang="en-US" sz="2400" baseline="0" dirty="0" smtClean="0"/>
                        <a:t> A</a:t>
                      </a:r>
                      <a:endParaRPr lang="en-US" sz="2400" dirty="0"/>
                    </a:p>
                  </a:txBody>
                  <a:tcPr anchor="ctr">
                    <a:solidFill>
                      <a:schemeClr val="tx2">
                        <a:lumMod val="20000"/>
                        <a:lumOff val="80000"/>
                      </a:schemeClr>
                    </a:solidFill>
                  </a:tcPr>
                </a:tc>
                <a:extLst>
                  <a:ext uri="{0D108BD9-81ED-4DB2-BD59-A6C34878D82A}">
                    <a16:rowId xmlns:a16="http://schemas.microsoft.com/office/drawing/2014/main" val="4278456582"/>
                  </a:ext>
                </a:extLst>
              </a:tr>
              <a:tr h="900803">
                <a:tc>
                  <a:txBody>
                    <a:bodyPr/>
                    <a:lstStyle/>
                    <a:p>
                      <a:pPr algn="ctr"/>
                      <a:r>
                        <a:rPr lang="en-US" sz="2400" dirty="0" smtClean="0"/>
                        <a:t>Financing &amp; Policy</a:t>
                      </a:r>
                      <a:endParaRPr lang="en-US" sz="2400" dirty="0"/>
                    </a:p>
                  </a:txBody>
                  <a:tcPr anchor="ctr">
                    <a:solidFill>
                      <a:schemeClr val="tx2">
                        <a:lumMod val="20000"/>
                        <a:lumOff val="80000"/>
                      </a:schemeClr>
                    </a:solidFill>
                  </a:tcPr>
                </a:tc>
                <a:tc>
                  <a:txBody>
                    <a:bodyPr/>
                    <a:lstStyle/>
                    <a:p>
                      <a:pPr algn="ctr"/>
                      <a:r>
                        <a:rPr lang="en-US" sz="2400" dirty="0" smtClean="0"/>
                        <a:t>Shannon, Bruce &amp; Chad </a:t>
                      </a:r>
                      <a:endParaRPr lang="en-US" sz="2400" dirty="0"/>
                    </a:p>
                  </a:txBody>
                  <a:tcPr anchor="ctr">
                    <a:solidFill>
                      <a:schemeClr val="tx2">
                        <a:lumMod val="20000"/>
                        <a:lumOff val="80000"/>
                      </a:schemeClr>
                    </a:solidFill>
                  </a:tcPr>
                </a:tc>
                <a:tc>
                  <a:txBody>
                    <a:bodyPr/>
                    <a:lstStyle/>
                    <a:p>
                      <a:pPr algn="ctr"/>
                      <a:r>
                        <a:rPr lang="en-US" sz="2400" dirty="0" smtClean="0"/>
                        <a:t>Salon</a:t>
                      </a:r>
                      <a:endParaRPr lang="en-US" sz="2400" dirty="0"/>
                    </a:p>
                  </a:txBody>
                  <a:tcPr anchor="ctr">
                    <a:solidFill>
                      <a:schemeClr val="tx2">
                        <a:lumMod val="20000"/>
                        <a:lumOff val="80000"/>
                      </a:schemeClr>
                    </a:solidFill>
                  </a:tcPr>
                </a:tc>
                <a:extLst>
                  <a:ext uri="{0D108BD9-81ED-4DB2-BD59-A6C34878D82A}">
                    <a16:rowId xmlns:a16="http://schemas.microsoft.com/office/drawing/2014/main" val="886141836"/>
                  </a:ext>
                </a:extLst>
              </a:tr>
              <a:tr h="900803">
                <a:tc>
                  <a:txBody>
                    <a:bodyPr/>
                    <a:lstStyle/>
                    <a:p>
                      <a:pPr algn="ctr"/>
                      <a:r>
                        <a:rPr lang="en-US" sz="2400" dirty="0" smtClean="0"/>
                        <a:t>Ensuring Quality</a:t>
                      </a:r>
                      <a:endParaRPr lang="en-US" sz="2400" dirty="0"/>
                    </a:p>
                  </a:txBody>
                  <a:tcPr anchor="ctr">
                    <a:solidFill>
                      <a:schemeClr val="tx2">
                        <a:lumMod val="20000"/>
                        <a:lumOff val="80000"/>
                      </a:schemeClr>
                    </a:solidFill>
                  </a:tcPr>
                </a:tc>
                <a:tc>
                  <a:txBody>
                    <a:bodyPr/>
                    <a:lstStyle/>
                    <a:p>
                      <a:pPr algn="ctr"/>
                      <a:r>
                        <a:rPr lang="en-US" sz="2400" dirty="0" smtClean="0"/>
                        <a:t>Tim</a:t>
                      </a:r>
                      <a:endParaRPr lang="en-US" sz="2400" dirty="0"/>
                    </a:p>
                  </a:txBody>
                  <a:tcPr anchor="ctr">
                    <a:solidFill>
                      <a:schemeClr val="tx2">
                        <a:lumMod val="20000"/>
                        <a:lumOff val="80000"/>
                      </a:schemeClr>
                    </a:solidFill>
                  </a:tcPr>
                </a:tc>
                <a:tc>
                  <a:txBody>
                    <a:bodyPr/>
                    <a:lstStyle/>
                    <a:p>
                      <a:pPr algn="ctr"/>
                      <a:r>
                        <a:rPr lang="en-US" sz="2400" dirty="0" smtClean="0"/>
                        <a:t>Boardroom B</a:t>
                      </a:r>
                      <a:endParaRPr lang="en-US" sz="2400" dirty="0"/>
                    </a:p>
                  </a:txBody>
                  <a:tcPr anchor="ctr">
                    <a:solidFill>
                      <a:schemeClr val="tx2">
                        <a:lumMod val="20000"/>
                        <a:lumOff val="80000"/>
                      </a:schemeClr>
                    </a:solidFill>
                  </a:tcPr>
                </a:tc>
                <a:extLst>
                  <a:ext uri="{0D108BD9-81ED-4DB2-BD59-A6C34878D82A}">
                    <a16:rowId xmlns:a16="http://schemas.microsoft.com/office/drawing/2014/main" val="2152945794"/>
                  </a:ext>
                </a:extLst>
              </a:tr>
              <a:tr h="900803">
                <a:tc>
                  <a:txBody>
                    <a:bodyPr/>
                    <a:lstStyle/>
                    <a:p>
                      <a:pPr algn="ctr"/>
                      <a:r>
                        <a:rPr lang="en-US" sz="2400" dirty="0" smtClean="0"/>
                        <a:t>IT</a:t>
                      </a:r>
                      <a:endParaRPr lang="en-US" sz="2400" dirty="0"/>
                    </a:p>
                  </a:txBody>
                  <a:tcPr anchor="ctr">
                    <a:solidFill>
                      <a:schemeClr val="tx2">
                        <a:lumMod val="20000"/>
                        <a:lumOff val="80000"/>
                      </a:schemeClr>
                    </a:solidFill>
                  </a:tcPr>
                </a:tc>
                <a:tc>
                  <a:txBody>
                    <a:bodyPr/>
                    <a:lstStyle/>
                    <a:p>
                      <a:pPr algn="ctr"/>
                      <a:r>
                        <a:rPr lang="en-US" sz="2400" dirty="0" smtClean="0"/>
                        <a:t> Ruby and Stacy</a:t>
                      </a:r>
                      <a:endParaRPr lang="en-US" sz="2400" dirty="0"/>
                    </a:p>
                  </a:txBody>
                  <a:tcPr anchor="ctr">
                    <a:solidFill>
                      <a:schemeClr val="tx2">
                        <a:lumMod val="20000"/>
                        <a:lumOff val="80000"/>
                      </a:schemeClr>
                    </a:solidFill>
                  </a:tcPr>
                </a:tc>
                <a:tc>
                  <a:txBody>
                    <a:bodyPr/>
                    <a:lstStyle/>
                    <a:p>
                      <a:pPr algn="ctr"/>
                      <a:r>
                        <a:rPr lang="en-US" sz="2400" dirty="0" smtClean="0"/>
                        <a:t>Boardroom C</a:t>
                      </a:r>
                      <a:endParaRPr lang="en-US" sz="2400" dirty="0"/>
                    </a:p>
                  </a:txBody>
                  <a:tcPr anchor="ctr">
                    <a:solidFill>
                      <a:schemeClr val="tx2">
                        <a:lumMod val="20000"/>
                        <a:lumOff val="80000"/>
                      </a:schemeClr>
                    </a:solidFill>
                  </a:tcPr>
                </a:tc>
                <a:extLst>
                  <a:ext uri="{0D108BD9-81ED-4DB2-BD59-A6C34878D82A}">
                    <a16:rowId xmlns:a16="http://schemas.microsoft.com/office/drawing/2014/main" val="3580533314"/>
                  </a:ext>
                </a:extLst>
              </a:tr>
            </a:tbl>
          </a:graphicData>
        </a:graphic>
      </p:graphicFrame>
    </p:spTree>
    <p:extLst>
      <p:ext uri="{BB962C8B-B14F-4D97-AF65-F5344CB8AC3E}">
        <p14:creationId xmlns:p14="http://schemas.microsoft.com/office/powerpoint/2010/main" val="3213833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291" y="152399"/>
            <a:ext cx="9171709" cy="646331"/>
          </a:xfrm>
          <a:prstGeom prst="rect">
            <a:avLst/>
          </a:prstGeom>
          <a:noFill/>
        </p:spPr>
        <p:txBody>
          <a:bodyPr wrap="square" rtlCol="0">
            <a:spAutoFit/>
          </a:bodyPr>
          <a:lstStyle/>
          <a:p>
            <a:r>
              <a:rPr lang="en-US" sz="3600" b="1" dirty="0" smtClean="0">
                <a:solidFill>
                  <a:schemeClr val="bg1"/>
                </a:solidFill>
                <a:latin typeface="+mn-lt"/>
                <a:ea typeface="Yu Gothic Medium" panose="020B0500000000000000" pitchFamily="34" charset="-128"/>
              </a:rPr>
              <a:t>Affinity Groups Report Out</a:t>
            </a:r>
            <a:endParaRPr lang="en-US" sz="3600" b="1" dirty="0">
              <a:solidFill>
                <a:schemeClr val="bg1"/>
              </a:solidFill>
              <a:latin typeface="+mn-lt"/>
              <a:ea typeface="Yu Gothic Medium" panose="020B0500000000000000" pitchFamily="34" charset="-128"/>
            </a:endParaRPr>
          </a:p>
        </p:txBody>
      </p:sp>
      <p:sp>
        <p:nvSpPr>
          <p:cNvPr id="2" name="Rectangle 1"/>
          <p:cNvSpPr/>
          <p:nvPr/>
        </p:nvSpPr>
        <p:spPr>
          <a:xfrm>
            <a:off x="1870364" y="1566823"/>
            <a:ext cx="6096000" cy="2948499"/>
          </a:xfrm>
          <a:prstGeom prst="rect">
            <a:avLst/>
          </a:prstGeom>
        </p:spPr>
        <p:txBody>
          <a:bodyPr>
            <a:spAutoFit/>
          </a:bodyPr>
          <a:lstStyle/>
          <a:p>
            <a:pPr marL="342900" lvl="0" indent="-342900" eaLnBrk="1" hangingPunct="1">
              <a:spcBef>
                <a:spcPct val="20000"/>
              </a:spcBef>
              <a:buFont typeface="Arial" panose="020B0604020202020204" pitchFamily="34" charset="0"/>
              <a:buChar char="•"/>
            </a:pPr>
            <a:r>
              <a:rPr lang="en-US" sz="3200" dirty="0">
                <a:solidFill>
                  <a:prstClr val="black"/>
                </a:solidFill>
                <a:latin typeface="Calibri"/>
                <a:ea typeface="ＭＳ Ｐゴシック" charset="0"/>
              </a:rPr>
              <a:t>Service Array</a:t>
            </a:r>
          </a:p>
          <a:p>
            <a:pPr marL="342900" lvl="0" indent="-342900" eaLnBrk="1" hangingPunct="1">
              <a:spcBef>
                <a:spcPct val="20000"/>
              </a:spcBef>
              <a:buFont typeface="Arial" panose="020B0604020202020204" pitchFamily="34" charset="0"/>
              <a:buChar char="•"/>
            </a:pPr>
            <a:r>
              <a:rPr lang="en-US" sz="3200" dirty="0">
                <a:solidFill>
                  <a:prstClr val="black"/>
                </a:solidFill>
                <a:latin typeface="Calibri"/>
                <a:ea typeface="ＭＳ Ｐゴシック" charset="0"/>
              </a:rPr>
              <a:t>Staffing, Training &amp; Supervision</a:t>
            </a:r>
          </a:p>
          <a:p>
            <a:pPr marL="342900" lvl="0" indent="-342900" eaLnBrk="1" hangingPunct="1">
              <a:spcBef>
                <a:spcPct val="20000"/>
              </a:spcBef>
              <a:buFont typeface="Arial" panose="020B0604020202020204" pitchFamily="34" charset="0"/>
              <a:buChar char="•"/>
            </a:pPr>
            <a:r>
              <a:rPr lang="en-US" sz="3200" dirty="0">
                <a:solidFill>
                  <a:prstClr val="black"/>
                </a:solidFill>
                <a:latin typeface="Calibri"/>
                <a:ea typeface="ＭＳ Ｐゴシック" charset="0"/>
              </a:rPr>
              <a:t>Financing &amp; Policy</a:t>
            </a:r>
          </a:p>
          <a:p>
            <a:pPr marL="342900" lvl="0" indent="-342900" eaLnBrk="1" hangingPunct="1">
              <a:spcBef>
                <a:spcPct val="20000"/>
              </a:spcBef>
              <a:buFont typeface="Arial" panose="020B0604020202020204" pitchFamily="34" charset="0"/>
              <a:buChar char="•"/>
            </a:pPr>
            <a:r>
              <a:rPr lang="en-US" sz="3200" dirty="0">
                <a:solidFill>
                  <a:prstClr val="black"/>
                </a:solidFill>
                <a:latin typeface="Calibri"/>
                <a:ea typeface="ＭＳ Ｐゴシック" charset="0"/>
              </a:rPr>
              <a:t>Ensuring Quality</a:t>
            </a:r>
          </a:p>
          <a:p>
            <a:pPr marL="342900" lvl="0" indent="-342900" eaLnBrk="1" hangingPunct="1">
              <a:spcBef>
                <a:spcPct val="20000"/>
              </a:spcBef>
              <a:buFont typeface="Arial" panose="020B0604020202020204" pitchFamily="34" charset="0"/>
              <a:buChar char="•"/>
            </a:pPr>
            <a:r>
              <a:rPr lang="en-US" sz="3200" dirty="0">
                <a:solidFill>
                  <a:prstClr val="black"/>
                </a:solidFill>
                <a:latin typeface="Calibri"/>
                <a:ea typeface="ＭＳ Ｐゴシック" charset="0"/>
              </a:rPr>
              <a:t>IT</a:t>
            </a:r>
          </a:p>
        </p:txBody>
      </p:sp>
    </p:spTree>
    <p:extLst>
      <p:ext uri="{BB962C8B-B14F-4D97-AF65-F5344CB8AC3E}">
        <p14:creationId xmlns:p14="http://schemas.microsoft.com/office/powerpoint/2010/main" val="22094574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91289" y="107724"/>
            <a:ext cx="116052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smtClean="0">
                <a:solidFill>
                  <a:schemeClr val="bg1"/>
                </a:solidFill>
                <a:latin typeface="+mn-lt"/>
                <a:ea typeface="Yu Gothic UI Semibold" panose="020B0700000000000000" pitchFamily="34" charset="-128"/>
              </a:rPr>
              <a:t>Day 2 Agenda: </a:t>
            </a:r>
            <a:r>
              <a:rPr lang="en-US" altLang="en-US" sz="3600" b="1" dirty="0">
                <a:solidFill>
                  <a:schemeClr val="bg1"/>
                </a:solidFill>
                <a:latin typeface="+mn-lt"/>
                <a:ea typeface="Yu Gothic UI Semibold" panose="020B0700000000000000" pitchFamily="34" charset="-128"/>
              </a:rPr>
              <a:t>Concurrent Separate Tracks </a:t>
            </a:r>
            <a:endParaRPr lang="en-US" altLang="en-US" sz="3600" dirty="0">
              <a:latin typeface="+mn-lt"/>
            </a:endParaRPr>
          </a:p>
        </p:txBody>
      </p:sp>
      <p:sp>
        <p:nvSpPr>
          <p:cNvPr id="16388" name="Content Placeholder 2"/>
          <p:cNvSpPr txBox="1">
            <a:spLocks/>
          </p:cNvSpPr>
          <p:nvPr/>
        </p:nvSpPr>
        <p:spPr bwMode="auto">
          <a:xfrm>
            <a:off x="291289" y="1049483"/>
            <a:ext cx="11605241" cy="54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0" indent="0" eaLnBrk="1" hangingPunct="1">
              <a:lnSpc>
                <a:spcPct val="100000"/>
              </a:lnSpc>
              <a:spcBef>
                <a:spcPct val="20000"/>
              </a:spcBef>
              <a:defRPr/>
            </a:pPr>
            <a:endParaRPr lang="en-US" altLang="en-US" sz="1200" dirty="0" smtClean="0">
              <a:solidFill>
                <a:prstClr val="black"/>
              </a:solidFill>
              <a:latin typeface="Calibri"/>
              <a:ea typeface="ＭＳ Ｐゴシック" pitchFamily="34" charset="-128"/>
            </a:endParaRPr>
          </a:p>
          <a:p>
            <a:pPr marL="457200" indent="-457200" eaLnBrk="1" hangingPunct="1">
              <a:lnSpc>
                <a:spcPct val="100000"/>
              </a:lnSpc>
              <a:spcBef>
                <a:spcPct val="20000"/>
              </a:spcBef>
              <a:buFont typeface="Arial" panose="020B0604020202020204" pitchFamily="34" charset="0"/>
              <a:buChar char="•"/>
              <a:defRPr/>
            </a:pPr>
            <a:r>
              <a:rPr lang="en-US" altLang="en-US" sz="2600" dirty="0" smtClean="0">
                <a:solidFill>
                  <a:prstClr val="black"/>
                </a:solidFill>
                <a:latin typeface="Calibri"/>
                <a:ea typeface="ＭＳ Ｐゴシック" pitchFamily="34" charset="-128"/>
              </a:rPr>
              <a:t>First Time Participant Teams: </a:t>
            </a:r>
          </a:p>
          <a:p>
            <a:pPr marL="914400" lvl="1" indent="-457200" eaLnBrk="1" hangingPunct="1">
              <a:lnSpc>
                <a:spcPct val="100000"/>
              </a:lnSpc>
              <a:spcBef>
                <a:spcPct val="20000"/>
              </a:spcBef>
              <a:defRPr/>
            </a:pPr>
            <a:r>
              <a:rPr lang="en-US" altLang="en-US" sz="2600" dirty="0" smtClean="0">
                <a:solidFill>
                  <a:prstClr val="black"/>
                </a:solidFill>
                <a:latin typeface="Calibri"/>
                <a:ea typeface="ＭＳ Ｐゴシック" pitchFamily="34" charset="-128"/>
              </a:rPr>
              <a:t>Adapting </a:t>
            </a:r>
            <a:r>
              <a:rPr lang="en-US" altLang="en-US" sz="2600" dirty="0">
                <a:solidFill>
                  <a:prstClr val="black"/>
                </a:solidFill>
                <a:latin typeface="Calibri"/>
                <a:ea typeface="ＭＳ Ｐゴシック" pitchFamily="34" charset="-128"/>
              </a:rPr>
              <a:t>Clinical Best Practices and Strategies and What’s Next in the Evolution of </a:t>
            </a:r>
            <a:r>
              <a:rPr lang="en-US" altLang="en-US" sz="2600" dirty="0" smtClean="0">
                <a:solidFill>
                  <a:prstClr val="black"/>
                </a:solidFill>
                <a:latin typeface="Calibri"/>
                <a:ea typeface="ＭＳ Ｐゴシック" pitchFamily="34" charset="-128"/>
              </a:rPr>
              <a:t>MRSS</a:t>
            </a:r>
          </a:p>
          <a:p>
            <a:pPr marL="914400" lvl="1" indent="-457200" eaLnBrk="1" hangingPunct="1">
              <a:lnSpc>
                <a:spcPct val="100000"/>
              </a:lnSpc>
              <a:spcBef>
                <a:spcPct val="20000"/>
              </a:spcBef>
              <a:defRPr/>
            </a:pPr>
            <a:r>
              <a:rPr lang="en-US" altLang="en-US" sz="2600" dirty="0" smtClean="0">
                <a:solidFill>
                  <a:prstClr val="black"/>
                </a:solidFill>
                <a:latin typeface="Calibri"/>
                <a:ea typeface="ＭＳ Ｐゴシック" pitchFamily="34" charset="-128"/>
              </a:rPr>
              <a:t>Facilitated </a:t>
            </a:r>
            <a:r>
              <a:rPr lang="en-US" altLang="en-US" sz="2600" dirty="0">
                <a:solidFill>
                  <a:prstClr val="black"/>
                </a:solidFill>
                <a:latin typeface="Calibri"/>
                <a:ea typeface="ＭＳ Ｐゴシック" pitchFamily="34" charset="-128"/>
              </a:rPr>
              <a:t>Individual Team Meetings</a:t>
            </a:r>
          </a:p>
          <a:p>
            <a:pPr marL="914400" lvl="1" indent="-457200" eaLnBrk="1" hangingPunct="1">
              <a:lnSpc>
                <a:spcPct val="100000"/>
              </a:lnSpc>
              <a:spcBef>
                <a:spcPct val="20000"/>
              </a:spcBef>
              <a:defRPr/>
            </a:pPr>
            <a:r>
              <a:rPr lang="en-US" altLang="en-US" sz="2600" dirty="0">
                <a:solidFill>
                  <a:prstClr val="black"/>
                </a:solidFill>
                <a:latin typeface="Calibri"/>
                <a:ea typeface="ＭＳ Ｐゴシック" pitchFamily="34" charset="-128"/>
              </a:rPr>
              <a:t>Lunch (on your own)</a:t>
            </a:r>
          </a:p>
          <a:p>
            <a:pPr marL="914400" lvl="1" indent="-457200" eaLnBrk="1" hangingPunct="1">
              <a:lnSpc>
                <a:spcPct val="100000"/>
              </a:lnSpc>
              <a:spcBef>
                <a:spcPct val="20000"/>
              </a:spcBef>
              <a:defRPr/>
            </a:pPr>
            <a:r>
              <a:rPr lang="en-US" altLang="en-US" sz="2600" dirty="0">
                <a:solidFill>
                  <a:prstClr val="black"/>
                </a:solidFill>
                <a:latin typeface="Calibri"/>
                <a:ea typeface="ＭＳ Ｐゴシック" pitchFamily="34" charset="-128"/>
              </a:rPr>
              <a:t>Facilitated Individual Team </a:t>
            </a:r>
            <a:r>
              <a:rPr lang="en-US" altLang="en-US" sz="2600" dirty="0" smtClean="0">
                <a:solidFill>
                  <a:prstClr val="black"/>
                </a:solidFill>
                <a:latin typeface="Calibri"/>
                <a:ea typeface="ＭＳ Ｐゴシック" pitchFamily="34" charset="-128"/>
              </a:rPr>
              <a:t>Meetings</a:t>
            </a:r>
          </a:p>
          <a:p>
            <a:pPr marL="457200" lvl="1" indent="0" eaLnBrk="1" hangingPunct="1">
              <a:lnSpc>
                <a:spcPct val="100000"/>
              </a:lnSpc>
              <a:spcBef>
                <a:spcPct val="20000"/>
              </a:spcBef>
              <a:buNone/>
              <a:defRPr/>
            </a:pPr>
            <a:endParaRPr lang="en-US" altLang="en-US" sz="1200" dirty="0" smtClean="0">
              <a:solidFill>
                <a:prstClr val="black"/>
              </a:solidFill>
              <a:latin typeface="Calibri"/>
              <a:ea typeface="ＭＳ Ｐゴシック" pitchFamily="34" charset="-128"/>
            </a:endParaRPr>
          </a:p>
          <a:p>
            <a:pPr marL="457200" lvl="0" indent="-457200" eaLnBrk="1" hangingPunct="1">
              <a:lnSpc>
                <a:spcPct val="100000"/>
              </a:lnSpc>
              <a:spcBef>
                <a:spcPct val="20000"/>
              </a:spcBef>
              <a:buFont typeface="Arial" panose="020B0604020202020204" pitchFamily="34" charset="0"/>
              <a:buChar char="•"/>
              <a:defRPr/>
            </a:pPr>
            <a:r>
              <a:rPr lang="en-US" altLang="en-US" sz="2600" dirty="0" smtClean="0">
                <a:solidFill>
                  <a:prstClr val="black"/>
                </a:solidFill>
                <a:latin typeface="Calibri"/>
                <a:ea typeface="ＭＳ Ｐゴシック" pitchFamily="34" charset="-128"/>
              </a:rPr>
              <a:t>Alumni: </a:t>
            </a:r>
          </a:p>
          <a:p>
            <a:pPr marL="914400" lvl="1" indent="-457200" eaLnBrk="1" hangingPunct="1">
              <a:lnSpc>
                <a:spcPct val="100000"/>
              </a:lnSpc>
              <a:spcBef>
                <a:spcPct val="20000"/>
              </a:spcBef>
              <a:defRPr/>
            </a:pPr>
            <a:r>
              <a:rPr lang="en-US" altLang="en-US" sz="2600" dirty="0" smtClean="0">
                <a:solidFill>
                  <a:prstClr val="black"/>
                </a:solidFill>
                <a:latin typeface="Calibri"/>
                <a:ea typeface="ＭＳ Ｐゴシック" pitchFamily="34" charset="-128"/>
              </a:rPr>
              <a:t>Cohorts Rotate through 4 Targeted TA Sessions (see next slides)</a:t>
            </a:r>
          </a:p>
          <a:p>
            <a:pPr marL="457200" lvl="1" indent="0" eaLnBrk="1" hangingPunct="1">
              <a:lnSpc>
                <a:spcPct val="100000"/>
              </a:lnSpc>
              <a:spcBef>
                <a:spcPct val="20000"/>
              </a:spcBef>
              <a:buNone/>
              <a:defRPr/>
            </a:pPr>
            <a:endParaRPr lang="en-US" altLang="en-US" sz="1200" dirty="0" smtClean="0">
              <a:solidFill>
                <a:prstClr val="black"/>
              </a:solidFill>
              <a:latin typeface="Calibri"/>
              <a:ea typeface="ＭＳ Ｐゴシック" pitchFamily="34" charset="-128"/>
            </a:endParaRPr>
          </a:p>
          <a:p>
            <a:pPr marL="457200" lvl="0" indent="-457200" eaLnBrk="1" hangingPunct="1">
              <a:lnSpc>
                <a:spcPct val="100000"/>
              </a:lnSpc>
              <a:spcBef>
                <a:spcPct val="20000"/>
              </a:spcBef>
              <a:buFont typeface="Arial" panose="020B0604020202020204" pitchFamily="34" charset="0"/>
              <a:buChar char="•"/>
              <a:defRPr/>
            </a:pPr>
            <a:r>
              <a:rPr lang="en-US" altLang="en-US" sz="2600" dirty="0" smtClean="0">
                <a:solidFill>
                  <a:prstClr val="black"/>
                </a:solidFill>
                <a:latin typeface="Calibri"/>
                <a:ea typeface="ＭＳ Ｐゴシック" pitchFamily="34" charset="-128"/>
              </a:rPr>
              <a:t>Joint Wrap Up and Next Steps</a:t>
            </a:r>
            <a:endParaRPr lang="en-US" altLang="en-US" sz="2600" dirty="0">
              <a:solidFill>
                <a:prstClr val="black"/>
              </a:solidFill>
              <a:latin typeface="Calibri"/>
              <a:ea typeface="ＭＳ Ｐゴシック" pitchFamily="34" charset="-128"/>
            </a:endParaRPr>
          </a:p>
          <a:p>
            <a:pPr marL="0" lvl="0" indent="0" eaLnBrk="1" hangingPunct="1">
              <a:lnSpc>
                <a:spcPct val="100000"/>
              </a:lnSpc>
              <a:spcBef>
                <a:spcPct val="20000"/>
              </a:spcBef>
              <a:defRPr/>
            </a:pPr>
            <a:endParaRPr lang="en-US" altLang="en-US" sz="2400" b="1" dirty="0" smtClean="0">
              <a:solidFill>
                <a:prstClr val="black"/>
              </a:solidFill>
              <a:latin typeface="Calibri"/>
              <a:ea typeface="ＭＳ Ｐゴシック" pitchFamily="34" charset="-128"/>
            </a:endParaRPr>
          </a:p>
          <a:p>
            <a:pPr marL="0" indent="0" eaLnBrk="1" hangingPunct="1">
              <a:spcBef>
                <a:spcPct val="0"/>
              </a:spcBef>
            </a:pPr>
            <a:endParaRPr lang="en-US" altLang="en-US" b="1" dirty="0"/>
          </a:p>
        </p:txBody>
      </p:sp>
    </p:spTree>
    <p:extLst>
      <p:ext uri="{BB962C8B-B14F-4D97-AF65-F5344CB8AC3E}">
        <p14:creationId xmlns:p14="http://schemas.microsoft.com/office/powerpoint/2010/main" val="4414234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177282" y="173038"/>
            <a:ext cx="7623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prstClr val="white"/>
                </a:solidFill>
                <a:effectLst/>
                <a:uLnTx/>
                <a:uFillTx/>
                <a:latin typeface="Calibri" panose="020F0502020204030204"/>
                <a:ea typeface="Yu Gothic UI Semibold" panose="020B0700000000000000" pitchFamily="34" charset="-128"/>
                <a:cs typeface="+mn-cs"/>
              </a:rPr>
              <a:t>Day 2 Agenda: Alumni Track </a:t>
            </a:r>
            <a:endPar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p:cNvGraphicFramePr>
            <a:graphicFrameLocks noGrp="1"/>
          </p:cNvGraphicFramePr>
          <p:nvPr>
            <p:extLst/>
          </p:nvPr>
        </p:nvGraphicFramePr>
        <p:xfrm>
          <a:off x="177282" y="1054359"/>
          <a:ext cx="11616610" cy="5142632"/>
        </p:xfrm>
        <a:graphic>
          <a:graphicData uri="http://schemas.openxmlformats.org/drawingml/2006/table">
            <a:tbl>
              <a:tblPr firstRow="1" bandRow="1">
                <a:tableStyleId>{EB344D84-9AFB-497E-A393-DC336BA19D2E}</a:tableStyleId>
              </a:tblPr>
              <a:tblGrid>
                <a:gridCol w="2323322">
                  <a:extLst>
                    <a:ext uri="{9D8B030D-6E8A-4147-A177-3AD203B41FA5}">
                      <a16:colId xmlns:a16="http://schemas.microsoft.com/office/drawing/2014/main" val="1959755444"/>
                    </a:ext>
                  </a:extLst>
                </a:gridCol>
                <a:gridCol w="2323322">
                  <a:extLst>
                    <a:ext uri="{9D8B030D-6E8A-4147-A177-3AD203B41FA5}">
                      <a16:colId xmlns:a16="http://schemas.microsoft.com/office/drawing/2014/main" val="548921988"/>
                    </a:ext>
                  </a:extLst>
                </a:gridCol>
                <a:gridCol w="2323322">
                  <a:extLst>
                    <a:ext uri="{9D8B030D-6E8A-4147-A177-3AD203B41FA5}">
                      <a16:colId xmlns:a16="http://schemas.microsoft.com/office/drawing/2014/main" val="3858493477"/>
                    </a:ext>
                  </a:extLst>
                </a:gridCol>
                <a:gridCol w="2323322">
                  <a:extLst>
                    <a:ext uri="{9D8B030D-6E8A-4147-A177-3AD203B41FA5}">
                      <a16:colId xmlns:a16="http://schemas.microsoft.com/office/drawing/2014/main" val="3607693713"/>
                    </a:ext>
                  </a:extLst>
                </a:gridCol>
                <a:gridCol w="2323322">
                  <a:extLst>
                    <a:ext uri="{9D8B030D-6E8A-4147-A177-3AD203B41FA5}">
                      <a16:colId xmlns:a16="http://schemas.microsoft.com/office/drawing/2014/main" val="3499563721"/>
                    </a:ext>
                  </a:extLst>
                </a:gridCol>
              </a:tblGrid>
              <a:tr h="492344">
                <a:tc>
                  <a:txBody>
                    <a:bodyPr/>
                    <a:lstStyle/>
                    <a:p>
                      <a:pPr algn="ct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1</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2</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3</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rgbClr val="C00000"/>
                          </a:solidFill>
                        </a:rPr>
                        <a:t>Cohort 4</a:t>
                      </a:r>
                      <a:endParaRPr lang="en-US" sz="24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5034437"/>
                  </a:ext>
                </a:extLst>
              </a:tr>
              <a:tr h="810031">
                <a:tc>
                  <a:txBody>
                    <a:bodyPr/>
                    <a:lstStyle/>
                    <a:p>
                      <a:pPr algn="ctr"/>
                      <a:r>
                        <a:rPr lang="en-US" sz="1600" b="1" dirty="0" smtClean="0"/>
                        <a:t>8:00-9:30AM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t>Quality/IT</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Service Array</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t>Finance &amp; Policy</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Supervision, Training, Staffing</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922883"/>
                  </a:ext>
                </a:extLst>
              </a:tr>
              <a:tr h="810031">
                <a:tc>
                  <a:txBody>
                    <a:bodyPr/>
                    <a:lstStyle/>
                    <a:p>
                      <a:pPr algn="ctr"/>
                      <a:r>
                        <a:rPr lang="en-US" sz="1600" b="1" dirty="0" smtClean="0"/>
                        <a:t>9:30-11:00AM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Service Array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Finance &amp; Policy</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Supervision, Training, Staffing</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Quality/IT</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456582"/>
                  </a:ext>
                </a:extLst>
              </a:tr>
              <a:tr h="451191">
                <a:tc>
                  <a:txBody>
                    <a:bodyPr/>
                    <a:lstStyle/>
                    <a:p>
                      <a:pPr algn="ctr"/>
                      <a:r>
                        <a:rPr lang="en-US" sz="1600" b="1" dirty="0" smtClean="0"/>
                        <a:t>11:00-11:15AM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t>Break</a:t>
                      </a:r>
                      <a:endParaRPr lang="en-US"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extLst>
                  <a:ext uri="{0D108BD9-81ED-4DB2-BD59-A6C34878D82A}">
                    <a16:rowId xmlns:a16="http://schemas.microsoft.com/office/drawing/2014/main" val="4066750499"/>
                  </a:ext>
                </a:extLst>
              </a:tr>
              <a:tr h="810031">
                <a:tc>
                  <a:txBody>
                    <a:bodyPr/>
                    <a:lstStyle/>
                    <a:p>
                      <a:pPr algn="ctr"/>
                      <a:r>
                        <a:rPr lang="en-US" sz="1600" b="1" dirty="0" smtClean="0"/>
                        <a:t>11:15-12:45AM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Finance &amp; Policy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Supervision, Training, Staffing</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Quality/IT</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Service Array</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141836"/>
                  </a:ext>
                </a:extLst>
              </a:tr>
              <a:tr h="479239">
                <a:tc>
                  <a:txBody>
                    <a:bodyPr/>
                    <a:lstStyle/>
                    <a:p>
                      <a:pPr algn="ctr"/>
                      <a:r>
                        <a:rPr lang="en-US" sz="1600" b="1" dirty="0" smtClean="0"/>
                        <a:t>12:45-1:30PM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t>Lunch</a:t>
                      </a:r>
                      <a:r>
                        <a:rPr lang="en-US" sz="1600" baseline="0" dirty="0" smtClean="0"/>
                        <a:t> (on your own)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extLst>
                  <a:ext uri="{0D108BD9-81ED-4DB2-BD59-A6C34878D82A}">
                    <a16:rowId xmlns:a16="http://schemas.microsoft.com/office/drawing/2014/main" val="2152945794"/>
                  </a:ext>
                </a:extLst>
              </a:tr>
              <a:tr h="625489">
                <a:tc>
                  <a:txBody>
                    <a:bodyPr/>
                    <a:lstStyle/>
                    <a:p>
                      <a:pPr algn="ctr"/>
                      <a:r>
                        <a:rPr lang="en-US" sz="1600" b="1" dirty="0" smtClean="0"/>
                        <a:t>1:30-3:00PM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Supervision, Training, Staffing</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Quality/IT</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Service Array</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t>Finance &amp; Policy</a:t>
                      </a:r>
                    </a:p>
                    <a:p>
                      <a:pPr algn="ct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533314"/>
                  </a:ext>
                </a:extLst>
              </a:tr>
              <a:tr h="625489">
                <a:tc>
                  <a:txBody>
                    <a:bodyPr/>
                    <a:lstStyle/>
                    <a:p>
                      <a:pPr algn="ctr"/>
                      <a:r>
                        <a:rPr lang="en-US" sz="1600" b="1" dirty="0" smtClean="0"/>
                        <a:t>3:00-3:30PM</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t>Joint Wrap</a:t>
                      </a:r>
                      <a:r>
                        <a:rPr lang="en-US" sz="1600" baseline="0" dirty="0" smtClean="0"/>
                        <a:t> Up &amp; Next Steps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extLst>
                  <a:ext uri="{0D108BD9-81ED-4DB2-BD59-A6C34878D82A}">
                    <a16:rowId xmlns:a16="http://schemas.microsoft.com/office/drawing/2014/main" val="1338788665"/>
                  </a:ext>
                </a:extLst>
              </a:tr>
            </a:tbl>
          </a:graphicData>
        </a:graphic>
      </p:graphicFrame>
    </p:spTree>
    <p:extLst>
      <p:ext uri="{BB962C8B-B14F-4D97-AF65-F5344CB8AC3E}">
        <p14:creationId xmlns:p14="http://schemas.microsoft.com/office/powerpoint/2010/main" val="269025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76807" y="135715"/>
            <a:ext cx="67705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Fairfax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276807" y="1250301"/>
            <a:ext cx="11803224" cy="504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Most local programs are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funded by a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combination of state and county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dollars,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with the county usually paying the larger share.  </a:t>
            </a: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Children’s Regional Crisis Response Program is 100% state funded, although the county has approved funding to support a 30% expansion</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457200" marR="0" lvl="0" indent="-457200"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2000" b="0" i="0" u="none" strike="noStrike" kern="1200" cap="none" spc="0" normalizeH="0" baseline="0" noProof="0" dirty="0">
                <a:ln>
                  <a:noFill/>
                </a:ln>
                <a:solidFill>
                  <a:prstClr val="black"/>
                </a:solidFill>
                <a:effectLst/>
                <a:uLnTx/>
                <a:uFillTx/>
                <a:latin typeface="Calibri"/>
                <a:ea typeface="+mn-ea"/>
                <a:cs typeface="+mn-cs"/>
              </a:rPr>
              <a:t>Regional, Education, Assessment, Crisis Services, Habilitation Program, serving youth and adults with developmental disabilities, is 100% state funded</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t>
            </a:r>
          </a:p>
          <a:p>
            <a:pPr marL="457200" marR="0" lvl="0" indent="-457200" algn="l" defTabSz="914400" rtl="0" eaLnBrk="0" fontAlgn="base" latinLnBrk="0" hangingPunct="0">
              <a:lnSpc>
                <a:spcPct val="10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The </a:t>
            </a:r>
            <a:r>
              <a:rPr kumimoji="0" lang="en-US" sz="2000" b="0" i="0" u="none" strike="noStrike" kern="1200" cap="none" spc="0" normalizeH="0" baseline="0" noProof="0" dirty="0">
                <a:ln>
                  <a:noFill/>
                </a:ln>
                <a:solidFill>
                  <a:prstClr val="black"/>
                </a:solidFill>
                <a:effectLst/>
                <a:uLnTx/>
                <a:uFillTx/>
                <a:latin typeface="Calibri"/>
                <a:ea typeface="+mn-ea"/>
                <a:cs typeface="+mn-cs"/>
              </a:rPr>
              <a:t>Leland House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45-day </a:t>
            </a:r>
            <a:r>
              <a:rPr kumimoji="0" lang="en-US" sz="2000" b="0" i="0" u="none" strike="noStrike" kern="1200" cap="none" spc="0" normalizeH="0" baseline="0" noProof="0" dirty="0">
                <a:ln>
                  <a:noFill/>
                </a:ln>
                <a:solidFill>
                  <a:prstClr val="black"/>
                </a:solidFill>
                <a:effectLst/>
                <a:uLnTx/>
                <a:uFillTx/>
                <a:latin typeface="Calibri"/>
                <a:ea typeface="+mn-ea"/>
                <a:cs typeface="+mn-cs"/>
              </a:rPr>
              <a:t>residential crisis stabilization program is county, state and Medicaid funded.</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Programming is generally targeted to all children, youth and families in the county.</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Several county services are located in schools, and for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others,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school staff are major referral sources.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is a small amount of funding targeted to serving youth through Diversion First, the county’s jail diversion initiative, although those resources have not been strategically deployed.</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Healthy Minds Fairfax is the community’s partnership to improve access to and the quality of children’s behavioral health services.</a:t>
            </a:r>
          </a:p>
          <a:p>
            <a:pPr marL="685800" marR="0" lvl="1" indent="-22860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457200" marR="0" lvl="1" indent="0" algn="l" defTabSz="914400" rtl="0" eaLnBrk="0" fontAlgn="base" latinLnBrk="0" hangingPunct="0">
              <a:lnSpc>
                <a:spcPct val="100000"/>
              </a:lnSpc>
              <a:spcBef>
                <a:spcPts val="5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324867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23461" y="173038"/>
            <a:ext cx="5794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prstClr val="white"/>
                </a:solidFill>
                <a:effectLst/>
                <a:uLnTx/>
                <a:uFillTx/>
                <a:latin typeface="Calibri" panose="020F0502020204030204"/>
                <a:ea typeface="Yu Gothic UI Semibold" panose="020B0700000000000000" pitchFamily="34" charset="-128"/>
                <a:cs typeface="+mn-cs"/>
              </a:rPr>
              <a:t>Alumni Track Meeting Rooms</a:t>
            </a:r>
            <a:endPar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36" name="Content Placeholder 2"/>
          <p:cNvSpPr txBox="1">
            <a:spLocks/>
          </p:cNvSpPr>
          <p:nvPr/>
        </p:nvSpPr>
        <p:spPr bwMode="auto">
          <a:xfrm>
            <a:off x="323461" y="1211999"/>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50000"/>
              </a:lnSpc>
              <a:spcBef>
                <a:spcPct val="0"/>
              </a:spcBef>
              <a:spcAft>
                <a:spcPts val="60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prstClr val="black"/>
              </a:solidFill>
              <a:effectLst/>
              <a:uLnTx/>
              <a:uFillTx/>
              <a:latin typeface="Calibri" panose="020F0502020204030204"/>
              <a:ea typeface="Yu Gothic Medium" panose="020B0500000000000000" pitchFamily="34" charset="-128"/>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635009428"/>
              </p:ext>
            </p:extLst>
          </p:nvPr>
        </p:nvGraphicFramePr>
        <p:xfrm>
          <a:off x="706015" y="1417172"/>
          <a:ext cx="10630680" cy="4617265"/>
        </p:xfrm>
        <a:graphic>
          <a:graphicData uri="http://schemas.openxmlformats.org/drawingml/2006/table">
            <a:tbl>
              <a:tblPr firstRow="1" bandRow="1">
                <a:tableStyleId>{5C22544A-7EE6-4342-B048-85BDC9FD1C3A}</a:tableStyleId>
              </a:tblPr>
              <a:tblGrid>
                <a:gridCol w="4257871">
                  <a:extLst>
                    <a:ext uri="{9D8B030D-6E8A-4147-A177-3AD203B41FA5}">
                      <a16:colId xmlns:a16="http://schemas.microsoft.com/office/drawing/2014/main" val="1428944068"/>
                    </a:ext>
                  </a:extLst>
                </a:gridCol>
                <a:gridCol w="2829249">
                  <a:extLst>
                    <a:ext uri="{9D8B030D-6E8A-4147-A177-3AD203B41FA5}">
                      <a16:colId xmlns:a16="http://schemas.microsoft.com/office/drawing/2014/main" val="1284503963"/>
                    </a:ext>
                  </a:extLst>
                </a:gridCol>
                <a:gridCol w="3543560">
                  <a:extLst>
                    <a:ext uri="{9D8B030D-6E8A-4147-A177-3AD203B41FA5}">
                      <a16:colId xmlns:a16="http://schemas.microsoft.com/office/drawing/2014/main" val="619921691"/>
                    </a:ext>
                  </a:extLst>
                </a:gridCol>
              </a:tblGrid>
              <a:tr h="923453">
                <a:tc>
                  <a:txBody>
                    <a:bodyPr/>
                    <a:lstStyle/>
                    <a:p>
                      <a:pPr algn="ctr"/>
                      <a:r>
                        <a:rPr lang="en-US" sz="2400" dirty="0" smtClean="0"/>
                        <a:t>Team</a:t>
                      </a:r>
                      <a:endParaRPr lang="en-US" sz="2400" dirty="0"/>
                    </a:p>
                  </a:txBody>
                  <a:tcPr anchor="ctr">
                    <a:solidFill>
                      <a:schemeClr val="tx2">
                        <a:lumMod val="40000"/>
                        <a:lumOff val="60000"/>
                      </a:schemeClr>
                    </a:solidFill>
                  </a:tcPr>
                </a:tc>
                <a:tc>
                  <a:txBody>
                    <a:bodyPr/>
                    <a:lstStyle/>
                    <a:p>
                      <a:pPr algn="ctr"/>
                      <a:r>
                        <a:rPr lang="en-US" sz="2400" dirty="0" smtClean="0"/>
                        <a:t>Faculty</a:t>
                      </a:r>
                      <a:endParaRPr lang="en-US" sz="2400" dirty="0"/>
                    </a:p>
                  </a:txBody>
                  <a:tcPr anchor="ctr">
                    <a:solidFill>
                      <a:schemeClr val="tx2">
                        <a:lumMod val="40000"/>
                        <a:lumOff val="60000"/>
                      </a:schemeClr>
                    </a:solidFill>
                  </a:tcPr>
                </a:tc>
                <a:tc>
                  <a:txBody>
                    <a:bodyPr/>
                    <a:lstStyle/>
                    <a:p>
                      <a:pPr algn="ctr"/>
                      <a:r>
                        <a:rPr lang="en-US" sz="2400" dirty="0" smtClean="0"/>
                        <a:t>Room</a:t>
                      </a:r>
                      <a:endParaRPr lang="en-US" sz="2400" dirty="0"/>
                    </a:p>
                  </a:txBody>
                  <a:tcPr anchor="ctr">
                    <a:solidFill>
                      <a:schemeClr val="tx2">
                        <a:lumMod val="40000"/>
                        <a:lumOff val="60000"/>
                      </a:schemeClr>
                    </a:solidFill>
                  </a:tcPr>
                </a:tc>
                <a:extLst>
                  <a:ext uri="{0D108BD9-81ED-4DB2-BD59-A6C34878D82A}">
                    <a16:rowId xmlns:a16="http://schemas.microsoft.com/office/drawing/2014/main" val="505462017"/>
                  </a:ext>
                </a:extLst>
              </a:tr>
              <a:tr h="923453">
                <a:tc>
                  <a:txBody>
                    <a:bodyPr/>
                    <a:lstStyle/>
                    <a:p>
                      <a:pPr algn="ctr"/>
                      <a:r>
                        <a:rPr lang="en-US" sz="2400" dirty="0" smtClean="0"/>
                        <a:t>Finance &amp; Policy</a:t>
                      </a:r>
                      <a:endParaRPr lang="en-US" sz="2400" dirty="0"/>
                    </a:p>
                  </a:txBody>
                  <a:tcPr anchor="ctr">
                    <a:solidFill>
                      <a:schemeClr val="tx2">
                        <a:lumMod val="20000"/>
                        <a:lumOff val="80000"/>
                      </a:schemeClr>
                    </a:solidFill>
                  </a:tcPr>
                </a:tc>
                <a:tc>
                  <a:txBody>
                    <a:bodyPr/>
                    <a:lstStyle/>
                    <a:p>
                      <a:pPr algn="ctr"/>
                      <a:r>
                        <a:rPr lang="en-US" sz="2400" dirty="0" smtClean="0"/>
                        <a:t>Dayana</a:t>
                      </a:r>
                      <a:endParaRPr lang="en-US" sz="2400" dirty="0"/>
                    </a:p>
                  </a:txBody>
                  <a:tcPr anchor="ctr">
                    <a:solidFill>
                      <a:schemeClr val="tx2">
                        <a:lumMod val="20000"/>
                        <a:lumOff val="80000"/>
                      </a:schemeClr>
                    </a:solidFill>
                  </a:tcPr>
                </a:tc>
                <a:tc>
                  <a:txBody>
                    <a:bodyPr/>
                    <a:lstStyle/>
                    <a:p>
                      <a:pPr algn="ctr"/>
                      <a:r>
                        <a:rPr lang="en-US" sz="2400" dirty="0" smtClean="0"/>
                        <a:t>Salon</a:t>
                      </a:r>
                      <a:endParaRPr lang="en-US" sz="2400" dirty="0"/>
                    </a:p>
                  </a:txBody>
                  <a:tcPr anchor="ctr">
                    <a:solidFill>
                      <a:schemeClr val="tx2">
                        <a:lumMod val="20000"/>
                        <a:lumOff val="80000"/>
                      </a:schemeClr>
                    </a:solidFill>
                  </a:tcPr>
                </a:tc>
                <a:extLst>
                  <a:ext uri="{0D108BD9-81ED-4DB2-BD59-A6C34878D82A}">
                    <a16:rowId xmlns:a16="http://schemas.microsoft.com/office/drawing/2014/main" val="2957762226"/>
                  </a:ext>
                </a:extLst>
              </a:tr>
              <a:tr h="923453">
                <a:tc>
                  <a:txBody>
                    <a:bodyPr/>
                    <a:lstStyle/>
                    <a:p>
                      <a:pPr algn="ctr"/>
                      <a:r>
                        <a:rPr lang="en-US" sz="2400" dirty="0" smtClean="0"/>
                        <a:t>Quality &amp; IT</a:t>
                      </a:r>
                      <a:endParaRPr lang="en-US" sz="2400" dirty="0"/>
                    </a:p>
                  </a:txBody>
                  <a:tcPr anchor="ctr">
                    <a:solidFill>
                      <a:schemeClr val="tx2">
                        <a:lumMod val="20000"/>
                        <a:lumOff val="80000"/>
                      </a:schemeClr>
                    </a:solidFill>
                  </a:tcPr>
                </a:tc>
                <a:tc>
                  <a:txBody>
                    <a:bodyPr/>
                    <a:lstStyle/>
                    <a:p>
                      <a:pPr algn="ctr"/>
                      <a:r>
                        <a:rPr lang="en-US" sz="2400" dirty="0" smtClean="0"/>
                        <a:t>Jeff</a:t>
                      </a:r>
                      <a:endParaRPr lang="en-US" sz="2400" dirty="0"/>
                    </a:p>
                  </a:txBody>
                  <a:tcPr anchor="ctr">
                    <a:solidFill>
                      <a:schemeClr val="tx2">
                        <a:lumMod val="20000"/>
                        <a:lumOff val="80000"/>
                      </a:schemeClr>
                    </a:solidFill>
                  </a:tcPr>
                </a:tc>
                <a:tc>
                  <a:txBody>
                    <a:bodyPr/>
                    <a:lstStyle/>
                    <a:p>
                      <a:pPr algn="ctr"/>
                      <a:r>
                        <a:rPr lang="en-US" sz="2400" dirty="0" smtClean="0"/>
                        <a:t>Library</a:t>
                      </a:r>
                      <a:endParaRPr lang="en-US" sz="2400" dirty="0"/>
                    </a:p>
                  </a:txBody>
                  <a:tcPr anchor="ctr">
                    <a:solidFill>
                      <a:schemeClr val="tx2">
                        <a:lumMod val="20000"/>
                        <a:lumOff val="80000"/>
                      </a:schemeClr>
                    </a:solidFill>
                  </a:tcPr>
                </a:tc>
                <a:extLst>
                  <a:ext uri="{0D108BD9-81ED-4DB2-BD59-A6C34878D82A}">
                    <a16:rowId xmlns:a16="http://schemas.microsoft.com/office/drawing/2014/main" val="2836213034"/>
                  </a:ext>
                </a:extLst>
              </a:tr>
              <a:tr h="923453">
                <a:tc>
                  <a:txBody>
                    <a:bodyPr/>
                    <a:lstStyle/>
                    <a:p>
                      <a:pPr algn="ctr"/>
                      <a:r>
                        <a:rPr lang="en-US" sz="2400" dirty="0" smtClean="0"/>
                        <a:t>Service Array</a:t>
                      </a:r>
                      <a:endParaRPr lang="en-US" sz="2400" dirty="0"/>
                    </a:p>
                  </a:txBody>
                  <a:tcPr anchor="ctr">
                    <a:solidFill>
                      <a:schemeClr val="tx2">
                        <a:lumMod val="20000"/>
                        <a:lumOff val="80000"/>
                      </a:schemeClr>
                    </a:solidFill>
                  </a:tcPr>
                </a:tc>
                <a:tc>
                  <a:txBody>
                    <a:bodyPr/>
                    <a:lstStyle/>
                    <a:p>
                      <a:pPr algn="ctr"/>
                      <a:r>
                        <a:rPr lang="en-US" sz="2400" dirty="0" smtClean="0"/>
                        <a:t>Liz</a:t>
                      </a:r>
                      <a:endParaRPr lang="en-US" sz="2400" dirty="0"/>
                    </a:p>
                  </a:txBody>
                  <a:tcPr anchor="ctr">
                    <a:solidFill>
                      <a:schemeClr val="tx2">
                        <a:lumMod val="20000"/>
                        <a:lumOff val="80000"/>
                      </a:schemeClr>
                    </a:solidFill>
                  </a:tcPr>
                </a:tc>
                <a:tc>
                  <a:txBody>
                    <a:bodyPr/>
                    <a:lstStyle/>
                    <a:p>
                      <a:pPr algn="ctr"/>
                      <a:r>
                        <a:rPr lang="en-US" sz="2400" dirty="0" smtClean="0"/>
                        <a:t>Boardroom B</a:t>
                      </a:r>
                      <a:endParaRPr lang="en-US" sz="2400" dirty="0"/>
                    </a:p>
                  </a:txBody>
                  <a:tcPr anchor="ctr">
                    <a:solidFill>
                      <a:schemeClr val="tx2">
                        <a:lumMod val="20000"/>
                        <a:lumOff val="80000"/>
                      </a:schemeClr>
                    </a:solidFill>
                  </a:tcPr>
                </a:tc>
                <a:extLst>
                  <a:ext uri="{0D108BD9-81ED-4DB2-BD59-A6C34878D82A}">
                    <a16:rowId xmlns:a16="http://schemas.microsoft.com/office/drawing/2014/main" val="336125688"/>
                  </a:ext>
                </a:extLst>
              </a:tr>
              <a:tr h="923453">
                <a:tc>
                  <a:txBody>
                    <a:bodyPr/>
                    <a:lstStyle/>
                    <a:p>
                      <a:pPr algn="ctr"/>
                      <a:r>
                        <a:rPr lang="en-US" sz="2400" dirty="0" smtClean="0"/>
                        <a:t>Supervision, Training &amp;</a:t>
                      </a:r>
                      <a:r>
                        <a:rPr lang="en-US" sz="2400" baseline="0" dirty="0" smtClean="0"/>
                        <a:t> Staffing</a:t>
                      </a:r>
                      <a:endParaRPr lang="en-US" sz="2400" dirty="0"/>
                    </a:p>
                  </a:txBody>
                  <a:tcPr anchor="ctr">
                    <a:solidFill>
                      <a:schemeClr val="tx2">
                        <a:lumMod val="20000"/>
                        <a:lumOff val="80000"/>
                      </a:schemeClr>
                    </a:solidFill>
                  </a:tcPr>
                </a:tc>
                <a:tc>
                  <a:txBody>
                    <a:bodyPr/>
                    <a:lstStyle/>
                    <a:p>
                      <a:pPr algn="ctr"/>
                      <a:r>
                        <a:rPr lang="en-US" sz="2400" dirty="0" smtClean="0"/>
                        <a:t>Chris</a:t>
                      </a:r>
                      <a:endParaRPr lang="en-US" sz="2400" dirty="0"/>
                    </a:p>
                  </a:txBody>
                  <a:tcPr anchor="ctr">
                    <a:solidFill>
                      <a:schemeClr val="tx2">
                        <a:lumMod val="20000"/>
                        <a:lumOff val="80000"/>
                      </a:schemeClr>
                    </a:solidFill>
                  </a:tcPr>
                </a:tc>
                <a:tc>
                  <a:txBody>
                    <a:bodyPr/>
                    <a:lstStyle/>
                    <a:p>
                      <a:pPr algn="ctr"/>
                      <a:r>
                        <a:rPr lang="en-US" sz="2400" dirty="0" smtClean="0"/>
                        <a:t>Boardroom C</a:t>
                      </a:r>
                      <a:endParaRPr lang="en-US" sz="2400" dirty="0"/>
                    </a:p>
                  </a:txBody>
                  <a:tcPr anchor="ctr">
                    <a:solidFill>
                      <a:schemeClr val="tx2">
                        <a:lumMod val="20000"/>
                        <a:lumOff val="80000"/>
                      </a:schemeClr>
                    </a:solidFill>
                  </a:tcPr>
                </a:tc>
                <a:extLst>
                  <a:ext uri="{0D108BD9-81ED-4DB2-BD59-A6C34878D82A}">
                    <a16:rowId xmlns:a16="http://schemas.microsoft.com/office/drawing/2014/main" val="19556124"/>
                  </a:ext>
                </a:extLst>
              </a:tr>
            </a:tbl>
          </a:graphicData>
        </a:graphic>
      </p:graphicFrame>
    </p:spTree>
    <p:extLst>
      <p:ext uri="{BB962C8B-B14F-4D97-AF65-F5344CB8AC3E}">
        <p14:creationId xmlns:p14="http://schemas.microsoft.com/office/powerpoint/2010/main" val="789824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83502" y="98393"/>
            <a:ext cx="7325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Fairfax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83502" y="1240972"/>
            <a:ext cx="11666376" cy="515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Community Services Board (public mental health</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Emergency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services, mobile crisis response and same day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access</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Turning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Point services for youth and young adults with first psychotic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episodes</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Intensive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care coordination services</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Regional, Education, Assessment, Crisis Services, Habilitation provides in-home and community-based crisis assistance services to individuals with intellectual and developmental disabilities</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Children's Regional Crisis Response program provides 24-hour rapid response to youth facing mental health and/or substance use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crises</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Leland House is a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45-day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crisis care facility that serves youth ages 12-17 who are in a psychiatric crisis or who need step-down services from an acute psychiatric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setting </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CrisisLink is a local telephone and text crisis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hotline</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212067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74171" y="163707"/>
            <a:ext cx="6919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Fairfax County: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74171" y="1175463"/>
            <a:ext cx="1165704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We currently have some elements of a crisis response system, but they are under-resourced and not completely integrated.</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have a crisis residential service, but gaining entry in a true crisis can be difficult, and with a length of stay of up to 45 days it is often at capacity.</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One of our major concerns is responding to children and youth presenting at the emergency departments as a result of suicide ideation or attempts.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Youth with developmental disabilities and behavioral health issues are particularly at risk of restrictive placement</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Fairfax County youth needing psychiatric hospitalization are often placed outside the Washington area, sometimes several hours away and/or in another state, hindering family participation in treatment. These facilities have little knowledge of Fairfax resources.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13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36849" y="154376"/>
            <a:ext cx="6882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Fairfax County: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36849" y="1184793"/>
            <a:ext cx="1178767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Learn about strategies to:</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Implement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 effective crisis response that addresses both children and youth at risk of hospitalization and other children, youth and families in crisis.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Build a mobile response system that serves children, youth and families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time that best meets their needs, and ideally before risk factors have become extreme.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Reduce number of youth hospitalized outside the community or inappropriately placed in non-psychiatric beds.</a:t>
            </a:r>
          </a:p>
        </p:txBody>
      </p:sp>
    </p:spTree>
    <p:extLst>
      <p:ext uri="{BB962C8B-B14F-4D97-AF65-F5344CB8AC3E}">
        <p14:creationId xmlns:p14="http://schemas.microsoft.com/office/powerpoint/2010/main" val="312016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07315" y="126385"/>
            <a:ext cx="57744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smtClean="0">
                <a:solidFill>
                  <a:schemeClr val="bg1"/>
                </a:solidFill>
              </a:rPr>
              <a:t>Hennepin County, Minnesota</a:t>
            </a:r>
            <a:endParaRPr lang="en-US" altLang="en-US" sz="34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53124961"/>
              </p:ext>
            </p:extLst>
          </p:nvPr>
        </p:nvGraphicFramePr>
        <p:xfrm>
          <a:off x="207315" y="1911524"/>
          <a:ext cx="11670554" cy="3635708"/>
        </p:xfrm>
        <a:graphic>
          <a:graphicData uri="http://schemas.openxmlformats.org/drawingml/2006/table">
            <a:tbl>
              <a:tblPr firstRow="1" bandRow="1">
                <a:tableStyleId>{073A0DAA-6AF3-43AB-8588-CEC1D06C72B9}</a:tableStyleId>
              </a:tblPr>
              <a:tblGrid>
                <a:gridCol w="3162741">
                  <a:extLst>
                    <a:ext uri="{9D8B030D-6E8A-4147-A177-3AD203B41FA5}">
                      <a16:colId xmlns:a16="http://schemas.microsoft.com/office/drawing/2014/main" val="20000"/>
                    </a:ext>
                  </a:extLst>
                </a:gridCol>
                <a:gridCol w="3865478">
                  <a:extLst>
                    <a:ext uri="{9D8B030D-6E8A-4147-A177-3AD203B41FA5}">
                      <a16:colId xmlns:a16="http://schemas.microsoft.com/office/drawing/2014/main" val="20001"/>
                    </a:ext>
                  </a:extLst>
                </a:gridCol>
                <a:gridCol w="4642335">
                  <a:extLst>
                    <a:ext uri="{9D8B030D-6E8A-4147-A177-3AD203B41FA5}">
                      <a16:colId xmlns:a16="http://schemas.microsoft.com/office/drawing/2014/main" val="20002"/>
                    </a:ext>
                  </a:extLst>
                </a:gridCol>
              </a:tblGrid>
              <a:tr h="7006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10000"/>
                  </a:ext>
                </a:extLst>
              </a:tr>
              <a:tr h="83196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tx1"/>
                          </a:solidFill>
                        </a:rPr>
                        <a:t>Kay</a:t>
                      </a:r>
                      <a:r>
                        <a:rPr lang="en-US" b="1" baseline="0" dirty="0" smtClean="0">
                          <a:solidFill>
                            <a:schemeClr val="tx1"/>
                          </a:solidFill>
                        </a:rPr>
                        <a:t> S Pitkin</a:t>
                      </a:r>
                      <a:endParaRPr lang="en-US"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Manager</a:t>
                      </a:r>
                    </a:p>
                    <a:p>
                      <a:r>
                        <a:rPr lang="en-US" dirty="0" smtClean="0"/>
                        <a:t>Emergency Mental Health Services</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Hennepin Co Health</a:t>
                      </a:r>
                      <a:r>
                        <a:rPr lang="en-US" baseline="0" dirty="0" smtClean="0"/>
                        <a:t> and Human Services Public Health Department</a:t>
                      </a:r>
                      <a:endParaRPr lang="en-US" dirty="0"/>
                    </a:p>
                  </a:txBody>
                  <a:tcPr/>
                </a:tc>
                <a:extLst>
                  <a:ext uri="{0D108BD9-81ED-4DB2-BD59-A6C34878D82A}">
                    <a16:rowId xmlns:a16="http://schemas.microsoft.com/office/drawing/2014/main" val="10001"/>
                  </a:ext>
                </a:extLst>
              </a:tr>
              <a:tr h="9041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t>Tammy Doll</a:t>
                      </a:r>
                      <a:endParaRPr lang="en-US"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Supervisor,</a:t>
                      </a:r>
                      <a:r>
                        <a:rPr lang="en-US" baseline="0" dirty="0" smtClean="0"/>
                        <a:t> Child Crisis</a:t>
                      </a:r>
                    </a:p>
                    <a:p>
                      <a:r>
                        <a:rPr lang="en-US" baseline="0" dirty="0" smtClean="0"/>
                        <a:t>0-17 year olds </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Hennepin Co Health</a:t>
                      </a:r>
                      <a:r>
                        <a:rPr lang="en-US" baseline="0" dirty="0" smtClean="0"/>
                        <a:t> and Human Services Public Health Department</a:t>
                      </a:r>
                      <a:endParaRPr lang="en-US" dirty="0" smtClean="0"/>
                    </a:p>
                    <a:p>
                      <a:endParaRPr lang="en-US" dirty="0"/>
                    </a:p>
                  </a:txBody>
                  <a:tcPr/>
                </a:tc>
                <a:extLst>
                  <a:ext uri="{0D108BD9-81ED-4DB2-BD59-A6C34878D82A}">
                    <a16:rowId xmlns:a16="http://schemas.microsoft.com/office/drawing/2014/main" val="10003"/>
                  </a:ext>
                </a:extLst>
              </a:tr>
              <a:tr h="11754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t>Nicole Robbins</a:t>
                      </a:r>
                      <a:endParaRPr lang="en-US"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Supervisor, Community Outreach for Psychiatric Emergencies</a:t>
                      </a:r>
                      <a:r>
                        <a:rPr lang="en-US" baseline="0" dirty="0" smtClean="0"/>
                        <a:t> (COPE)</a:t>
                      </a:r>
                    </a:p>
                    <a:p>
                      <a:r>
                        <a:rPr lang="en-US" baseline="0" dirty="0" smtClean="0"/>
                        <a:t>18 years and above</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Hennepin Co Health</a:t>
                      </a:r>
                      <a:r>
                        <a:rPr lang="en-US" baseline="0" dirty="0" smtClean="0"/>
                        <a:t> and Human Services Public Health Department</a:t>
                      </a:r>
                      <a:endParaRPr lang="en-US" dirty="0" smtClean="0"/>
                    </a:p>
                    <a:p>
                      <a:endParaRPr lang="en-US" dirty="0" smtClean="0"/>
                    </a:p>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4027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46364" y="107724"/>
            <a:ext cx="7262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smtClean="0">
                <a:solidFill>
                  <a:schemeClr val="bg1"/>
                </a:solidFill>
              </a:rPr>
              <a:t>Hennepin County: Program </a:t>
            </a:r>
            <a:r>
              <a:rPr lang="en-US" sz="3600" b="1" dirty="0">
                <a:solidFill>
                  <a:schemeClr val="bg1"/>
                </a:solidFill>
              </a:rPr>
              <a:t>Structure</a:t>
            </a:r>
            <a:endParaRPr lang="en-US" altLang="en-US" sz="3400" dirty="0">
              <a:solidFill>
                <a:schemeClr val="bg1"/>
              </a:solidFill>
            </a:endParaRPr>
          </a:p>
        </p:txBody>
      </p:sp>
      <p:sp>
        <p:nvSpPr>
          <p:cNvPr id="17412" name="Content Placeholder 2"/>
          <p:cNvSpPr txBox="1">
            <a:spLocks/>
          </p:cNvSpPr>
          <p:nvPr/>
        </p:nvSpPr>
        <p:spPr bwMode="auto">
          <a:xfrm>
            <a:off x="346364" y="1558017"/>
            <a:ext cx="11531505" cy="447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buFont typeface="Arial" panose="020B0604020202020204" pitchFamily="34" charset="0"/>
              <a:buChar char="•"/>
            </a:pPr>
            <a:r>
              <a:rPr lang="en-US" dirty="0" smtClean="0"/>
              <a:t>Funding:</a:t>
            </a:r>
          </a:p>
          <a:p>
            <a:pPr marL="914400" lvl="1" indent="-457200"/>
            <a:r>
              <a:rPr lang="en-US" dirty="0" smtClean="0"/>
              <a:t> 	67% County 				</a:t>
            </a:r>
          </a:p>
          <a:p>
            <a:pPr marL="914400" lvl="1" indent="-457200"/>
            <a:r>
              <a:rPr lang="en-US" dirty="0"/>
              <a:t>	</a:t>
            </a:r>
            <a:r>
              <a:rPr lang="en-US" dirty="0" smtClean="0"/>
              <a:t>17%  State Grant</a:t>
            </a:r>
          </a:p>
          <a:p>
            <a:pPr marL="914400" lvl="1" indent="-457200"/>
            <a:r>
              <a:rPr lang="en-US" dirty="0"/>
              <a:t>	</a:t>
            </a:r>
            <a:r>
              <a:rPr lang="en-US" dirty="0" smtClean="0"/>
              <a:t>16%  Health Insurance (public and private)</a:t>
            </a:r>
          </a:p>
          <a:p>
            <a:pPr marL="457200" indent="-457200">
              <a:buFont typeface="Arial" panose="020B0604020202020204" pitchFamily="34" charset="0"/>
              <a:buChar char="•"/>
            </a:pPr>
            <a:r>
              <a:rPr lang="en-US" dirty="0" smtClean="0"/>
              <a:t>Strongly supported by County Board and Legislature</a:t>
            </a:r>
          </a:p>
          <a:p>
            <a:pPr marL="457200" indent="-457200">
              <a:buFont typeface="Arial" panose="020B0604020202020204" pitchFamily="34" charset="0"/>
              <a:buChar char="•"/>
            </a:pPr>
            <a:r>
              <a:rPr lang="en-US" dirty="0" smtClean="0"/>
              <a:t>At least 4:1 return on investment (MN Management and Budget 2015)</a:t>
            </a:r>
            <a:endParaRPr lang="en-US" dirty="0"/>
          </a:p>
          <a:p>
            <a:pPr marL="457200" indent="-457200">
              <a:buFont typeface="Arial" panose="020B0604020202020204" pitchFamily="34" charset="0"/>
              <a:buChar char="•"/>
            </a:pPr>
            <a:r>
              <a:rPr lang="en-US" dirty="0" smtClean="0"/>
              <a:t>Serve anyone present in Hennepin County today </a:t>
            </a:r>
          </a:p>
          <a:p>
            <a:pPr marL="457200" indent="-457200">
              <a:buFont typeface="Arial" panose="020B0604020202020204" pitchFamily="34" charset="0"/>
              <a:buChar char="•"/>
            </a:pPr>
            <a:r>
              <a:rPr lang="en-US" dirty="0" smtClean="0"/>
              <a:t>Partner </a:t>
            </a:r>
            <a:r>
              <a:rPr lang="en-US" dirty="0"/>
              <a:t>widely across county health and human </a:t>
            </a:r>
            <a:r>
              <a:rPr lang="en-US" dirty="0" smtClean="0"/>
              <a:t>services and community with services, training, joint partnerships, health projects</a:t>
            </a:r>
            <a:endParaRPr lang="en-US" dirty="0"/>
          </a:p>
          <a:p>
            <a:pPr lvl="1"/>
            <a:endParaRPr lang="en-US" sz="3200" dirty="0"/>
          </a:p>
          <a:p>
            <a:pPr lvl="1"/>
            <a:endParaRPr lang="en-US" sz="3200" dirty="0"/>
          </a:p>
          <a:p>
            <a:pPr lvl="1"/>
            <a:endParaRPr lang="en-US" sz="3200" dirty="0" smtClean="0"/>
          </a:p>
          <a:p>
            <a:pPr lvl="1"/>
            <a:endParaRPr lang="en-US" sz="3200" dirty="0"/>
          </a:p>
        </p:txBody>
      </p:sp>
    </p:spTree>
    <p:extLst>
      <p:ext uri="{BB962C8B-B14F-4D97-AF65-F5344CB8AC3E}">
        <p14:creationId xmlns:p14="http://schemas.microsoft.com/office/powerpoint/2010/main" val="4292318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98178" y="145047"/>
            <a:ext cx="7912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smtClean="0">
                <a:solidFill>
                  <a:schemeClr val="bg1"/>
                </a:solidFill>
              </a:rPr>
              <a:t>Hennepin County: Program </a:t>
            </a:r>
            <a:r>
              <a:rPr lang="en-US" sz="3600" b="1" dirty="0">
                <a:solidFill>
                  <a:schemeClr val="bg1"/>
                </a:solidFill>
              </a:rPr>
              <a:t>Components</a:t>
            </a:r>
            <a:endParaRPr lang="en-US" altLang="en-US" sz="3400" dirty="0">
              <a:solidFill>
                <a:schemeClr val="bg1"/>
              </a:solidFill>
            </a:endParaRPr>
          </a:p>
        </p:txBody>
      </p:sp>
      <p:sp>
        <p:nvSpPr>
          <p:cNvPr id="18436" name="Content Placeholder 2"/>
          <p:cNvSpPr txBox="1">
            <a:spLocks/>
          </p:cNvSpPr>
          <p:nvPr/>
        </p:nvSpPr>
        <p:spPr bwMode="auto">
          <a:xfrm>
            <a:off x="298178" y="1586204"/>
            <a:ext cx="11607683" cy="44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spcBef>
                <a:spcPct val="0"/>
              </a:spcBef>
              <a:spcAft>
                <a:spcPts val="600"/>
              </a:spcAft>
              <a:buFont typeface="Arial" panose="020B0604020202020204" pitchFamily="34" charset="0"/>
              <a:buChar char="•"/>
            </a:pPr>
            <a:r>
              <a:rPr lang="en-US" dirty="0" smtClean="0"/>
              <a:t>24-7 phone, mobile crisis, and stabilization services</a:t>
            </a:r>
          </a:p>
          <a:p>
            <a:pPr eaLnBrk="1" hangingPunct="1">
              <a:lnSpc>
                <a:spcPct val="110000"/>
              </a:lnSpc>
              <a:spcBef>
                <a:spcPct val="0"/>
              </a:spcBef>
              <a:spcAft>
                <a:spcPts val="600"/>
              </a:spcAft>
              <a:buFont typeface="Arial" panose="020B0604020202020204" pitchFamily="34" charset="0"/>
              <a:buChar char="•"/>
            </a:pPr>
            <a:r>
              <a:rPr lang="en-US" dirty="0" smtClean="0"/>
              <a:t>Caller defines the crisis </a:t>
            </a:r>
          </a:p>
          <a:p>
            <a:pPr eaLnBrk="1" hangingPunct="1">
              <a:lnSpc>
                <a:spcPct val="110000"/>
              </a:lnSpc>
              <a:spcBef>
                <a:spcPct val="0"/>
              </a:spcBef>
              <a:spcAft>
                <a:spcPts val="600"/>
              </a:spcAft>
              <a:buFont typeface="Arial" panose="020B0604020202020204" pitchFamily="34" charset="0"/>
              <a:buChar char="•"/>
            </a:pPr>
            <a:r>
              <a:rPr lang="en-US" dirty="0" smtClean="0"/>
              <a:t>Culturally/linguistically diverse staff and interns (15 languages spoken)</a:t>
            </a:r>
          </a:p>
          <a:p>
            <a:pPr eaLnBrk="1" hangingPunct="1">
              <a:lnSpc>
                <a:spcPct val="110000"/>
              </a:lnSpc>
              <a:spcBef>
                <a:spcPct val="0"/>
              </a:spcBef>
              <a:spcAft>
                <a:spcPts val="600"/>
              </a:spcAft>
              <a:buFont typeface="Arial" panose="020B0604020202020204" pitchFamily="34" charset="0"/>
              <a:buChar char="•"/>
            </a:pPr>
            <a:r>
              <a:rPr lang="en-US" dirty="0" smtClean="0"/>
              <a:t>Partnerships with schools, hospitals, corrections, community organizations, protective services</a:t>
            </a:r>
          </a:p>
          <a:p>
            <a:pPr eaLnBrk="1" hangingPunct="1">
              <a:lnSpc>
                <a:spcPct val="110000"/>
              </a:lnSpc>
              <a:spcBef>
                <a:spcPct val="0"/>
              </a:spcBef>
              <a:spcAft>
                <a:spcPts val="600"/>
              </a:spcAft>
              <a:buFont typeface="Arial" panose="020B0604020202020204" pitchFamily="34" charset="0"/>
              <a:buChar char="•"/>
            </a:pPr>
            <a:r>
              <a:rPr lang="en-US" dirty="0" smtClean="0"/>
              <a:t>Suicide prevention, means restriction education, Zero Suicide</a:t>
            </a:r>
          </a:p>
          <a:p>
            <a:pPr eaLnBrk="1" hangingPunct="1">
              <a:lnSpc>
                <a:spcPct val="110000"/>
              </a:lnSpc>
              <a:spcBef>
                <a:spcPct val="0"/>
              </a:spcBef>
              <a:spcAft>
                <a:spcPts val="600"/>
              </a:spcAft>
              <a:buFont typeface="Arial" panose="020B0604020202020204" pitchFamily="34" charset="0"/>
              <a:buChar char="•"/>
            </a:pPr>
            <a:r>
              <a:rPr lang="en-US" dirty="0" smtClean="0"/>
              <a:t>Police Co-Responder teams</a:t>
            </a:r>
          </a:p>
          <a:p>
            <a:pPr eaLnBrk="1" hangingPunct="1">
              <a:lnSpc>
                <a:spcPct val="110000"/>
              </a:lnSpc>
              <a:spcBef>
                <a:spcPct val="0"/>
              </a:spcBef>
              <a:spcAft>
                <a:spcPts val="600"/>
              </a:spcAft>
              <a:buFont typeface="Arial" panose="020B0604020202020204" pitchFamily="34" charset="0"/>
              <a:buChar char="•"/>
            </a:pPr>
            <a:r>
              <a:rPr lang="en-US" dirty="0" smtClean="0"/>
              <a:t>Emergency Preparedness Response</a:t>
            </a:r>
            <a:endParaRPr lang="en-US" dirty="0"/>
          </a:p>
          <a:p>
            <a:pPr marL="0" indent="0" eaLnBrk="1" hangingPunct="1">
              <a:lnSpc>
                <a:spcPct val="110000"/>
              </a:lnSpc>
              <a:spcBef>
                <a:spcPct val="0"/>
              </a:spcBef>
              <a:spcAft>
                <a:spcPts val="600"/>
              </a:spcAft>
            </a:pPr>
            <a:endParaRPr lang="en-US" altLang="en-US" sz="3200" dirty="0">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2910055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55510" y="135715"/>
            <a:ext cx="75067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a:solidFill>
                  <a:schemeClr val="bg1"/>
                </a:solidFill>
              </a:rPr>
              <a:t>Hennepin County: Barriers/Challenges</a:t>
            </a:r>
            <a:endParaRPr lang="en-US" altLang="en-US" sz="3400" dirty="0">
              <a:solidFill>
                <a:schemeClr val="bg1"/>
              </a:solidFill>
            </a:endParaRPr>
          </a:p>
        </p:txBody>
      </p:sp>
      <p:sp>
        <p:nvSpPr>
          <p:cNvPr id="18436" name="Content Placeholder 2"/>
          <p:cNvSpPr txBox="1">
            <a:spLocks/>
          </p:cNvSpPr>
          <p:nvPr/>
        </p:nvSpPr>
        <p:spPr bwMode="auto">
          <a:xfrm>
            <a:off x="155510" y="1996557"/>
            <a:ext cx="11731690" cy="392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buFont typeface="Arial" panose="020B0604020202020204" pitchFamily="34" charset="0"/>
              <a:buChar char="•"/>
            </a:pPr>
            <a:r>
              <a:rPr lang="en-US" sz="3200" dirty="0" smtClean="0"/>
              <a:t>County operated; new services developed through partnerships</a:t>
            </a:r>
          </a:p>
          <a:p>
            <a:pPr marL="457200" indent="-457200">
              <a:buFont typeface="Arial" panose="020B0604020202020204" pitchFamily="34" charset="0"/>
              <a:buChar char="•"/>
            </a:pPr>
            <a:r>
              <a:rPr lang="en-US" sz="3200" dirty="0" smtClean="0"/>
              <a:t>Co-responder model and Zero Suicide implementation</a:t>
            </a:r>
            <a:endParaRPr lang="en-US" sz="3200" dirty="0"/>
          </a:p>
          <a:p>
            <a:pPr marL="457200" indent="-457200">
              <a:buFont typeface="Arial" panose="020B0604020202020204" pitchFamily="34" charset="0"/>
              <a:buChar char="•"/>
            </a:pPr>
            <a:r>
              <a:rPr lang="en-US" sz="3200" dirty="0" smtClean="0"/>
              <a:t>Financial barriers – benefit set too low in spite of increase</a:t>
            </a:r>
          </a:p>
          <a:p>
            <a:pPr marL="457200" indent="-457200">
              <a:buFont typeface="Arial" panose="020B0604020202020204" pitchFamily="34" charset="0"/>
              <a:buChar char="•"/>
            </a:pPr>
            <a:r>
              <a:rPr lang="en-US" sz="3200" dirty="0" smtClean="0"/>
              <a:t>Demand for service outpaces program growth</a:t>
            </a:r>
          </a:p>
          <a:p>
            <a:pPr marL="457200" indent="-457200">
              <a:buFont typeface="Arial" panose="020B0604020202020204" pitchFamily="34" charset="0"/>
              <a:buChar char="•"/>
            </a:pPr>
            <a:r>
              <a:rPr lang="en-US" sz="3200" dirty="0" smtClean="0"/>
              <a:t>Lack of parity with medical services</a:t>
            </a:r>
            <a:endParaRPr lang="en-US" sz="3200" dirty="0"/>
          </a:p>
        </p:txBody>
      </p:sp>
    </p:spTree>
    <p:extLst>
      <p:ext uri="{BB962C8B-B14F-4D97-AF65-F5344CB8AC3E}">
        <p14:creationId xmlns:p14="http://schemas.microsoft.com/office/powerpoint/2010/main" val="1018159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46180" y="145046"/>
            <a:ext cx="7469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a:solidFill>
                  <a:schemeClr val="bg1"/>
                </a:solidFill>
              </a:rPr>
              <a:t>Hennepin County: </a:t>
            </a:r>
            <a:r>
              <a:rPr lang="en-US" sz="3600" b="1" dirty="0" smtClean="0">
                <a:solidFill>
                  <a:schemeClr val="bg1"/>
                </a:solidFill>
              </a:rPr>
              <a:t>Meeting Objectives</a:t>
            </a:r>
            <a:endParaRPr lang="en-US" altLang="en-US" sz="3400" dirty="0">
              <a:solidFill>
                <a:schemeClr val="bg1"/>
              </a:solidFill>
            </a:endParaRPr>
          </a:p>
        </p:txBody>
      </p:sp>
      <p:sp>
        <p:nvSpPr>
          <p:cNvPr id="18436" name="Content Placeholder 2"/>
          <p:cNvSpPr txBox="1">
            <a:spLocks/>
          </p:cNvSpPr>
          <p:nvPr/>
        </p:nvSpPr>
        <p:spPr bwMode="auto">
          <a:xfrm>
            <a:off x="146180" y="1912582"/>
            <a:ext cx="11731689" cy="30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indent="-571500">
              <a:buFont typeface="Arial" panose="020B0604020202020204" pitchFamily="34" charset="0"/>
              <a:buChar char="•"/>
            </a:pPr>
            <a:r>
              <a:rPr lang="en-US" sz="3200" dirty="0" smtClean="0"/>
              <a:t>Learn other regions’ MRSS strategies and financial best practices and consider how to apply in Minnesota</a:t>
            </a:r>
          </a:p>
          <a:p>
            <a:pPr marL="571500" indent="-571500">
              <a:buFont typeface="Arial" panose="020B0604020202020204" pitchFamily="34" charset="0"/>
              <a:buChar char="•"/>
            </a:pPr>
            <a:r>
              <a:rPr lang="en-US" sz="3200" dirty="0" smtClean="0"/>
              <a:t>Identify ways to improve partnerships with other agencies/groups</a:t>
            </a:r>
          </a:p>
          <a:p>
            <a:pPr marL="571500" indent="-571500">
              <a:buFont typeface="Arial" panose="020B0604020202020204" pitchFamily="34" charset="0"/>
              <a:buChar char="•"/>
            </a:pPr>
            <a:r>
              <a:rPr lang="en-US" sz="3200" dirty="0" smtClean="0"/>
              <a:t>Participate in ride along opportunities to compare program designs and functions across communities</a:t>
            </a:r>
          </a:p>
          <a:p>
            <a:pPr lvl="1"/>
            <a:endParaRPr lang="en-US" sz="3200" dirty="0" smtClean="0"/>
          </a:p>
          <a:p>
            <a:pPr lvl="1"/>
            <a:endParaRPr lang="en-US" sz="3200" dirty="0" smtClean="0"/>
          </a:p>
          <a:p>
            <a:pPr lvl="1"/>
            <a:endParaRPr lang="en-US" sz="3200" dirty="0" smtClean="0"/>
          </a:p>
          <a:p>
            <a:pPr lvl="1"/>
            <a:endParaRPr lang="en-US" sz="3200" dirty="0"/>
          </a:p>
          <a:p>
            <a:pPr lvl="1"/>
            <a:endParaRPr lang="en-US" sz="3200" dirty="0"/>
          </a:p>
        </p:txBody>
      </p:sp>
    </p:spTree>
    <p:extLst>
      <p:ext uri="{BB962C8B-B14F-4D97-AF65-F5344CB8AC3E}">
        <p14:creationId xmlns:p14="http://schemas.microsoft.com/office/powerpoint/2010/main" val="104939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2"/>
          <p:cNvSpPr txBox="1">
            <a:spLocks/>
          </p:cNvSpPr>
          <p:nvPr/>
        </p:nvSpPr>
        <p:spPr bwMode="auto">
          <a:xfrm>
            <a:off x="777875" y="1720850"/>
            <a:ext cx="10780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en-US" altLang="en-US"/>
          </a:p>
        </p:txBody>
      </p:sp>
      <p:sp>
        <p:nvSpPr>
          <p:cNvPr id="6" name="Content Placeholder 2"/>
          <p:cNvSpPr txBox="1">
            <a:spLocks/>
          </p:cNvSpPr>
          <p:nvPr/>
        </p:nvSpPr>
        <p:spPr>
          <a:xfrm>
            <a:off x="2023242" y="1968062"/>
            <a:ext cx="8534400" cy="2667000"/>
          </a:xfrm>
          <a:prstGeom prst="rect">
            <a:avLst/>
          </a:prstGeom>
        </p:spPr>
        <p:txBody>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050" i="1" dirty="0" smtClean="0">
              <a:ea typeface="ＭＳ Ｐゴシック"/>
              <a:cs typeface="ＭＳ Ｐゴシック"/>
            </a:endParaRPr>
          </a:p>
          <a:p>
            <a:pPr>
              <a:defRPr/>
            </a:pPr>
            <a:r>
              <a:rPr lang="en-US" sz="2000" i="1" dirty="0">
                <a:ea typeface="ＭＳ Ｐゴシック"/>
                <a:cs typeface="ＭＳ Ｐゴシック"/>
              </a:rPr>
              <a:t>This peer small group meeting is hosted by the National Technical Assistance Network for Children’s Behavioral Health (TA Network), operated by and coordinated through the University of Maryland.</a:t>
            </a:r>
          </a:p>
          <a:p>
            <a:pPr>
              <a:defRPr/>
            </a:pPr>
            <a:endParaRPr lang="en-US" sz="1050" i="1" dirty="0" smtClean="0">
              <a:ea typeface="ＭＳ Ｐゴシック"/>
              <a:cs typeface="ＭＳ Ｐゴシック"/>
            </a:endParaRPr>
          </a:p>
          <a:p>
            <a:pPr>
              <a:defRPr/>
            </a:pPr>
            <a:endParaRPr lang="en-US" sz="1050" i="1" dirty="0" smtClean="0">
              <a:ea typeface="ＭＳ Ｐゴシック"/>
              <a:cs typeface="ＭＳ Ｐゴシック"/>
            </a:endParaRPr>
          </a:p>
          <a:p>
            <a:pPr>
              <a:defRPr/>
            </a:pPr>
            <a:r>
              <a:rPr lang="en-US" sz="1050" i="1" dirty="0" smtClean="0">
                <a:ea typeface="ＭＳ Ｐゴシック"/>
                <a:cs typeface="ＭＳ Ｐゴシック"/>
              </a:rPr>
              <a:t>This presentation was prepared by the National Technical Assistance Network for Children’s Behavioral Health under contract with the U.S. Department of Health and Human Services, Substance Abuse and Mental Health Services Administration, Contract #HHSS280201500007C. </a:t>
            </a:r>
            <a:r>
              <a:rPr lang="en-US" sz="1050" i="1" dirty="0" smtClean="0"/>
              <a:t> The views, opinions, and content expressed in this presentation do not necessarily reflect the views, opinions, or policies of the Center for Mental Health Services (CMHS), the Substance Abuse and Mental Health Services Administration (SAMHSA), or the U.S. Department of Health and Human Services (HHS).</a:t>
            </a:r>
          </a:p>
          <a:p>
            <a:pPr>
              <a:defRPr/>
            </a:pPr>
            <a:endParaRPr lang="en-US" sz="1050" i="1" dirty="0" smtClean="0">
              <a:ea typeface="ＭＳ Ｐゴシック"/>
              <a:cs typeface="ＭＳ Ｐゴシック"/>
            </a:endParaRPr>
          </a:p>
          <a:p>
            <a:pPr>
              <a:defRPr/>
            </a:pPr>
            <a:endParaRPr lang="en-US" sz="1050" i="1"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85813" y="173038"/>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Ohio</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076108443"/>
              </p:ext>
            </p:extLst>
          </p:nvPr>
        </p:nvGraphicFramePr>
        <p:xfrm>
          <a:off x="442913" y="1012084"/>
          <a:ext cx="11205297" cy="4679388"/>
        </p:xfrm>
        <a:graphic>
          <a:graphicData uri="http://schemas.openxmlformats.org/drawingml/2006/table">
            <a:tbl>
              <a:tblPr firstRow="1" bandRow="1">
                <a:tableStyleId>{073A0DAA-6AF3-43AB-8588-CEC1D06C72B9}</a:tableStyleId>
              </a:tblPr>
              <a:tblGrid>
                <a:gridCol w="3735099">
                  <a:extLst>
                    <a:ext uri="{9D8B030D-6E8A-4147-A177-3AD203B41FA5}">
                      <a16:colId xmlns:a16="http://schemas.microsoft.com/office/drawing/2014/main" val="20000"/>
                    </a:ext>
                  </a:extLst>
                </a:gridCol>
                <a:gridCol w="3735099">
                  <a:extLst>
                    <a:ext uri="{9D8B030D-6E8A-4147-A177-3AD203B41FA5}">
                      <a16:colId xmlns:a16="http://schemas.microsoft.com/office/drawing/2014/main" val="20001"/>
                    </a:ext>
                  </a:extLst>
                </a:gridCol>
                <a:gridCol w="3735099">
                  <a:extLst>
                    <a:ext uri="{9D8B030D-6E8A-4147-A177-3AD203B41FA5}">
                      <a16:colId xmlns:a16="http://schemas.microsoft.com/office/drawing/2014/main" val="20002"/>
                    </a:ext>
                  </a:extLst>
                </a:gridCol>
              </a:tblGrid>
              <a:tr h="60889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6119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a:t>Heather Wells </a:t>
                      </a:r>
                      <a:endParaRPr lang="en-US" sz="18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Engage 2.0 PD, </a:t>
                      </a:r>
                      <a:r>
                        <a:rPr lang="en-US" sz="1800" b="0" baseline="0" dirty="0"/>
                        <a:t>Southwest Region, Ohio</a:t>
                      </a:r>
                      <a:endParaRPr lang="en-US" sz="1800" b="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smtClean="0"/>
                        <a:t>Butler County ESC</a:t>
                      </a:r>
                    </a:p>
                    <a:p>
                      <a:endParaRPr lang="en-US" sz="1800" b="0" dirty="0" smtClean="0"/>
                    </a:p>
                  </a:txBody>
                  <a:tcPr/>
                </a:tc>
                <a:extLst>
                  <a:ext uri="{0D108BD9-81ED-4DB2-BD59-A6C34878D82A}">
                    <a16:rowId xmlns:a16="http://schemas.microsoft.com/office/drawing/2014/main" val="10001"/>
                  </a:ext>
                </a:extLst>
              </a:tr>
              <a:tr h="6764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Teresa Reed-</a:t>
                      </a:r>
                      <a:r>
                        <a:rPr lang="en-US" sz="1800" b="1" dirty="0" err="1">
                          <a:solidFill>
                            <a:schemeClr val="tx1"/>
                          </a:solidFill>
                        </a:rPr>
                        <a:t>McGlashan</a:t>
                      </a:r>
                      <a:endParaRPr lang="en-US" sz="1800" b="1" dirty="0">
                        <a:solidFill>
                          <a:schemeClr val="tx1"/>
                        </a:solidFill>
                      </a:endParaRPr>
                    </a:p>
                    <a:p>
                      <a:endParaRPr lang="en-US" sz="18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Engage 2.0</a:t>
                      </a:r>
                      <a:r>
                        <a:rPr lang="en-US" sz="1800" b="0" baseline="0" dirty="0"/>
                        <a:t> PD, </a:t>
                      </a:r>
                      <a:r>
                        <a:rPr lang="en-US" sz="1800" b="0" dirty="0"/>
                        <a:t>Northwest</a:t>
                      </a:r>
                      <a:r>
                        <a:rPr lang="en-US" sz="1800" b="0" baseline="0" dirty="0"/>
                        <a:t> Region, Ohio</a:t>
                      </a:r>
                      <a:endParaRPr lang="en-US" sz="1800" b="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smtClean="0"/>
                        <a:t>Lucas County Family and Children First Council</a:t>
                      </a:r>
                    </a:p>
                  </a:txBody>
                  <a:tcPr>
                    <a:solidFill>
                      <a:schemeClr val="bg1">
                        <a:lumMod val="75000"/>
                      </a:schemeClr>
                    </a:solidFill>
                  </a:tcPr>
                </a:tc>
                <a:extLst>
                  <a:ext uri="{0D108BD9-81ED-4DB2-BD59-A6C34878D82A}">
                    <a16:rowId xmlns:a16="http://schemas.microsoft.com/office/drawing/2014/main" val="10002"/>
                  </a:ext>
                </a:extLst>
              </a:tr>
              <a:tr h="6119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a:t>Wilma Townsend</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Engage</a:t>
                      </a:r>
                      <a:r>
                        <a:rPr lang="en-US" sz="1800" b="0" baseline="0" dirty="0"/>
                        <a:t> 2.0 </a:t>
                      </a:r>
                      <a:r>
                        <a:rPr lang="en-US" sz="1800" b="0" baseline="0" dirty="0" smtClean="0"/>
                        <a:t>Project Director </a:t>
                      </a:r>
                      <a:endParaRPr lang="en-US" sz="1800" b="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baseline="0" dirty="0"/>
                        <a:t>Ohio Department of Mental Health and Addiction Services</a:t>
                      </a:r>
                      <a:endParaRPr lang="en-US" sz="1800" b="0" dirty="0"/>
                    </a:p>
                  </a:txBody>
                  <a:tcPr/>
                </a:tc>
                <a:extLst>
                  <a:ext uri="{0D108BD9-81ED-4DB2-BD59-A6C34878D82A}">
                    <a16:rowId xmlns:a16="http://schemas.microsoft.com/office/drawing/2014/main" val="10003"/>
                  </a:ext>
                </a:extLst>
              </a:tr>
              <a:tr h="480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a:t>Ellen F. Harvey</a:t>
                      </a:r>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Director</a:t>
                      </a:r>
                      <a:r>
                        <a:rPr lang="en-US" sz="1800" b="0" baseline="0" dirty="0"/>
                        <a:t> of Children’s Services</a:t>
                      </a:r>
                      <a:endParaRPr lang="en-US" sz="1800" b="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Butler County MHARS Board</a:t>
                      </a:r>
                    </a:p>
                  </a:txBody>
                  <a:tcPr>
                    <a:solidFill>
                      <a:schemeClr val="bg1">
                        <a:lumMod val="75000"/>
                      </a:schemeClr>
                    </a:solidFill>
                  </a:tcPr>
                </a:tc>
                <a:extLst>
                  <a:ext uri="{0D108BD9-81ED-4DB2-BD59-A6C34878D82A}">
                    <a16:rowId xmlns:a16="http://schemas.microsoft.com/office/drawing/2014/main" val="10004"/>
                  </a:ext>
                </a:extLst>
              </a:tr>
              <a:tr h="480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a:t>Richard </a:t>
                      </a:r>
                      <a:r>
                        <a:rPr lang="en-US" sz="1800" b="1" dirty="0" smtClean="0"/>
                        <a:t>Shepler</a:t>
                      </a:r>
                      <a:endParaRPr lang="en-US" sz="18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Director,</a:t>
                      </a:r>
                      <a:r>
                        <a:rPr lang="en-US" sz="1800" b="0" baseline="0" dirty="0"/>
                        <a:t> Center for Innovative Practices</a:t>
                      </a:r>
                      <a:endParaRPr lang="en-US" sz="1800" b="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Case Western</a:t>
                      </a:r>
                      <a:r>
                        <a:rPr lang="en-US" sz="1800" b="0" baseline="0" dirty="0"/>
                        <a:t> Reserve University</a:t>
                      </a:r>
                      <a:endParaRPr lang="en-US" sz="1800" b="0" dirty="0"/>
                    </a:p>
                  </a:txBody>
                  <a:tcPr/>
                </a:tc>
                <a:extLst>
                  <a:ext uri="{0D108BD9-81ED-4DB2-BD59-A6C34878D82A}">
                    <a16:rowId xmlns:a16="http://schemas.microsoft.com/office/drawing/2014/main" val="10005"/>
                  </a:ext>
                </a:extLst>
              </a:tr>
              <a:tr h="480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a:t>Amy </a:t>
                      </a:r>
                      <a:r>
                        <a:rPr lang="en-US" sz="1800" b="1" dirty="0" err="1"/>
                        <a:t>Raynes</a:t>
                      </a:r>
                      <a:endParaRPr lang="en-US" sz="18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Executive</a:t>
                      </a:r>
                      <a:r>
                        <a:rPr lang="en-US" sz="1800" b="0" baseline="0" dirty="0"/>
                        <a:t> Director</a:t>
                      </a:r>
                      <a:endParaRPr lang="en-US" sz="1800" b="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Preble County MHRB </a:t>
                      </a:r>
                    </a:p>
                  </a:txBody>
                  <a:tcPr/>
                </a:tc>
                <a:extLst>
                  <a:ext uri="{0D108BD9-81ED-4DB2-BD59-A6C34878D82A}">
                    <a16:rowId xmlns:a16="http://schemas.microsoft.com/office/drawing/2014/main" val="1378910682"/>
                  </a:ext>
                </a:extLst>
              </a:tr>
              <a:tr h="4808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a:t>Laura Payne</a:t>
                      </a:r>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Researcher</a:t>
                      </a:r>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a:t>OhioMHAS</a:t>
                      </a:r>
                    </a:p>
                  </a:txBody>
                  <a:tcPr>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5437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45166" y="93205"/>
            <a:ext cx="4854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Ohio: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715168" y="1383340"/>
            <a:ext cx="107616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578798430"/>
              </p:ext>
            </p:extLst>
          </p:nvPr>
        </p:nvGraphicFramePr>
        <p:xfrm>
          <a:off x="108501" y="924338"/>
          <a:ext cx="11974996" cy="5311209"/>
        </p:xfrm>
        <a:graphic>
          <a:graphicData uri="http://schemas.openxmlformats.org/drawingml/2006/table">
            <a:tbl>
              <a:tblPr firstRow="1" bandRow="1">
                <a:tableStyleId>{073A0DAA-6AF3-43AB-8588-CEC1D06C72B9}</a:tableStyleId>
              </a:tblPr>
              <a:tblGrid>
                <a:gridCol w="5987498">
                  <a:extLst>
                    <a:ext uri="{9D8B030D-6E8A-4147-A177-3AD203B41FA5}">
                      <a16:colId xmlns:a16="http://schemas.microsoft.com/office/drawing/2014/main" val="1158324652"/>
                    </a:ext>
                  </a:extLst>
                </a:gridCol>
                <a:gridCol w="5987498">
                  <a:extLst>
                    <a:ext uri="{9D8B030D-6E8A-4147-A177-3AD203B41FA5}">
                      <a16:colId xmlns:a16="http://schemas.microsoft.com/office/drawing/2014/main" val="913232564"/>
                    </a:ext>
                  </a:extLst>
                </a:gridCol>
              </a:tblGrid>
              <a:tr h="531120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Southwest Region (Butler, Clermont, Clinton, Preble and Warren Counties):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Each county currently has county-funded hotline and mobile crisis services.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Services differ by county in terms of access to mobile crisis services.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All counties serve both youth and adults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risk of harm to self or others.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Created change team of cross-system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members.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Northwest Region (Lucas, Erie, Hancock, Allen, Auglaize, Hardin, Putnam, Sandusky, Wood, Seneca and Wyandot Counties</a:t>
                      </a: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State is providing technical assistance and funding.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Funded through Engage 2.0 SAMHSA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Grant.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Serving children between the ages of 0 through 21 years with behavioral health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concerns.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Created change team of cross-system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members.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3505593"/>
                  </a:ext>
                </a:extLst>
              </a:tr>
            </a:tbl>
          </a:graphicData>
        </a:graphic>
      </p:graphicFrame>
    </p:spTree>
    <p:extLst>
      <p:ext uri="{BB962C8B-B14F-4D97-AF65-F5344CB8AC3E}">
        <p14:creationId xmlns:p14="http://schemas.microsoft.com/office/powerpoint/2010/main" val="1143822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14740" y="133282"/>
            <a:ext cx="55041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Ohio: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362075"/>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graphicFrame>
        <p:nvGraphicFramePr>
          <p:cNvPr id="2" name="Table 1"/>
          <p:cNvGraphicFramePr>
            <a:graphicFrameLocks noGrp="1"/>
          </p:cNvGraphicFramePr>
          <p:nvPr>
            <p:extLst/>
          </p:nvPr>
        </p:nvGraphicFramePr>
        <p:xfrm>
          <a:off x="314738" y="1261232"/>
          <a:ext cx="11582400" cy="4779264"/>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3033402328"/>
                    </a:ext>
                  </a:extLst>
                </a:gridCol>
                <a:gridCol w="5791200">
                  <a:extLst>
                    <a:ext uri="{9D8B030D-6E8A-4147-A177-3AD203B41FA5}">
                      <a16:colId xmlns:a16="http://schemas.microsoft.com/office/drawing/2014/main" val="3594513119"/>
                    </a:ext>
                  </a:extLst>
                </a:gridCol>
              </a:tblGrid>
              <a:tr h="4745469">
                <a:tc>
                  <a:txBody>
                    <a:bodyPr/>
                    <a:lstStyle/>
                    <a:p>
                      <a:r>
                        <a:rPr lang="en-US" sz="2800" dirty="0" smtClean="0">
                          <a:solidFill>
                            <a:schemeClr val="tx1"/>
                          </a:solidFill>
                        </a:rPr>
                        <a:t>Southwest</a:t>
                      </a:r>
                      <a:r>
                        <a:rPr lang="en-US" sz="2800" b="0" baseline="0" dirty="0" smtClean="0">
                          <a:solidFill>
                            <a:schemeClr val="tx1"/>
                          </a:solidFill>
                        </a:rPr>
                        <a:t> </a:t>
                      </a:r>
                      <a:r>
                        <a:rPr lang="en-US" sz="2800" b="0" baseline="0" dirty="0">
                          <a:solidFill>
                            <a:schemeClr val="tx1"/>
                          </a:solidFill>
                        </a:rPr>
                        <a:t>program will include:</a:t>
                      </a:r>
                    </a:p>
                    <a:p>
                      <a:endParaRPr lang="en-US" sz="2400" b="0" baseline="0" dirty="0">
                        <a:solidFill>
                          <a:schemeClr val="tx1"/>
                        </a:solidFill>
                      </a:endParaRPr>
                    </a:p>
                    <a:p>
                      <a:pPr marL="285750" indent="-285750">
                        <a:buFont typeface="Arial" panose="020B0604020202020204" pitchFamily="34" charset="0"/>
                        <a:buChar char="•"/>
                      </a:pPr>
                      <a:r>
                        <a:rPr lang="en-US" sz="2400" b="0" baseline="0" dirty="0">
                          <a:solidFill>
                            <a:schemeClr val="tx1"/>
                          </a:solidFill>
                        </a:rPr>
                        <a:t>24/7 hotline access in all counties using 4 different numbers in 5 </a:t>
                      </a:r>
                      <a:r>
                        <a:rPr lang="en-US" sz="2400" b="0" baseline="0" dirty="0" smtClean="0">
                          <a:solidFill>
                            <a:schemeClr val="tx1"/>
                          </a:solidFill>
                        </a:rPr>
                        <a:t>counties.</a:t>
                      </a:r>
                      <a:endParaRPr lang="en-US" sz="2400" b="0" baseline="0" dirty="0">
                        <a:solidFill>
                          <a:schemeClr val="tx1"/>
                        </a:solidFill>
                      </a:endParaRPr>
                    </a:p>
                    <a:p>
                      <a:pPr marL="0" indent="0">
                        <a:buFont typeface="Arial" panose="020B0604020202020204" pitchFamily="34" charset="0"/>
                        <a:buNone/>
                      </a:pPr>
                      <a:endParaRPr lang="en-US" sz="2400" b="0" baseline="0" dirty="0">
                        <a:solidFill>
                          <a:schemeClr val="tx1"/>
                        </a:solidFill>
                      </a:endParaRPr>
                    </a:p>
                    <a:p>
                      <a:pPr marL="285750" indent="-285750">
                        <a:buFont typeface="Arial" panose="020B0604020202020204" pitchFamily="34" charset="0"/>
                        <a:buChar char="•"/>
                      </a:pPr>
                      <a:r>
                        <a:rPr lang="en-US" sz="2400" b="0" baseline="0" dirty="0">
                          <a:solidFill>
                            <a:schemeClr val="tx1"/>
                          </a:solidFill>
                        </a:rPr>
                        <a:t>Program components differ by county. Current project aims to identify consistent program </a:t>
                      </a:r>
                      <a:r>
                        <a:rPr lang="en-US" sz="2400" b="0" baseline="0" dirty="0" smtClean="0">
                          <a:solidFill>
                            <a:schemeClr val="tx1"/>
                          </a:solidFill>
                        </a:rPr>
                        <a:t>enhancements.</a:t>
                      </a:r>
                      <a:endParaRPr lang="en-US" sz="2400" b="0" baseline="0" dirty="0">
                        <a:solidFill>
                          <a:schemeClr val="tx1"/>
                        </a:solidFill>
                      </a:endParaRPr>
                    </a:p>
                    <a:p>
                      <a:pPr marL="285750" indent="-285750">
                        <a:buFont typeface="Arial" panose="020B0604020202020204" pitchFamily="34" charset="0"/>
                        <a:buChar char="•"/>
                      </a:pPr>
                      <a:endParaRPr lang="en-US" sz="2200" b="0" baseline="0" dirty="0">
                        <a:solidFill>
                          <a:schemeClr val="tx1"/>
                        </a:solidFill>
                      </a:endParaRPr>
                    </a:p>
                    <a:p>
                      <a:pPr marL="285750" indent="-285750">
                        <a:buFont typeface="Arial" panose="020B0604020202020204" pitchFamily="34" charset="0"/>
                        <a:buChar char="•"/>
                      </a:pPr>
                      <a:endParaRPr lang="en-US" sz="2200" b="0" baseline="0" dirty="0">
                        <a:solidFill>
                          <a:schemeClr val="tx1"/>
                        </a:solidFill>
                      </a:endParaRP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lang="en-US" sz="2200" dirty="0">
                        <a:solidFill>
                          <a:schemeClr val="tx1"/>
                        </a:solidFill>
                      </a:endParaRPr>
                    </a:p>
                    <a:p>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solidFill>
                            <a:schemeClr val="tx1"/>
                          </a:solidFill>
                        </a:rPr>
                        <a:t>Northwest</a:t>
                      </a:r>
                      <a:r>
                        <a:rPr kumimoji="0" lang="en-US" altLang="en-US" sz="2800" b="0" i="0" u="none" strike="noStrike" kern="1200" cap="none" spc="0" normalizeH="0" baseline="0" noProof="0" dirty="0" smtClean="0">
                          <a:ln>
                            <a:noFill/>
                          </a:ln>
                          <a:solidFill>
                            <a:prstClr val="black"/>
                          </a:solidFill>
                          <a:effectLst/>
                          <a:uLnTx/>
                          <a:uFillTx/>
                          <a:latin typeface="+mn-lt"/>
                          <a:ea typeface="Yu Gothic Medium" panose="020B0500000000000000"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program will include :</a:t>
                      </a:r>
                    </a:p>
                    <a:p>
                      <a:pPr marL="514350" marR="0" lvl="0" indent="-51435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 24/7 hotline </a:t>
                      </a:r>
                    </a:p>
                    <a:p>
                      <a:pPr marL="514350" marR="0" lvl="0" indent="-51435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Mobile Response Team to respond face- to-face within 30-60 minutes.</a:t>
                      </a:r>
                    </a:p>
                    <a:p>
                      <a:pPr marL="514350" marR="0" lvl="0" indent="-51435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 4-6 </a:t>
                      </a:r>
                      <a:r>
                        <a:rPr kumimoji="0" lang="en-US" altLang="en-US" sz="2400" b="0" i="0" u="none" strike="noStrike" kern="1200" cap="none" spc="0" normalizeH="0" baseline="0" noProof="0" dirty="0" smtClean="0">
                          <a:ln>
                            <a:noFill/>
                          </a:ln>
                          <a:solidFill>
                            <a:prstClr val="black"/>
                          </a:solidFill>
                          <a:effectLst/>
                          <a:uLnTx/>
                          <a:uFillTx/>
                          <a:latin typeface="+mn-lt"/>
                          <a:ea typeface="Yu Gothic Medium" panose="020B0500000000000000" pitchFamily="34" charset="-128"/>
                          <a:cs typeface="+mn-cs"/>
                        </a:rPr>
                        <a:t>weeks intensive </a:t>
                      </a: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services determined through </a:t>
                      </a:r>
                      <a:r>
                        <a:rPr kumimoji="0" lang="en-US" altLang="en-US" sz="2400" b="0" i="0" u="none" strike="noStrike" kern="1200" cap="none" spc="0" normalizeH="0" baseline="0" noProof="0" dirty="0" smtClean="0">
                          <a:ln>
                            <a:noFill/>
                          </a:ln>
                          <a:solidFill>
                            <a:prstClr val="black"/>
                          </a:solidFill>
                          <a:effectLst/>
                          <a:uLnTx/>
                          <a:uFillTx/>
                          <a:latin typeface="+mn-lt"/>
                          <a:ea typeface="Yu Gothic Medium" panose="020B0500000000000000" pitchFamily="34" charset="-128"/>
                          <a:cs typeface="+mn-cs"/>
                        </a:rPr>
                        <a:t>clinical assessment </a:t>
                      </a: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and </a:t>
                      </a:r>
                      <a:r>
                        <a:rPr kumimoji="0" lang="en-US" altLang="en-US" sz="2400" b="0" i="0" u="none" strike="noStrike" kern="1200" cap="none" spc="0" normalizeH="0" baseline="0" noProof="0" dirty="0" smtClean="0">
                          <a:ln>
                            <a:noFill/>
                          </a:ln>
                          <a:solidFill>
                            <a:prstClr val="black"/>
                          </a:solidFill>
                          <a:effectLst/>
                          <a:uLnTx/>
                          <a:uFillTx/>
                          <a:latin typeface="+mn-lt"/>
                          <a:ea typeface="Yu Gothic Medium" panose="020B0500000000000000" pitchFamily="34" charset="-128"/>
                          <a:cs typeface="+mn-cs"/>
                        </a:rPr>
                        <a:t>service coordination planning</a:t>
                      </a: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a:t>
                      </a:r>
                    </a:p>
                    <a:p>
                      <a:pPr marL="514350" marR="0" lvl="0" indent="-51435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Warm handoff to additional community care coordination or </a:t>
                      </a:r>
                      <a:r>
                        <a:rPr kumimoji="0" lang="en-US" altLang="en-US" sz="2400" b="0" i="0" u="none" strike="noStrike" kern="1200" cap="none" spc="0" normalizeH="0" baseline="0" noProof="0" dirty="0" smtClean="0">
                          <a:ln>
                            <a:noFill/>
                          </a:ln>
                          <a:solidFill>
                            <a:prstClr val="black"/>
                          </a:solidFill>
                          <a:effectLst/>
                          <a:uLnTx/>
                          <a:uFillTx/>
                          <a:latin typeface="+mn-lt"/>
                          <a:ea typeface="Yu Gothic Medium" panose="020B0500000000000000" pitchFamily="34" charset="-128"/>
                          <a:cs typeface="+mn-cs"/>
                        </a:rPr>
                        <a:t>wraparound </a:t>
                      </a: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s</a:t>
                      </a:r>
                      <a:r>
                        <a:rPr kumimoji="0" lang="en-US" altLang="en-US" sz="2400" b="0" i="0" u="none" strike="noStrike" kern="1200" cap="none" spc="0" normalizeH="0" baseline="0" noProof="0" dirty="0" smtClean="0">
                          <a:ln>
                            <a:noFill/>
                          </a:ln>
                          <a:solidFill>
                            <a:prstClr val="black"/>
                          </a:solidFill>
                          <a:effectLst/>
                          <a:uLnTx/>
                          <a:uFillTx/>
                          <a:latin typeface="+mn-lt"/>
                          <a:ea typeface="Yu Gothic Medium" panose="020B0500000000000000" pitchFamily="34" charset="-128"/>
                          <a:cs typeface="+mn-cs"/>
                        </a:rPr>
                        <a:t>ervices</a:t>
                      </a:r>
                      <a:r>
                        <a:rPr kumimoji="0" lang="en-US" altLang="en-US" sz="2400" b="0" i="0" u="none" strike="noStrike" kern="1200" cap="none" spc="0" normalizeH="0" baseline="0" noProof="0" dirty="0">
                          <a:ln>
                            <a:noFill/>
                          </a:ln>
                          <a:solidFill>
                            <a:prstClr val="black"/>
                          </a:solidFill>
                          <a:effectLst/>
                          <a:uLnTx/>
                          <a:uFillTx/>
                          <a:latin typeface="+mn-lt"/>
                          <a:ea typeface="Yu Gothic Medium" panose="020B0500000000000000" pitchFamily="34" charset="-128"/>
                          <a:cs typeface="+mn-cs"/>
                        </a:rPr>
                        <a:t>, as needed.</a:t>
                      </a:r>
                    </a:p>
                    <a:p>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951025"/>
                  </a:ext>
                </a:extLst>
              </a:tr>
            </a:tbl>
          </a:graphicData>
        </a:graphic>
      </p:graphicFrame>
    </p:spTree>
    <p:extLst>
      <p:ext uri="{BB962C8B-B14F-4D97-AF65-F5344CB8AC3E}">
        <p14:creationId xmlns:p14="http://schemas.microsoft.com/office/powerpoint/2010/main" val="522107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75591" y="100141"/>
            <a:ext cx="5098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Ohio: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362075"/>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2" name="Table 1"/>
          <p:cNvGraphicFramePr>
            <a:graphicFrameLocks noGrp="1"/>
          </p:cNvGraphicFramePr>
          <p:nvPr>
            <p:extLst/>
          </p:nvPr>
        </p:nvGraphicFramePr>
        <p:xfrm>
          <a:off x="175591" y="1223438"/>
          <a:ext cx="11671852" cy="4997302"/>
        </p:xfrm>
        <a:graphic>
          <a:graphicData uri="http://schemas.openxmlformats.org/drawingml/2006/table">
            <a:tbl>
              <a:tblPr firstRow="1" bandRow="1">
                <a:tableStyleId>{5C22544A-7EE6-4342-B048-85BDC9FD1C3A}</a:tableStyleId>
              </a:tblPr>
              <a:tblGrid>
                <a:gridCol w="5835926">
                  <a:extLst>
                    <a:ext uri="{9D8B030D-6E8A-4147-A177-3AD203B41FA5}">
                      <a16:colId xmlns:a16="http://schemas.microsoft.com/office/drawing/2014/main" val="52478503"/>
                    </a:ext>
                  </a:extLst>
                </a:gridCol>
                <a:gridCol w="5835926">
                  <a:extLst>
                    <a:ext uri="{9D8B030D-6E8A-4147-A177-3AD203B41FA5}">
                      <a16:colId xmlns:a16="http://schemas.microsoft.com/office/drawing/2014/main" val="2387728184"/>
                    </a:ext>
                  </a:extLst>
                </a:gridCol>
              </a:tblGrid>
              <a:tr h="4997302">
                <a:tc>
                  <a:txBody>
                    <a:bodyPr/>
                    <a:lstStyle/>
                    <a:p>
                      <a:r>
                        <a:rPr lang="en-US" sz="2800" dirty="0" smtClean="0">
                          <a:solidFill>
                            <a:sysClr val="windowText" lastClr="000000"/>
                          </a:solidFill>
                        </a:rPr>
                        <a:t>Southwest:</a:t>
                      </a:r>
                      <a:endParaRPr lang="en-US" sz="2800" dirty="0">
                        <a:solidFill>
                          <a:sysClr val="windowText" lastClr="000000"/>
                        </a:solidFill>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 different hotlines/numbers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 different implementation models with varying degrees of coverage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Concerns about sustainability for new programs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Lack of clarity about which components should be regionalized</a:t>
                      </a:r>
                    </a:p>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smtClean="0">
                          <a:solidFill>
                            <a:sysClr val="windowText" lastClr="000000"/>
                          </a:solidFill>
                        </a:rPr>
                        <a:t>Northwest:</a:t>
                      </a:r>
                      <a:endParaRPr lang="en-US" sz="2800" dirty="0">
                        <a:solidFill>
                          <a:sysClr val="windowText" lastClr="000000"/>
                        </a:solidFill>
                      </a:endParaRPr>
                    </a:p>
                    <a:p>
                      <a:pPr marL="285750" indent="-285750">
                        <a:buFont typeface="Arial" panose="020B0604020202020204" pitchFamily="34" charset="0"/>
                        <a:buChar char="•"/>
                      </a:pPr>
                      <a:r>
                        <a:rPr lang="en-US" sz="2800" b="0" dirty="0">
                          <a:solidFill>
                            <a:sysClr val="windowText" lastClr="000000"/>
                          </a:solidFill>
                        </a:rPr>
                        <a:t>How</a:t>
                      </a:r>
                      <a:r>
                        <a:rPr lang="en-US" sz="2800" b="0" baseline="0" dirty="0">
                          <a:solidFill>
                            <a:sysClr val="windowText" lastClr="000000"/>
                          </a:solidFill>
                        </a:rPr>
                        <a:t> to implement MRSS in rural vs. urban counties</a:t>
                      </a:r>
                    </a:p>
                    <a:p>
                      <a:pPr marL="285750" indent="-285750">
                        <a:buFont typeface="Arial" panose="020B0604020202020204" pitchFamily="34" charset="0"/>
                        <a:buChar char="•"/>
                      </a:pPr>
                      <a:r>
                        <a:rPr lang="en-US" sz="2800" b="0" baseline="0" dirty="0">
                          <a:solidFill>
                            <a:sysClr val="windowText" lastClr="000000"/>
                          </a:solidFill>
                        </a:rPr>
                        <a:t>Geographical barriers- how to set a goal of 30 minutes </a:t>
                      </a:r>
                      <a:r>
                        <a:rPr lang="en-US" sz="2800" b="0" baseline="0" dirty="0" smtClean="0">
                          <a:solidFill>
                            <a:sysClr val="windowText" lastClr="000000"/>
                          </a:solidFill>
                        </a:rPr>
                        <a:t>response time with </a:t>
                      </a:r>
                      <a:r>
                        <a:rPr lang="en-US" sz="2800" b="0" baseline="0" dirty="0">
                          <a:solidFill>
                            <a:sysClr val="windowText" lastClr="000000"/>
                          </a:solidFill>
                        </a:rPr>
                        <a:t>a large area</a:t>
                      </a:r>
                    </a:p>
                    <a:p>
                      <a:pPr marL="285750" indent="-285750">
                        <a:buFont typeface="Arial" panose="020B0604020202020204" pitchFamily="34" charset="0"/>
                        <a:buChar char="•"/>
                      </a:pPr>
                      <a:r>
                        <a:rPr lang="en-US" sz="2800" b="0" baseline="0" dirty="0">
                          <a:solidFill>
                            <a:sysClr val="windowText" lastClr="000000"/>
                          </a:solidFill>
                        </a:rPr>
                        <a:t>How to make MRSS regional with 11 counties</a:t>
                      </a:r>
                      <a:endParaRPr lang="en-US" sz="28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9927739"/>
                  </a:ext>
                </a:extLst>
              </a:tr>
            </a:tbl>
          </a:graphicData>
        </a:graphic>
      </p:graphicFrame>
    </p:spTree>
    <p:extLst>
      <p:ext uri="{BB962C8B-B14F-4D97-AF65-F5344CB8AC3E}">
        <p14:creationId xmlns:p14="http://schemas.microsoft.com/office/powerpoint/2010/main" val="2538800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55713" y="192917"/>
            <a:ext cx="5061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Ohio: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55713" y="1461054"/>
            <a:ext cx="11711609" cy="336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top 3 learning objectives that we would like to discuss are</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Day-to-day operation of MRSS </a:t>
            </a: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Staffing</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Cost/reimbursement</a:t>
            </a:r>
          </a:p>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66909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188654" y="107724"/>
            <a:ext cx="46964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 </a:t>
            </a:r>
            <a:r>
              <a:rPr kumimoji="0" lang="en-US" sz="3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Francisco, California </a:t>
            </a:r>
            <a:endPar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850916364"/>
              </p:ext>
            </p:extLst>
          </p:nvPr>
        </p:nvGraphicFramePr>
        <p:xfrm>
          <a:off x="188654" y="1139353"/>
          <a:ext cx="11661225" cy="4676279"/>
        </p:xfrm>
        <a:graphic>
          <a:graphicData uri="http://schemas.openxmlformats.org/drawingml/2006/table">
            <a:tbl>
              <a:tblPr firstRow="1" bandRow="1">
                <a:tableStyleId>{073A0DAA-6AF3-43AB-8588-CEC1D06C72B9}</a:tableStyleId>
              </a:tblPr>
              <a:tblGrid>
                <a:gridCol w="3887075">
                  <a:extLst>
                    <a:ext uri="{9D8B030D-6E8A-4147-A177-3AD203B41FA5}">
                      <a16:colId xmlns:a16="http://schemas.microsoft.com/office/drawing/2014/main" val="20000"/>
                    </a:ext>
                  </a:extLst>
                </a:gridCol>
                <a:gridCol w="3887075">
                  <a:extLst>
                    <a:ext uri="{9D8B030D-6E8A-4147-A177-3AD203B41FA5}">
                      <a16:colId xmlns:a16="http://schemas.microsoft.com/office/drawing/2014/main" val="20001"/>
                    </a:ext>
                  </a:extLst>
                </a:gridCol>
                <a:gridCol w="3887075">
                  <a:extLst>
                    <a:ext uri="{9D8B030D-6E8A-4147-A177-3AD203B41FA5}">
                      <a16:colId xmlns:a16="http://schemas.microsoft.com/office/drawing/2014/main" val="20002"/>
                    </a:ext>
                  </a:extLst>
                </a:gridCol>
              </a:tblGrid>
              <a:tr h="6259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10000"/>
                  </a:ext>
                </a:extLst>
              </a:tr>
              <a:tr h="4534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Barrett Johnson</a:t>
                      </a:r>
                      <a:endParaRPr lang="en-US" sz="16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Program Director</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Family and Children's Services</a:t>
                      </a:r>
                      <a:endParaRPr lang="en-US" sz="1600" dirty="0"/>
                    </a:p>
                  </a:txBody>
                  <a:tcPr/>
                </a:tc>
                <a:extLst>
                  <a:ext uri="{0D108BD9-81ED-4DB2-BD59-A6C34878D82A}">
                    <a16:rowId xmlns:a16="http://schemas.microsoft.com/office/drawing/2014/main" val="10001"/>
                  </a:ext>
                </a:extLst>
              </a:tr>
              <a:tr h="4534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Alison Lustbader</a:t>
                      </a:r>
                      <a:endParaRPr lang="en-US" sz="16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solidFill>
                            <a:schemeClr val="dk1"/>
                          </a:solidFill>
                          <a:effectLst/>
                          <a:latin typeface="Calibri"/>
                          <a:ea typeface="+mn-ea"/>
                          <a:cs typeface="+mn-cs"/>
                        </a:rPr>
                        <a:t>Program Manager Intensive Services</a:t>
                      </a:r>
                      <a:endParaRPr lang="en-US" sz="160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Calibri"/>
                          <a:ea typeface="+mn-ea"/>
                          <a:cs typeface="+mn-cs"/>
                        </a:rPr>
                        <a:t>Community Behavioral Health Services</a:t>
                      </a:r>
                    </a:p>
                  </a:txBody>
                  <a:tcPr>
                    <a:solidFill>
                      <a:schemeClr val="bg1">
                        <a:lumMod val="75000"/>
                      </a:schemeClr>
                    </a:solidFill>
                  </a:tcPr>
                </a:tc>
                <a:extLst>
                  <a:ext uri="{0D108BD9-81ED-4DB2-BD59-A6C34878D82A}">
                    <a16:rowId xmlns:a16="http://schemas.microsoft.com/office/drawing/2014/main" val="10002"/>
                  </a:ext>
                </a:extLst>
              </a:tr>
              <a:tr h="4534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Gary Levene</a:t>
                      </a:r>
                      <a:endParaRPr lang="en-US" sz="16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solidFill>
                            <a:schemeClr val="dk1"/>
                          </a:solidFill>
                          <a:effectLst/>
                          <a:latin typeface="Calibri"/>
                          <a:ea typeface="+mn-ea"/>
                          <a:cs typeface="+mn-cs"/>
                        </a:rPr>
                        <a:t>Senior Supervising Probation Officer</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solidFill>
                            <a:schemeClr val="dk1"/>
                          </a:solidFill>
                          <a:effectLst/>
                          <a:latin typeface="Calibri"/>
                          <a:ea typeface="+mn-ea"/>
                          <a:cs typeface="+mn-cs"/>
                        </a:rPr>
                        <a:t>Juvenile Probation Department</a:t>
                      </a:r>
                      <a:endParaRPr lang="en-US" sz="1600" dirty="0"/>
                    </a:p>
                  </a:txBody>
                  <a:tcPr/>
                </a:tc>
                <a:extLst>
                  <a:ext uri="{0D108BD9-81ED-4DB2-BD59-A6C34878D82A}">
                    <a16:rowId xmlns:a16="http://schemas.microsoft.com/office/drawing/2014/main" val="10003"/>
                  </a:ext>
                </a:extLst>
              </a:tr>
              <a:tr h="4534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Dana E. Blackwell</a:t>
                      </a:r>
                      <a:endParaRPr lang="en-US" sz="16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Calibri"/>
                          <a:ea typeface="+mn-ea"/>
                          <a:cs typeface="+mn-cs"/>
                        </a:rPr>
                        <a:t>Senior Director </a:t>
                      </a:r>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Casey Family</a:t>
                      </a:r>
                      <a:r>
                        <a:rPr lang="en-US" sz="1600" baseline="0" dirty="0" smtClean="0"/>
                        <a:t> Programs</a:t>
                      </a:r>
                      <a:endParaRPr lang="en-US" sz="1600" dirty="0"/>
                    </a:p>
                  </a:txBody>
                  <a:tcPr>
                    <a:solidFill>
                      <a:schemeClr val="bg1">
                        <a:lumMod val="75000"/>
                      </a:schemeClr>
                    </a:solidFill>
                  </a:tcPr>
                </a:tc>
                <a:extLst>
                  <a:ext uri="{0D108BD9-81ED-4DB2-BD59-A6C34878D82A}">
                    <a16:rowId xmlns:a16="http://schemas.microsoft.com/office/drawing/2014/main" val="10004"/>
                  </a:ext>
                </a:extLst>
              </a:tr>
              <a:tr h="5663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Paula Hernandez</a:t>
                      </a:r>
                      <a:endParaRPr lang="en-US" sz="16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Assistant Chief Probation Officer</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Calibri"/>
                          <a:ea typeface="+mn-ea"/>
                          <a:cs typeface="+mn-cs"/>
                        </a:rPr>
                        <a:t>Juvenile Probation Department</a:t>
                      </a:r>
                      <a:endParaRPr lang="en-US" sz="1600" dirty="0" smtClean="0"/>
                    </a:p>
                    <a:p>
                      <a:endParaRPr lang="en-US" sz="1600" dirty="0"/>
                    </a:p>
                  </a:txBody>
                  <a:tcPr/>
                </a:tc>
                <a:extLst>
                  <a:ext uri="{0D108BD9-81ED-4DB2-BD59-A6C34878D82A}">
                    <a16:rowId xmlns:a16="http://schemas.microsoft.com/office/drawing/2014/main" val="10005"/>
                  </a:ext>
                </a:extLst>
              </a:tr>
              <a:tr h="5663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Sara Schumann</a:t>
                      </a:r>
                      <a:endParaRPr lang="en-US" sz="16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Director of Probation Services</a:t>
                      </a:r>
                      <a:endParaRPr lang="en-US" sz="160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Calibri"/>
                          <a:ea typeface="+mn-ea"/>
                          <a:cs typeface="+mn-cs"/>
                        </a:rPr>
                        <a:t>Probation Department</a:t>
                      </a:r>
                      <a:endParaRPr lang="en-US" sz="1600" dirty="0" smtClean="0"/>
                    </a:p>
                    <a:p>
                      <a:endParaRPr lang="en-US" sz="1600" dirty="0"/>
                    </a:p>
                  </a:txBody>
                  <a:tcPr>
                    <a:solidFill>
                      <a:schemeClr val="bg1">
                        <a:lumMod val="75000"/>
                      </a:schemeClr>
                    </a:solidFill>
                  </a:tcPr>
                </a:tc>
                <a:extLst>
                  <a:ext uri="{0D108BD9-81ED-4DB2-BD59-A6C34878D82A}">
                    <a16:rowId xmlns:a16="http://schemas.microsoft.com/office/drawing/2014/main" val="2381532757"/>
                  </a:ext>
                </a:extLst>
              </a:tr>
              <a:tr h="5663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smtClean="0">
                          <a:solidFill>
                            <a:schemeClr val="dk1"/>
                          </a:solidFill>
                          <a:effectLst/>
                          <a:latin typeface="Calibri"/>
                          <a:ea typeface="+mn-ea"/>
                          <a:cs typeface="+mn-cs"/>
                        </a:rPr>
                        <a:t>Linnea Koopmans</a:t>
                      </a:r>
                      <a:endParaRPr lang="en-US" sz="16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Senior Policy Analyst</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dk1"/>
                          </a:solidFill>
                          <a:effectLst/>
                          <a:latin typeface="Calibri"/>
                          <a:ea typeface="+mn-ea"/>
                          <a:cs typeface="+mn-cs"/>
                        </a:rPr>
                        <a:t>The County Behavioral Health Directors Association of California (CBHDA)</a:t>
                      </a:r>
                    </a:p>
                  </a:txBody>
                  <a:tcPr/>
                </a:tc>
                <a:extLst>
                  <a:ext uri="{0D108BD9-81ED-4DB2-BD59-A6C34878D82A}">
                    <a16:rowId xmlns:a16="http://schemas.microsoft.com/office/drawing/2014/main" val="1378910682"/>
                  </a:ext>
                </a:extLst>
              </a:tr>
              <a:tr h="4850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err="1" smtClean="0">
                          <a:solidFill>
                            <a:schemeClr val="dk1"/>
                          </a:solidFill>
                          <a:effectLst/>
                          <a:latin typeface="Calibri"/>
                          <a:ea typeface="+mn-ea"/>
                          <a:cs typeface="+mn-cs"/>
                        </a:rPr>
                        <a:t>Lishaun</a:t>
                      </a:r>
                      <a:r>
                        <a:rPr lang="en-US" sz="1600" b="1" kern="1200" dirty="0" smtClean="0">
                          <a:solidFill>
                            <a:schemeClr val="dk1"/>
                          </a:solidFill>
                          <a:effectLst/>
                          <a:latin typeface="Calibri"/>
                          <a:ea typeface="+mn-ea"/>
                          <a:cs typeface="+mn-cs"/>
                        </a:rPr>
                        <a:t> Francis</a:t>
                      </a:r>
                      <a:endParaRPr lang="en-US" sz="16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Senior Associate</a:t>
                      </a:r>
                      <a:endParaRPr lang="en-US" sz="160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Children Now</a:t>
                      </a:r>
                      <a:endParaRPr lang="en-US" sz="1600" dirty="0"/>
                    </a:p>
                  </a:txBody>
                  <a:tcPr>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31359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4679699"/>
              </p:ext>
            </p:extLst>
          </p:nvPr>
        </p:nvGraphicFramePr>
        <p:xfrm>
          <a:off x="248314" y="1303530"/>
          <a:ext cx="11605239" cy="1910752"/>
        </p:xfrm>
        <a:graphic>
          <a:graphicData uri="http://schemas.openxmlformats.org/drawingml/2006/table">
            <a:tbl>
              <a:tblPr firstRow="1" bandRow="1">
                <a:tableStyleId>{073A0DAA-6AF3-43AB-8588-CEC1D06C72B9}</a:tableStyleId>
              </a:tblPr>
              <a:tblGrid>
                <a:gridCol w="3868413">
                  <a:extLst>
                    <a:ext uri="{9D8B030D-6E8A-4147-A177-3AD203B41FA5}">
                      <a16:colId xmlns:a16="http://schemas.microsoft.com/office/drawing/2014/main" val="554181687"/>
                    </a:ext>
                  </a:extLst>
                </a:gridCol>
                <a:gridCol w="3868413">
                  <a:extLst>
                    <a:ext uri="{9D8B030D-6E8A-4147-A177-3AD203B41FA5}">
                      <a16:colId xmlns:a16="http://schemas.microsoft.com/office/drawing/2014/main" val="2104095783"/>
                    </a:ext>
                  </a:extLst>
                </a:gridCol>
                <a:gridCol w="3868413">
                  <a:extLst>
                    <a:ext uri="{9D8B030D-6E8A-4147-A177-3AD203B41FA5}">
                      <a16:colId xmlns:a16="http://schemas.microsoft.com/office/drawing/2014/main" val="175074281"/>
                    </a:ext>
                  </a:extLst>
                </a:gridCol>
              </a:tblGrid>
              <a:tr h="7271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3812075397"/>
                  </a:ext>
                </a:extLst>
              </a:tr>
              <a:tr h="429734">
                <a:tc>
                  <a:txBody>
                    <a:bodyPr/>
                    <a:lstStyle/>
                    <a:p>
                      <a:r>
                        <a:rPr lang="en-US" sz="1600" b="1" kern="1200" dirty="0" err="1" smtClean="0">
                          <a:solidFill>
                            <a:schemeClr val="dk1"/>
                          </a:solidFill>
                          <a:effectLst/>
                          <a:latin typeface="+mn-lt"/>
                          <a:ea typeface="+mn-ea"/>
                          <a:cs typeface="+mn-cs"/>
                        </a:rPr>
                        <a:t>Loc</a:t>
                      </a:r>
                      <a:r>
                        <a:rPr lang="en-US" sz="1600" b="1" kern="1200" dirty="0" smtClean="0">
                          <a:solidFill>
                            <a:schemeClr val="dk1"/>
                          </a:solidFill>
                          <a:effectLst/>
                          <a:latin typeface="+mn-lt"/>
                          <a:ea typeface="+mn-ea"/>
                          <a:cs typeface="+mn-cs"/>
                        </a:rPr>
                        <a:t> Nguyen</a:t>
                      </a:r>
                      <a:endParaRPr lang="en-US" sz="1600" b="1" dirty="0"/>
                    </a:p>
                  </a:txBody>
                  <a:tcPr/>
                </a:tc>
                <a:tc>
                  <a:txBody>
                    <a:bodyPr/>
                    <a:lstStyle/>
                    <a:p>
                      <a:r>
                        <a:rPr lang="en-US" sz="1600" kern="1200" dirty="0" smtClean="0">
                          <a:solidFill>
                            <a:schemeClr val="dk1"/>
                          </a:solidFill>
                          <a:effectLst/>
                          <a:latin typeface="+mn-lt"/>
                          <a:ea typeface="+mn-ea"/>
                          <a:cs typeface="+mn-cs"/>
                        </a:rPr>
                        <a:t>CCR/ICWA Consultant</a:t>
                      </a:r>
                      <a:endParaRPr lang="en-US" sz="1600" dirty="0"/>
                    </a:p>
                  </a:txBody>
                  <a:tcPr/>
                </a:tc>
                <a:tc>
                  <a:txBody>
                    <a:bodyPr/>
                    <a:lstStyle/>
                    <a:p>
                      <a:r>
                        <a:rPr lang="en-US" sz="1600" b="0" i="0" kern="1200" dirty="0" smtClean="0">
                          <a:solidFill>
                            <a:schemeClr val="dk1"/>
                          </a:solidFill>
                          <a:effectLst/>
                          <a:latin typeface="+mn-lt"/>
                          <a:ea typeface="+mn-ea"/>
                          <a:cs typeface="+mn-cs"/>
                        </a:rPr>
                        <a:t>The County Welfare Directors Association of California (CWDA)</a:t>
                      </a:r>
                      <a:endParaRPr lang="en-US" sz="1600" dirty="0"/>
                    </a:p>
                  </a:txBody>
                  <a:tcPr/>
                </a:tc>
                <a:extLst>
                  <a:ext uri="{0D108BD9-81ED-4DB2-BD59-A6C34878D82A}">
                    <a16:rowId xmlns:a16="http://schemas.microsoft.com/office/drawing/2014/main" val="4194598387"/>
                  </a:ext>
                </a:extLst>
              </a:tr>
              <a:tr h="6044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Nadia Sexton</a:t>
                      </a:r>
                      <a:endParaRPr lang="en-US" sz="1600" b="1" dirty="0"/>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smtClean="0">
                          <a:solidFill>
                            <a:schemeClr val="dk1"/>
                          </a:solidFill>
                          <a:effectLst/>
                          <a:latin typeface="Calibri"/>
                          <a:ea typeface="+mn-ea"/>
                          <a:cs typeface="+mn-cs"/>
                        </a:rPr>
                        <a:t>Consultant</a:t>
                      </a:r>
                      <a:endParaRPr lang="en-US" sz="1600" dirty="0"/>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p>
                  </a:txBody>
                  <a:tcPr>
                    <a:solidFill>
                      <a:schemeClr val="bg1">
                        <a:lumMod val="85000"/>
                      </a:schemeClr>
                    </a:solidFill>
                  </a:tcPr>
                </a:tc>
                <a:extLst>
                  <a:ext uri="{0D108BD9-81ED-4DB2-BD59-A6C34878D82A}">
                    <a16:rowId xmlns:a16="http://schemas.microsoft.com/office/drawing/2014/main" val="2664789424"/>
                  </a:ext>
                </a:extLst>
              </a:tr>
            </a:tbl>
          </a:graphicData>
        </a:graphic>
      </p:graphicFrame>
      <p:sp>
        <p:nvSpPr>
          <p:cNvPr id="4" name="Text Placeholder 3"/>
          <p:cNvSpPr>
            <a:spLocks noGrp="1"/>
          </p:cNvSpPr>
          <p:nvPr>
            <p:ph type="body" sz="quarter" idx="10"/>
          </p:nvPr>
        </p:nvSpPr>
        <p:spPr>
          <a:xfrm>
            <a:off x="175990" y="120423"/>
            <a:ext cx="4337050" cy="692150"/>
          </a:xfrm>
        </p:spPr>
        <p:txBody>
          <a:bodyPr>
            <a:normAutofit fontScale="85000" lnSpcReduction="10000"/>
          </a:bodyPr>
          <a:lstStyle/>
          <a:p>
            <a:r>
              <a:rPr lang="en-US" sz="4000" b="1" dirty="0">
                <a:solidFill>
                  <a:prstClr val="white"/>
                </a:solidFill>
                <a:latin typeface="Calibri" panose="020F0502020204030204" pitchFamily="34" charset="0"/>
              </a:rPr>
              <a:t>San </a:t>
            </a:r>
            <a:r>
              <a:rPr lang="en-US" b="1" dirty="0">
                <a:solidFill>
                  <a:prstClr val="white"/>
                </a:solidFill>
                <a:latin typeface="Calibri" panose="020F0502020204030204" pitchFamily="34" charset="0"/>
              </a:rPr>
              <a:t>Francisco, California </a:t>
            </a:r>
            <a:endParaRPr lang="en-US" sz="4000" b="1" dirty="0">
              <a:solidFill>
                <a:prstClr val="white"/>
              </a:solidFill>
              <a:latin typeface="Calibri" panose="020F0502020204030204" pitchFamily="34" charset="0"/>
            </a:endParaRPr>
          </a:p>
          <a:p>
            <a:endParaRPr lang="en-US" dirty="0"/>
          </a:p>
        </p:txBody>
      </p:sp>
    </p:spTree>
    <p:extLst>
      <p:ext uri="{BB962C8B-B14F-4D97-AF65-F5344CB8AC3E}">
        <p14:creationId xmlns:p14="http://schemas.microsoft.com/office/powerpoint/2010/main" val="958893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183502" y="145046"/>
            <a:ext cx="65024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 Francisco: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183502" y="1296761"/>
            <a:ext cx="11675706"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San Francisco and California are in the exploration phase of implementation:</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1" i="1" u="none" strike="noStrike" kern="1200" cap="none" spc="0" normalizeH="0" baseline="0" noProof="0" dirty="0" smtClean="0">
                <a:ln>
                  <a:noFill/>
                </a:ln>
                <a:solidFill>
                  <a:srgbClr val="1D6A88"/>
                </a:solidFill>
                <a:effectLst/>
                <a:uLnTx/>
                <a:uFillTx/>
                <a:latin typeface="Calibri" panose="020F0502020204030204" pitchFamily="34" charset="0"/>
                <a:ea typeface="+mn-ea"/>
                <a:cs typeface="+mn-cs"/>
              </a:rPr>
              <a:t>San Francisco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 welfare, juvenile probation and children’s behavioral health) will be implementing during FFY 2018/2019 using Title IV-E Waiver and mental health funding.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Building an RFP for release in April or May of 2018.</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Multiple counties in the Bay Area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region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are exploring a </a:t>
            </a:r>
            <a:r>
              <a:rPr kumimoji="0" lang="en-US" sz="2800" b="1" i="1" u="none" strike="noStrike" kern="1200" cap="none" spc="0" normalizeH="0" baseline="0" noProof="0" dirty="0">
                <a:ln>
                  <a:noFill/>
                </a:ln>
                <a:solidFill>
                  <a:srgbClr val="1D6A88"/>
                </a:solidFill>
                <a:effectLst/>
                <a:uLnTx/>
                <a:uFillTx/>
                <a:latin typeface="Calibri" panose="020F0502020204030204" pitchFamily="34" charset="0"/>
                <a:ea typeface="+mn-ea"/>
                <a:cs typeface="+mn-cs"/>
              </a:rPr>
              <a:t>regional </a:t>
            </a:r>
            <a:r>
              <a:rPr kumimoji="0" lang="en-US" sz="2800" b="1" i="1" u="none" strike="noStrike" kern="1200" cap="none" spc="0" normalizeH="0" baseline="0" noProof="0" dirty="0" smtClean="0">
                <a:ln>
                  <a:noFill/>
                </a:ln>
                <a:solidFill>
                  <a:srgbClr val="1D6A88"/>
                </a:solidFill>
                <a:effectLst/>
                <a:uLnTx/>
                <a:uFillTx/>
                <a:latin typeface="Calibri" panose="020F0502020204030204" pitchFamily="34" charset="0"/>
                <a:ea typeface="+mn-ea"/>
                <a:cs typeface="+mn-cs"/>
              </a:rPr>
              <a:t>system</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California County Welfare Directors’ Association (CWDA) is exploring legislation/funding for </a:t>
            </a:r>
            <a:r>
              <a:rPr kumimoji="0" lang="en-US" sz="2800" b="1" i="1" u="none" strike="noStrike" kern="1200" cap="none" spc="0" normalizeH="0" baseline="0" noProof="0" dirty="0" smtClean="0">
                <a:ln>
                  <a:noFill/>
                </a:ln>
                <a:solidFill>
                  <a:srgbClr val="1D6A88"/>
                </a:solidFill>
                <a:effectLst/>
                <a:uLnTx/>
                <a:uFillTx/>
                <a:latin typeface="Calibri" panose="020F0502020204030204" pitchFamily="34" charset="0"/>
                <a:ea typeface="+mn-ea"/>
                <a:cs typeface="+mn-cs"/>
              </a:rPr>
              <a:t>statewide system</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469026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36849" y="117055"/>
            <a:ext cx="8109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 Francisco: Program Structure (cont.)</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36849" y="1194124"/>
            <a:ext cx="11741020" cy="526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California is a county-administered system with state oversight for child welfare, juvenile probation and behavioral health.</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Counties have various structures. </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San Francisco has a close partnership between the human services agency, behavioral health and juvenile probation.</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Initial target population consists of children and youth in care who are served by one of the three systems (CW, JP and BH). </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Specific components are not established at this stage.</a:t>
            </a:r>
          </a:p>
          <a:p>
            <a:pPr marL="914400" marR="0" lvl="1"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San Francisco is pursuing mobile response/care coordination/emergency placements together</a:t>
            </a:r>
          </a:p>
          <a:p>
            <a:pPr marL="457200" marR="0" lvl="1"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2091952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11493" y="163707"/>
            <a:ext cx="67468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 Francisco: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11493" y="1110149"/>
            <a:ext cx="11657046"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Challenges include:</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Securing long-term funding/legislation</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Identifying key components to develop</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RFP development (In SF and Bay Area region)</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Barriers include:</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Developing a system that can serve multiple jurisdictions with different structures and levels of partnership.</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Ensuring equitable coverage and care in a large, diverse state with urban and rural areas. </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5014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0695" y="957060"/>
            <a:ext cx="6651959" cy="5734685"/>
          </a:xfrm>
          <a:prstGeom prst="rect">
            <a:avLst/>
          </a:prstGeom>
        </p:spPr>
      </p:pic>
    </p:spTree>
    <p:extLst>
      <p:ext uri="{BB962C8B-B14F-4D97-AF65-F5344CB8AC3E}">
        <p14:creationId xmlns:p14="http://schemas.microsoft.com/office/powerpoint/2010/main" val="811151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11495" y="126385"/>
            <a:ext cx="6709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 Francisco: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11495" y="1856598"/>
            <a:ext cx="11675705" cy="32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Understanding how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response integrates with existing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Understanding strategies for development of public/private staffing structures to initiate and maintain mobile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response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Identifying potential funding methodologies and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structures</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2200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5585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dirty="0" smtClean="0">
                <a:solidFill>
                  <a:schemeClr val="bg1"/>
                </a:solidFill>
                <a:latin typeface="Yu Gothic UI Semibold" panose="020B0700000000000000" pitchFamily="34" charset="-128"/>
                <a:ea typeface="Yu Gothic UI Semibold" panose="020B0700000000000000" pitchFamily="34" charset="-128"/>
              </a:rPr>
              <a:t>Alumni Team Introductions</a:t>
            </a:r>
            <a:endParaRPr lang="en-US" altLang="en-US" sz="3400" dirty="0"/>
          </a:p>
        </p:txBody>
      </p:sp>
      <p:sp>
        <p:nvSpPr>
          <p:cNvPr id="18436" name="Content Placeholder 2"/>
          <p:cNvSpPr txBox="1">
            <a:spLocks/>
          </p:cNvSpPr>
          <p:nvPr/>
        </p:nvSpPr>
        <p:spPr bwMode="auto">
          <a:xfrm>
            <a:off x="490538" y="1413163"/>
            <a:ext cx="11105717" cy="492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Alaska</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Broward County, Florida</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Guam</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Indiana</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Kansas</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Muskegon County, Michigan</a:t>
            </a:r>
          </a:p>
          <a:p>
            <a:pPr marL="342900" lvl="0" indent="-342900" eaLnBrk="1" hangingPunct="1">
              <a:lnSpc>
                <a:spcPct val="100000"/>
              </a:lnSpc>
              <a:spcBef>
                <a:spcPct val="20000"/>
              </a:spcBef>
              <a:buFont typeface="Arial" panose="020B0604020202020204" pitchFamily="34" charset="0"/>
              <a:buChar char="•"/>
              <a:defRPr/>
            </a:pPr>
            <a:endParaRPr lang="en-US" altLang="en-US" b="1" dirty="0" smtClean="0">
              <a:solidFill>
                <a:prstClr val="black"/>
              </a:solidFill>
              <a:latin typeface="Calibri"/>
              <a:ea typeface="ＭＳ Ｐゴシック" pitchFamily="34" charset="-128"/>
            </a:endParaRPr>
          </a:p>
          <a:p>
            <a:pPr marL="342900" lvl="0" indent="-342900" eaLnBrk="1" hangingPunct="1">
              <a:lnSpc>
                <a:spcPct val="100000"/>
              </a:lnSpc>
              <a:spcBef>
                <a:spcPct val="20000"/>
              </a:spcBef>
              <a:buFont typeface="Arial" panose="020B0604020202020204" pitchFamily="34" charset="0"/>
              <a:buChar char="•"/>
              <a:defRPr/>
            </a:pPr>
            <a:endParaRPr lang="en-US" altLang="en-US" b="1" dirty="0">
              <a:solidFill>
                <a:prstClr val="black"/>
              </a:solidFill>
              <a:latin typeface="Calibri"/>
              <a:ea typeface="ＭＳ Ｐゴシック" pitchFamily="34" charset="-128"/>
            </a:endParaRPr>
          </a:p>
          <a:p>
            <a:pPr marL="0" lvl="0" indent="0" eaLnBrk="1" hangingPunct="1">
              <a:lnSpc>
                <a:spcPct val="100000"/>
              </a:lnSpc>
              <a:spcBef>
                <a:spcPct val="20000"/>
              </a:spcBef>
              <a:defRPr/>
            </a:pPr>
            <a:endParaRPr lang="en-US" altLang="en-US" b="1" dirty="0" smtClean="0">
              <a:solidFill>
                <a:prstClr val="black"/>
              </a:solidFill>
              <a:latin typeface="Calibri"/>
              <a:ea typeface="ＭＳ Ｐゴシック" pitchFamily="34" charset="-128"/>
            </a:endParaRP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Nevada</a:t>
            </a:r>
            <a:endParaRPr lang="en-US" altLang="en-US" b="1" dirty="0">
              <a:solidFill>
                <a:prstClr val="black"/>
              </a:solidFill>
              <a:latin typeface="Calibri"/>
              <a:ea typeface="ＭＳ Ｐゴシック" pitchFamily="34" charset="-128"/>
            </a:endParaRP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North Carolina</a:t>
            </a:r>
          </a:p>
          <a:p>
            <a:pPr marL="34290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Oklahoma</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Philadelphia, Pennsylvania</a:t>
            </a:r>
            <a:endParaRPr lang="en-US" altLang="en-US" b="1" dirty="0">
              <a:solidFill>
                <a:prstClr val="black"/>
              </a:solidFill>
              <a:latin typeface="Calibri"/>
              <a:ea typeface="ＭＳ Ｐゴシック" pitchFamily="34" charset="-128"/>
            </a:endParaRP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Stark County, Ohio</a:t>
            </a:r>
          </a:p>
          <a:p>
            <a:pPr marL="342900" lvl="0" indent="-342900" eaLnBrk="1" hangingPunct="1">
              <a:lnSpc>
                <a:spcPct val="100000"/>
              </a:lnSpc>
              <a:spcBef>
                <a:spcPct val="20000"/>
              </a:spcBef>
              <a:buFont typeface="Arial" panose="020B0604020202020204" pitchFamily="34" charset="0"/>
              <a:buChar char="•"/>
              <a:defRPr/>
            </a:pPr>
            <a:r>
              <a:rPr lang="en-US" altLang="en-US" b="1" dirty="0" smtClean="0">
                <a:solidFill>
                  <a:prstClr val="black"/>
                </a:solidFill>
                <a:latin typeface="Calibri"/>
                <a:ea typeface="ＭＳ Ｐゴシック" pitchFamily="34" charset="-128"/>
              </a:rPr>
              <a:t>South Carolina</a:t>
            </a:r>
          </a:p>
        </p:txBody>
      </p:sp>
    </p:spTree>
    <p:extLst>
      <p:ext uri="{BB962C8B-B14F-4D97-AF65-F5344CB8AC3E}">
        <p14:creationId xmlns:p14="http://schemas.microsoft.com/office/powerpoint/2010/main" val="453672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17678" y="126385"/>
            <a:ext cx="63826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Alaska: Alumni, December 2017 </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277442308"/>
              </p:ext>
            </p:extLst>
          </p:nvPr>
        </p:nvGraphicFramePr>
        <p:xfrm>
          <a:off x="417678" y="1306378"/>
          <a:ext cx="7361454" cy="4245241"/>
        </p:xfrm>
        <a:graphic>
          <a:graphicData uri="http://schemas.openxmlformats.org/drawingml/2006/table">
            <a:tbl>
              <a:tblPr firstRow="1" bandRow="1">
                <a:tableStyleId>{073A0DAA-6AF3-43AB-8588-CEC1D06C72B9}</a:tableStyleId>
              </a:tblPr>
              <a:tblGrid>
                <a:gridCol w="1976855">
                  <a:extLst>
                    <a:ext uri="{9D8B030D-6E8A-4147-A177-3AD203B41FA5}">
                      <a16:colId xmlns:a16="http://schemas.microsoft.com/office/drawing/2014/main" val="20000"/>
                    </a:ext>
                  </a:extLst>
                </a:gridCol>
                <a:gridCol w="2531661">
                  <a:extLst>
                    <a:ext uri="{9D8B030D-6E8A-4147-A177-3AD203B41FA5}">
                      <a16:colId xmlns:a16="http://schemas.microsoft.com/office/drawing/2014/main" val="20001"/>
                    </a:ext>
                  </a:extLst>
                </a:gridCol>
                <a:gridCol w="2852938">
                  <a:extLst>
                    <a:ext uri="{9D8B030D-6E8A-4147-A177-3AD203B41FA5}">
                      <a16:colId xmlns:a16="http://schemas.microsoft.com/office/drawing/2014/main" val="20002"/>
                    </a:ext>
                  </a:extLst>
                </a:gridCol>
              </a:tblGrid>
              <a:tr h="11228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10000"/>
                  </a:ext>
                </a:extLst>
              </a:tr>
              <a:tr h="93332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solidFill>
                            <a:schemeClr val="tx1"/>
                          </a:solidFill>
                        </a:rPr>
                        <a:t>Kacea</a:t>
                      </a:r>
                      <a:r>
                        <a:rPr lang="en-US" b="1" baseline="0" dirty="0" smtClean="0">
                          <a:solidFill>
                            <a:schemeClr val="tx1"/>
                          </a:solidFill>
                        </a:rPr>
                        <a:t> Bjork </a:t>
                      </a:r>
                      <a:endParaRPr lang="en-US"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Mental</a:t>
                      </a:r>
                      <a:r>
                        <a:rPr lang="en-US" baseline="0" dirty="0" smtClean="0"/>
                        <a:t> Health Clinician III/ Program Manager</a:t>
                      </a:r>
                      <a:endParaRPr lang="en-US"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State of Alaska Division of Behavioral Health </a:t>
                      </a:r>
                      <a:endParaRPr lang="en-US" dirty="0"/>
                    </a:p>
                  </a:txBody>
                  <a:tcPr/>
                </a:tc>
                <a:extLst>
                  <a:ext uri="{0D108BD9-81ED-4DB2-BD59-A6C34878D82A}">
                    <a16:rowId xmlns:a16="http://schemas.microsoft.com/office/drawing/2014/main" val="10001"/>
                  </a:ext>
                </a:extLst>
              </a:tr>
              <a:tr h="6635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dirty="0" smtClean="0"/>
                        <a:t>Marita Bailey</a:t>
                      </a:r>
                      <a:endParaRPr lang="en-US" b="1" dirty="0"/>
                    </a:p>
                  </a:txBody>
                  <a:tcP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Clinical Director</a:t>
                      </a:r>
                      <a:endParaRPr lang="en-US" dirty="0"/>
                    </a:p>
                  </a:txBody>
                  <a:tcPr>
                    <a:solidFill>
                      <a:schemeClr val="bg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Sitka Counseling</a:t>
                      </a:r>
                      <a:endParaRPr lang="en-US" dirty="0"/>
                    </a:p>
                  </a:txBody>
                  <a:tcPr>
                    <a:solidFill>
                      <a:schemeClr val="bg2"/>
                    </a:solidFill>
                  </a:tcPr>
                </a:tc>
                <a:extLst>
                  <a:ext uri="{0D108BD9-81ED-4DB2-BD59-A6C34878D82A}">
                    <a16:rowId xmlns:a16="http://schemas.microsoft.com/office/drawing/2014/main" val="10002"/>
                  </a:ext>
                </a:extLst>
              </a:tr>
              <a:tr h="6635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1" smtClean="0"/>
                        <a:t>Jim McLaughlin</a:t>
                      </a:r>
                      <a:endParaRPr lang="en-US" b="1" dirty="0" smtClean="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Mental Health Clinician III</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Alaska Div. of Behavioral Health</a:t>
                      </a:r>
                    </a:p>
                  </a:txBody>
                  <a:tcPr/>
                </a:tc>
                <a:extLst>
                  <a:ext uri="{0D108BD9-81ED-4DB2-BD59-A6C34878D82A}">
                    <a16:rowId xmlns:a16="http://schemas.microsoft.com/office/drawing/2014/main" val="10003"/>
                  </a:ext>
                </a:extLst>
              </a:tr>
              <a:tr h="861984">
                <a:tc>
                  <a:txBody>
                    <a:bodyPr/>
                    <a:lstStyle/>
                    <a:p>
                      <a:r>
                        <a:rPr lang="en-US" b="1" dirty="0" smtClean="0"/>
                        <a:t>Chris Byrnes</a:t>
                      </a:r>
                      <a:endParaRPr lang="en-US" b="1" dirty="0"/>
                    </a:p>
                  </a:txBody>
                  <a:tcPr/>
                </a:tc>
                <a:tc>
                  <a:txBody>
                    <a:bodyPr/>
                    <a:lstStyle/>
                    <a:p>
                      <a:r>
                        <a:rPr lang="en-US" dirty="0" smtClean="0"/>
                        <a:t>Director of BH</a:t>
                      </a:r>
                      <a:r>
                        <a:rPr lang="en-US" baseline="0" dirty="0" smtClean="0"/>
                        <a:t> Emergency Services</a:t>
                      </a:r>
                      <a:endParaRPr lang="en-US" dirty="0"/>
                    </a:p>
                  </a:txBody>
                  <a:tcPr/>
                </a:tc>
                <a:tc>
                  <a:txBody>
                    <a:bodyPr/>
                    <a:lstStyle/>
                    <a:p>
                      <a:r>
                        <a:rPr lang="en-US" dirty="0" smtClean="0"/>
                        <a:t>Yukon-Kuskokwim Health Corporation</a:t>
                      </a:r>
                      <a:endParaRPr lang="en-US" dirty="0"/>
                    </a:p>
                  </a:txBody>
                  <a:tcPr/>
                </a:tc>
                <a:extLst>
                  <a:ext uri="{0D108BD9-81ED-4DB2-BD59-A6C34878D82A}">
                    <a16:rowId xmlns:a16="http://schemas.microsoft.com/office/drawing/2014/main" val="10004"/>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7457" y="1731963"/>
            <a:ext cx="4293084" cy="3166607"/>
          </a:xfrm>
          <a:prstGeom prst="rect">
            <a:avLst/>
          </a:prstGeom>
        </p:spPr>
      </p:pic>
      <p:sp>
        <p:nvSpPr>
          <p:cNvPr id="3" name="Oval 2"/>
          <p:cNvSpPr/>
          <p:nvPr/>
        </p:nvSpPr>
        <p:spPr>
          <a:xfrm>
            <a:off x="11478072" y="3669474"/>
            <a:ext cx="159746" cy="10687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p:cNvSpPr/>
          <p:nvPr/>
        </p:nvSpPr>
        <p:spPr>
          <a:xfrm>
            <a:off x="11460258" y="3966358"/>
            <a:ext cx="154379" cy="118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9768025" y="3212278"/>
            <a:ext cx="121437" cy="142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8762581" y="3369623"/>
            <a:ext cx="154379" cy="1187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170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23461" y="178451"/>
            <a:ext cx="51802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Alaska: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538065" y="1486334"/>
            <a:ext cx="107616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Alaska is in the Planning Stage</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Applied for an 1115 waiver which includes Mobile Crisis Response for youth with SED, individuals with SUD, and adults with SMI</a:t>
            </a:r>
          </a:p>
          <a:p>
            <a:pPr marL="685800" marR="0" lvl="1" indent="-228600" algn="l" defTabSz="914400" rtl="0" eaLnBrk="0" fontAlgn="base" latinLnBrk="0" hangingPunct="0">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Statewide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service, with implementation rolling out in different regional hubs over a 1-3 year period</a:t>
            </a:r>
          </a:p>
          <a:p>
            <a:pPr marL="685800" marR="0" lvl="1" indent="-228600" algn="l" defTabSz="914400" rtl="0" eaLnBrk="0" fontAlgn="base" latinLnBrk="0" hangingPunct="0">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Division of Behavioral Health (DBH) hopes to develop partnerships with child protection as the focus of the waiver is on early intervention for families involved in / referred to protective services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Funded through Medicaid, there may be some grant funds available but Alaska’s system is moving away from reliance on grant funding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0244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91412" y="135716"/>
            <a:ext cx="5830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Alaska: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91412" y="1063552"/>
            <a:ext cx="11209176" cy="530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As identified in the 1115:</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Response</a:t>
            </a:r>
            <a:r>
              <a:rPr kumimoji="0" lang="en-US" sz="2400" b="1"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for youth, adults with SMI and youth/adults with </a:t>
            </a:r>
            <a:r>
              <a:rPr kumimoji="0" lang="en-US" sz="2400" b="1" i="0" u="sng"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SUD </a:t>
            </a: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will include the following:</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Clinical professionals meet face to face with individuals experiencing a crisis wherever the crisis occurs</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Assessment and de-escalation of the situation</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Referral of the individual to appropriate services</a:t>
            </a:r>
          </a:p>
          <a:p>
            <a:pPr marL="457200" marR="0" lvl="0"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Goals: </a:t>
            </a:r>
          </a:p>
          <a:p>
            <a:pPr marL="914400" marR="0" lvl="1"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reduce ED visits, and psychiatric hospital admissions </a:t>
            </a:r>
          </a:p>
          <a:p>
            <a:pPr marL="914400" marR="0" lvl="1"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control transportation costs, </a:t>
            </a:r>
          </a:p>
          <a:p>
            <a:pPr marL="914400" marR="0" lvl="1" indent="-4572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develop regional capacity to provide psychiatric emergency residential services and increase access to outpatient care.</a:t>
            </a:r>
          </a:p>
        </p:txBody>
      </p:sp>
    </p:spTree>
    <p:extLst>
      <p:ext uri="{BB962C8B-B14F-4D97-AF65-F5344CB8AC3E}">
        <p14:creationId xmlns:p14="http://schemas.microsoft.com/office/powerpoint/2010/main" val="1274165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528735" y="173038"/>
            <a:ext cx="49895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Alaska: Program 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528735" y="1324878"/>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Increased focus on value of home-based services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 type included in waiver</a:t>
            </a:r>
          </a:p>
          <a:p>
            <a:pPr marL="914400" marR="0" lvl="1" indent="-457200" algn="l" defTabSz="914400" rtl="0" eaLnBrk="0" fontAlgn="base" latinLnBrk="0" hangingPunct="0">
              <a:lnSpc>
                <a:spcPct val="90000"/>
              </a:lnSpc>
              <a:spcBef>
                <a:spcPts val="5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Medicaid rates set to be rebased 7/1/18 to ease financial burden of providing these services</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Continuing to identify gaps in services</a:t>
            </a:r>
          </a:p>
          <a:p>
            <a:pPr marL="1028700" marR="0" lvl="1"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DBH will take on Autism services and continue providing services to individuals with FASD or TBIs who do not meet criteria for disability support services</a:t>
            </a:r>
          </a:p>
          <a:p>
            <a:pPr marL="1028700" marR="0" lvl="1"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Increasing attention on access to care issues and the role of telemedicine in ensuring timely access to care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6165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58147" y="154377"/>
            <a:ext cx="54246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Alaska: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58147" y="1474167"/>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Size and Geography</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Will this service be available statewide?</a:t>
            </a:r>
          </a:p>
          <a:p>
            <a:pPr marL="914400" marR="0" lvl="1" indent="-457200" algn="l" defTabSz="914400" rtl="0" eaLnBrk="0" fontAlgn="base" latinLnBrk="0" hangingPunct="0">
              <a:lnSpc>
                <a:spcPct val="90000"/>
              </a:lnSpc>
              <a:spcBef>
                <a:spcPts val="5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How can this service be adapted for rural/remote locations?</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System Redesign Considerations</a:t>
            </a:r>
          </a:p>
          <a:p>
            <a:pPr marL="1028700" marR="0" lvl="1"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Government to government considerations in collaborating with tribal partners</a:t>
            </a:r>
          </a:p>
          <a:p>
            <a:pPr marL="1028700" marR="0" lvl="1"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Workforce development: </a:t>
            </a:r>
          </a:p>
          <a:p>
            <a:pPr marL="1485900" marR="0" lvl="2"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Ensuring skills at crisis intervention for mental health, substance use disorders and I/DD</a:t>
            </a:r>
          </a:p>
          <a:p>
            <a:pPr marL="1028700" marR="0" lvl="1"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3820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505327" y="173038"/>
            <a:ext cx="5387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Alaska: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505327" y="1240902"/>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Develop a feasible plan for implementing Mobile Response in rural/remote areas of Alaska</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Accessibility/availability of services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Partnering with tribal health organizations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Safety considerations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Travel in adverse weather conditions</a:t>
            </a:r>
          </a:p>
          <a:p>
            <a:pPr marL="457200" marR="0" lvl="0" indent="-457200" algn="l" defTabSz="914400" rtl="0" eaLnBrk="0" fontAlgn="base" latinLnBrk="0" hangingPunct="0">
              <a:lnSpc>
                <a:spcPct val="90000"/>
              </a:lnSpc>
              <a:spcBef>
                <a:spcPts val="12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Gain a better understanding of how Mobile Response can be applied to serving individuals with an SUD or adults who experience SMI</a:t>
            </a:r>
          </a:p>
          <a:p>
            <a:pPr marL="457200" marR="0" lvl="0" indent="-457200" algn="l" defTabSz="914400" rtl="0" eaLnBrk="0" fontAlgn="base" latinLnBrk="0" hangingPunct="0">
              <a:lnSpc>
                <a:spcPct val="90000"/>
              </a:lnSpc>
              <a:spcBef>
                <a:spcPts val="12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Learn from other states who have successfully implemented this service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52755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00621" y="173038"/>
            <a:ext cx="9655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Broward County, Florida: Alumni, December 2016</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20495316"/>
              </p:ext>
            </p:extLst>
          </p:nvPr>
        </p:nvGraphicFramePr>
        <p:xfrm>
          <a:off x="300621" y="1355459"/>
          <a:ext cx="11596970" cy="3216239"/>
        </p:xfrm>
        <a:graphic>
          <a:graphicData uri="http://schemas.openxmlformats.org/drawingml/2006/table">
            <a:tbl>
              <a:tblPr firstRow="1" bandRow="1">
                <a:tableStyleId>{073A0DAA-6AF3-43AB-8588-CEC1D06C72B9}</a:tableStyleId>
              </a:tblPr>
              <a:tblGrid>
                <a:gridCol w="3865657">
                  <a:extLst>
                    <a:ext uri="{9D8B030D-6E8A-4147-A177-3AD203B41FA5}">
                      <a16:colId xmlns:a16="http://schemas.microsoft.com/office/drawing/2014/main" val="20000"/>
                    </a:ext>
                  </a:extLst>
                </a:gridCol>
                <a:gridCol w="4267568">
                  <a:extLst>
                    <a:ext uri="{9D8B030D-6E8A-4147-A177-3AD203B41FA5}">
                      <a16:colId xmlns:a16="http://schemas.microsoft.com/office/drawing/2014/main" val="20001"/>
                    </a:ext>
                  </a:extLst>
                </a:gridCol>
                <a:gridCol w="3463745">
                  <a:extLst>
                    <a:ext uri="{9D8B030D-6E8A-4147-A177-3AD203B41FA5}">
                      <a16:colId xmlns:a16="http://schemas.microsoft.com/office/drawing/2014/main" val="20002"/>
                    </a:ext>
                  </a:extLst>
                </a:gridCol>
              </a:tblGrid>
              <a:tr h="7019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1112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a:solidFill>
                            <a:schemeClr val="tx1"/>
                          </a:solidFill>
                        </a:rPr>
                        <a:t>Norma Wagner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Director of Operations/ System of Care </a:t>
                      </a:r>
                      <a:r>
                        <a:rPr lang="en-US" sz="2000" dirty="0" smtClean="0"/>
                        <a:t> (fund </a:t>
                      </a:r>
                      <a:r>
                        <a:rPr lang="en-US" sz="2000" dirty="0"/>
                        <a:t>the local mobile response </a:t>
                      </a:r>
                      <a:r>
                        <a:rPr lang="en-US" sz="2000" dirty="0" smtClean="0"/>
                        <a:t>team)</a:t>
                      </a:r>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Broward Behavioral Health Coalition</a:t>
                      </a:r>
                    </a:p>
                  </a:txBody>
                  <a:tcPr/>
                </a:tc>
                <a:extLst>
                  <a:ext uri="{0D108BD9-81ED-4DB2-BD59-A6C34878D82A}">
                    <a16:rowId xmlns:a16="http://schemas.microsoft.com/office/drawing/2014/main" val="10001"/>
                  </a:ext>
                </a:extLst>
              </a:tr>
              <a:tr h="6983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smtClean="0"/>
                        <a:t>Leilani </a:t>
                      </a:r>
                      <a:r>
                        <a:rPr lang="en-US" sz="2000" b="1" dirty="0" err="1" smtClean="0"/>
                        <a:t>Fandino</a:t>
                      </a:r>
                      <a:r>
                        <a:rPr lang="en-US" sz="2000" b="1" dirty="0" smtClean="0"/>
                        <a:t> </a:t>
                      </a:r>
                    </a:p>
                    <a:p>
                      <a:endParaRPr lang="en-US" sz="20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Clinical Coordinator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Henderson Behavioral Health</a:t>
                      </a:r>
                      <a:endParaRPr lang="en-US" sz="2000" dirty="0"/>
                    </a:p>
                  </a:txBody>
                  <a:tcPr/>
                </a:tc>
                <a:extLst>
                  <a:ext uri="{0D108BD9-81ED-4DB2-BD59-A6C34878D82A}">
                    <a16:rowId xmlns:a16="http://schemas.microsoft.com/office/drawing/2014/main" val="10003"/>
                  </a:ext>
                </a:extLst>
              </a:tr>
              <a:tr h="698385">
                <a:tc>
                  <a:txBody>
                    <a:bodyPr/>
                    <a:lstStyle/>
                    <a:p>
                      <a:r>
                        <a:rPr lang="en-US" sz="2000" b="1" dirty="0" smtClean="0"/>
                        <a:t>Brittany Jacobs</a:t>
                      </a:r>
                    </a:p>
                    <a:p>
                      <a:endParaRPr lang="en-US" sz="2000" b="1" dirty="0"/>
                    </a:p>
                  </a:txBody>
                  <a:tcPr/>
                </a:tc>
                <a:tc>
                  <a:txBody>
                    <a:bodyPr/>
                    <a:lstStyle/>
                    <a:p>
                      <a:r>
                        <a:rPr lang="en-US" sz="2000" dirty="0" smtClean="0"/>
                        <a:t>YES Team Supervisor</a:t>
                      </a:r>
                      <a:endParaRPr lang="en-US" sz="2000" dirty="0"/>
                    </a:p>
                  </a:txBody>
                  <a:tcPr/>
                </a:tc>
                <a:tc>
                  <a:txBody>
                    <a:bodyPr/>
                    <a:lstStyle/>
                    <a:p>
                      <a:r>
                        <a:rPr lang="en-US" sz="2000" dirty="0" smtClean="0"/>
                        <a:t>Henderson Behavioral Health</a:t>
                      </a:r>
                      <a:endParaRPr lang="en-US" sz="2000" dirty="0"/>
                    </a:p>
                  </a:txBody>
                  <a:tcPr/>
                </a:tc>
                <a:extLst>
                  <a:ext uri="{0D108BD9-81ED-4DB2-BD59-A6C34878D82A}">
                    <a16:rowId xmlns:a16="http://schemas.microsoft.com/office/drawing/2014/main" val="619441492"/>
                  </a:ext>
                </a:extLst>
              </a:tr>
            </a:tbl>
          </a:graphicData>
        </a:graphic>
      </p:graphicFrame>
    </p:spTree>
    <p:extLst>
      <p:ext uri="{BB962C8B-B14F-4D97-AF65-F5344CB8AC3E}">
        <p14:creationId xmlns:p14="http://schemas.microsoft.com/office/powerpoint/2010/main" val="3898448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14131" y="145046"/>
            <a:ext cx="6999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Broward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314131" y="1278082"/>
            <a:ext cx="11411339" cy="49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response is funded by:</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Broward Behavioral Health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Coalition (BBHC) - managing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entity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funded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by the state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to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contract for mental health and substance use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services</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local county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human services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department</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response provider (Henderson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Behavioral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Health)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a private non-profit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agency</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There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are two teams in Broward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County:</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One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primarily serves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adults</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Youth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Emergency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Services (YES)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responds to calls involving youth. </a:t>
            </a:r>
            <a:endPar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YES works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closely with the child serving systems including child welfare, juvenile justice, school system, and the local </a:t>
            </a:r>
            <a:r>
              <a:rPr kumimoji="0" lang="en-US" sz="2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providers</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0231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85813" y="173038"/>
            <a:ext cx="102122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a:solidFill>
                  <a:schemeClr val="bg1"/>
                </a:solidFill>
                <a:cs typeface="Arial" panose="020B0604020202020204" pitchFamily="34" charset="0"/>
              </a:rPr>
              <a:t>CMS/SAMHSA Joint Information Bulletin (May 2013)</a:t>
            </a:r>
            <a:endParaRPr lang="en-US" altLang="en-US" sz="3400" dirty="0">
              <a:solidFill>
                <a:schemeClr val="bg1"/>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829189941"/>
              </p:ext>
            </p:extLst>
          </p:nvPr>
        </p:nvGraphicFramePr>
        <p:xfrm>
          <a:off x="2158154" y="1333500"/>
          <a:ext cx="7467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2900" y="6006584"/>
            <a:ext cx="4633000" cy="369332"/>
          </a:xfrm>
          <a:prstGeom prst="rect">
            <a:avLst/>
          </a:prstGeom>
          <a:noFill/>
        </p:spPr>
        <p:txBody>
          <a:bodyPr wrap="none" rtlCol="0">
            <a:spAutoFit/>
          </a:bodyPr>
          <a:lstStyle/>
          <a:p>
            <a:r>
              <a:rPr lang="en-US" sz="1000" dirty="0">
                <a:solidFill>
                  <a:prstClr val="black"/>
                </a:solidFill>
                <a:latin typeface="Calibri"/>
                <a:ea typeface="ＭＳ Ｐゴシック" panose="020B0600070205080204" pitchFamily="34" charset="-128"/>
                <a:hlinkClick r:id="rId8"/>
              </a:rPr>
              <a:t>https://</a:t>
            </a:r>
            <a:r>
              <a:rPr lang="en-US" sz="1000" dirty="0" smtClean="0">
                <a:solidFill>
                  <a:prstClr val="black"/>
                </a:solidFill>
                <a:latin typeface="Calibri"/>
                <a:ea typeface="ＭＳ Ｐゴシック" panose="020B0600070205080204" pitchFamily="34" charset="-128"/>
                <a:hlinkClick r:id="rId8"/>
              </a:rPr>
              <a:t>www.medicaid.gov/federal-policy-guidance/downloads/CIB-05-07-2013.pdf</a:t>
            </a:r>
            <a:r>
              <a:rPr lang="en-US" sz="1000" dirty="0" smtClean="0">
                <a:solidFill>
                  <a:prstClr val="black"/>
                </a:solidFill>
                <a:latin typeface="Calibri"/>
                <a:ea typeface="ＭＳ Ｐゴシック" panose="020B0600070205080204" pitchFamily="34" charset="-128"/>
              </a:rPr>
              <a:t> </a:t>
            </a:r>
            <a:r>
              <a:rPr lang="en-US" dirty="0" smtClean="0">
                <a:solidFill>
                  <a:prstClr val="black"/>
                </a:solidFill>
                <a:latin typeface="Arial" panose="020B0604020202020204" pitchFamily="34" charset="0"/>
                <a:ea typeface="ＭＳ Ｐゴシック" panose="020B0600070205080204" pitchFamily="34" charset="-128"/>
              </a:rPr>
              <a:t> </a:t>
            </a:r>
            <a:endParaRPr lang="en-US" dirty="0">
              <a:solidFill>
                <a:prstClr val="black"/>
              </a:solidFill>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42123" y="117055"/>
            <a:ext cx="768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Broward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42123" y="1632663"/>
            <a:ext cx="10761663" cy="390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Response Teams:</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Are staffed by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clinicians, some of whom are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licensed</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Respond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calls and will go anywhere they are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needed</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Work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with local law enforcement, particularly with our CIT-trained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officers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625279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6844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Broward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19100" y="1830387"/>
            <a:ext cx="11421447" cy="373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The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name has changed from Mobile Crisis Teams to Mobile Response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Teams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 additional funding has been provided to expand these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teams -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until recently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due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the tragedy from the school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shooting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2326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88776" y="126385"/>
            <a:ext cx="7279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Broward County: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88776" y="2313796"/>
            <a:ext cx="10761663" cy="28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Funding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an ongoing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issue</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Recruiting qualified clinicians at the salary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provided</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14722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67478" y="182368"/>
            <a:ext cx="7242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Broward County: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37377" y="1931367"/>
            <a:ext cx="11372542" cy="332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Learn how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incorporate peer specialists and family peers as part of the response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team</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Identify other sources of funding to expand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teams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Learn how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decrease response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time</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99528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77700" y="163099"/>
            <a:ext cx="63641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Guam</a:t>
            </a:r>
            <a:r>
              <a:rPr kumimoji="0" lang="en-US" sz="3600" b="1"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t>: Alumni, December </a:t>
            </a: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2016 </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707708298"/>
              </p:ext>
            </p:extLst>
          </p:nvPr>
        </p:nvGraphicFramePr>
        <p:xfrm>
          <a:off x="477701" y="1433946"/>
          <a:ext cx="11295198" cy="4342873"/>
        </p:xfrm>
        <a:graphic>
          <a:graphicData uri="http://schemas.openxmlformats.org/drawingml/2006/table">
            <a:tbl>
              <a:tblPr firstRow="1" bandRow="1">
                <a:tableStyleId>{073A0DAA-6AF3-43AB-8588-CEC1D06C72B9}</a:tableStyleId>
              </a:tblPr>
              <a:tblGrid>
                <a:gridCol w="3765066">
                  <a:extLst>
                    <a:ext uri="{9D8B030D-6E8A-4147-A177-3AD203B41FA5}">
                      <a16:colId xmlns:a16="http://schemas.microsoft.com/office/drawing/2014/main" val="20000"/>
                    </a:ext>
                  </a:extLst>
                </a:gridCol>
                <a:gridCol w="3765066">
                  <a:extLst>
                    <a:ext uri="{9D8B030D-6E8A-4147-A177-3AD203B41FA5}">
                      <a16:colId xmlns:a16="http://schemas.microsoft.com/office/drawing/2014/main" val="20001"/>
                    </a:ext>
                  </a:extLst>
                </a:gridCol>
                <a:gridCol w="3765066">
                  <a:extLst>
                    <a:ext uri="{9D8B030D-6E8A-4147-A177-3AD203B41FA5}">
                      <a16:colId xmlns:a16="http://schemas.microsoft.com/office/drawing/2014/main" val="20002"/>
                    </a:ext>
                  </a:extLst>
                </a:gridCol>
              </a:tblGrid>
              <a:tr h="8868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10000"/>
                  </a:ext>
                </a:extLst>
              </a:tr>
              <a:tr h="9093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Annie F.B.</a:t>
                      </a:r>
                      <a:r>
                        <a:rPr lang="en-US" sz="2000" b="1" baseline="0" dirty="0" smtClean="0"/>
                        <a:t> Unpingco</a:t>
                      </a:r>
                      <a:endParaRPr lang="en-US" sz="2000" b="1" dirty="0" smtClean="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Administrator, Child Adolescent</a:t>
                      </a:r>
                      <a:r>
                        <a:rPr lang="en-US" sz="2000" baseline="0" dirty="0" smtClean="0"/>
                        <a:t> Services Division-I </a:t>
                      </a:r>
                      <a:r>
                        <a:rPr lang="en-US" sz="2000" baseline="0" dirty="0" err="1" smtClean="0"/>
                        <a:t>Famagu’on</a:t>
                      </a:r>
                      <a:r>
                        <a:rPr lang="en-US" sz="2000" baseline="0" dirty="0" smtClean="0"/>
                        <a:t>-ta</a:t>
                      </a:r>
                      <a:endParaRPr lang="en-US" sz="2000" dirty="0" smtClean="0"/>
                    </a:p>
                    <a:p>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Guam Behavioral Health and </a:t>
                      </a:r>
                    </a:p>
                    <a:p>
                      <a:r>
                        <a:rPr lang="en-US" sz="2000" dirty="0" smtClean="0"/>
                        <a:t>Wellness Center</a:t>
                      </a:r>
                    </a:p>
                    <a:p>
                      <a:endParaRPr lang="en-US" sz="2000" dirty="0"/>
                    </a:p>
                  </a:txBody>
                  <a:tcPr/>
                </a:tc>
                <a:extLst>
                  <a:ext uri="{0D108BD9-81ED-4DB2-BD59-A6C34878D82A}">
                    <a16:rowId xmlns:a16="http://schemas.microsoft.com/office/drawing/2014/main" val="10001"/>
                  </a:ext>
                </a:extLst>
              </a:tr>
              <a:tr h="6711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dk1"/>
                          </a:solidFill>
                          <a:effectLst/>
                          <a:latin typeface="Calibri"/>
                          <a:ea typeface="+mn-ea"/>
                          <a:cs typeface="+mn-cs"/>
                        </a:rPr>
                        <a:t>Elisa Duenas</a:t>
                      </a:r>
                      <a:endParaRPr lang="en-US" sz="20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Care Coordinator</a:t>
                      </a:r>
                      <a:endParaRPr lang="en-US" sz="200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Guam Behavioral Health and Wellness Center</a:t>
                      </a:r>
                      <a:endParaRPr lang="en-US" sz="2000" dirty="0"/>
                    </a:p>
                  </a:txBody>
                  <a:tcPr>
                    <a:solidFill>
                      <a:schemeClr val="bg1">
                        <a:lumMod val="75000"/>
                      </a:schemeClr>
                    </a:solidFill>
                  </a:tcPr>
                </a:tc>
                <a:extLst>
                  <a:ext uri="{0D108BD9-81ED-4DB2-BD59-A6C34878D82A}">
                    <a16:rowId xmlns:a16="http://schemas.microsoft.com/office/drawing/2014/main" val="10002"/>
                  </a:ext>
                </a:extLst>
              </a:tr>
              <a:tr h="524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kern="1200" dirty="0" smtClean="0">
                          <a:solidFill>
                            <a:schemeClr val="dk1"/>
                          </a:solidFill>
                          <a:effectLst/>
                          <a:latin typeface="Calibri"/>
                          <a:ea typeface="+mn-ea"/>
                          <a:cs typeface="+mn-cs"/>
                        </a:rPr>
                        <a:t>Paul </a:t>
                      </a:r>
                      <a:r>
                        <a:rPr lang="en-US" sz="2000" b="1" kern="1200" dirty="0" err="1" smtClean="0">
                          <a:solidFill>
                            <a:schemeClr val="dk1"/>
                          </a:solidFill>
                          <a:effectLst/>
                          <a:latin typeface="Calibri"/>
                          <a:ea typeface="+mn-ea"/>
                          <a:cs typeface="+mn-cs"/>
                        </a:rPr>
                        <a:t>Rolinski</a:t>
                      </a:r>
                      <a:endParaRPr lang="en-US" sz="20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Emergency Medical Dispatcher</a:t>
                      </a:r>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Guam fire Department</a:t>
                      </a:r>
                      <a:endParaRPr lang="en-US" sz="2000" dirty="0"/>
                    </a:p>
                  </a:txBody>
                  <a:tcPr/>
                </a:tc>
                <a:extLst>
                  <a:ext uri="{0D108BD9-81ED-4DB2-BD59-A6C34878D82A}">
                    <a16:rowId xmlns:a16="http://schemas.microsoft.com/office/drawing/2014/main" val="10003"/>
                  </a:ext>
                </a:extLst>
              </a:tr>
              <a:tr h="524070">
                <a:tc>
                  <a:txBody>
                    <a:bodyPr/>
                    <a:lstStyle/>
                    <a:p>
                      <a:r>
                        <a:rPr lang="en-US" sz="2000" b="1" dirty="0" smtClean="0"/>
                        <a:t>Daren Burrier</a:t>
                      </a:r>
                      <a:endParaRPr lang="en-US" sz="2000" b="1" dirty="0"/>
                    </a:p>
                  </a:txBody>
                  <a:tcPr>
                    <a:solidFill>
                      <a:schemeClr val="bg1">
                        <a:lumMod val="75000"/>
                      </a:schemeClr>
                    </a:solidFill>
                  </a:tcPr>
                </a:tc>
                <a:tc>
                  <a:txBody>
                    <a:bodyPr/>
                    <a:lstStyle/>
                    <a:p>
                      <a:r>
                        <a:rPr lang="en-US" sz="2000" dirty="0" smtClean="0"/>
                        <a:t>Guam Fire Department</a:t>
                      </a:r>
                      <a:endParaRPr lang="en-US" sz="2000" dirty="0"/>
                    </a:p>
                  </a:txBody>
                  <a:tcPr>
                    <a:solidFill>
                      <a:schemeClr val="bg1">
                        <a:lumMod val="75000"/>
                      </a:schemeClr>
                    </a:solidFill>
                  </a:tcPr>
                </a:tc>
                <a:tc>
                  <a:txBody>
                    <a:bodyPr/>
                    <a:lstStyle/>
                    <a:p>
                      <a:r>
                        <a:rPr lang="en-US" sz="2000" dirty="0" smtClean="0"/>
                        <a:t>Assistant Fire Chief</a:t>
                      </a:r>
                      <a:endParaRPr lang="en-US" sz="2000" dirty="0"/>
                    </a:p>
                  </a:txBody>
                  <a:tcPr>
                    <a:solidFill>
                      <a:schemeClr val="bg1">
                        <a:lumMod val="75000"/>
                      </a:schemeClr>
                    </a:solidFill>
                  </a:tcPr>
                </a:tc>
                <a:extLst>
                  <a:ext uri="{0D108BD9-81ED-4DB2-BD59-A6C34878D82A}">
                    <a16:rowId xmlns:a16="http://schemas.microsoft.com/office/drawing/2014/main" val="3105746756"/>
                  </a:ext>
                </a:extLst>
              </a:tr>
              <a:tr h="671145">
                <a:tc>
                  <a:txBody>
                    <a:bodyPr/>
                    <a:lstStyle/>
                    <a:p>
                      <a:r>
                        <a:rPr lang="en-US" sz="2000" b="1" dirty="0" smtClean="0"/>
                        <a:t>Reina Sanchez</a:t>
                      </a:r>
                      <a:endParaRPr lang="en-US" sz="2000" b="1" dirty="0"/>
                    </a:p>
                  </a:txBody>
                  <a:tcPr>
                    <a:solidFill>
                      <a:schemeClr val="bg2"/>
                    </a:solidFill>
                  </a:tcPr>
                </a:tc>
                <a:tc>
                  <a:txBody>
                    <a:bodyPr/>
                    <a:lstStyle/>
                    <a:p>
                      <a:r>
                        <a:rPr lang="en-US" sz="2000" dirty="0" smtClean="0"/>
                        <a:t>Clinical Administrator</a:t>
                      </a:r>
                      <a:endParaRPr lang="en-US" sz="2000" dirty="0"/>
                    </a:p>
                  </a:txBody>
                  <a:tcPr>
                    <a:solidFill>
                      <a:schemeClr val="bg2"/>
                    </a:solidFill>
                  </a:tcPr>
                </a:tc>
                <a:tc>
                  <a:txBody>
                    <a:bodyPr/>
                    <a:lstStyle/>
                    <a:p>
                      <a:r>
                        <a:rPr lang="en-US" sz="2000" dirty="0" smtClean="0"/>
                        <a:t>Guam Behavioral Health and </a:t>
                      </a:r>
                    </a:p>
                    <a:p>
                      <a:r>
                        <a:rPr lang="en-US" sz="2000" dirty="0" smtClean="0"/>
                        <a:t>Wellness Center</a:t>
                      </a:r>
                    </a:p>
                  </a:txBody>
                  <a:tcPr>
                    <a:solidFill>
                      <a:schemeClr val="bg2"/>
                    </a:solidFill>
                  </a:tcPr>
                </a:tc>
                <a:extLst>
                  <a:ext uri="{0D108BD9-81ED-4DB2-BD59-A6C34878D82A}">
                    <a16:rowId xmlns:a16="http://schemas.microsoft.com/office/drawing/2014/main" val="541886016"/>
                  </a:ext>
                </a:extLst>
              </a:tr>
            </a:tbl>
          </a:graphicData>
        </a:graphic>
      </p:graphicFrame>
    </p:spTree>
    <p:extLst>
      <p:ext uri="{BB962C8B-B14F-4D97-AF65-F5344CB8AC3E}">
        <p14:creationId xmlns:p14="http://schemas.microsoft.com/office/powerpoint/2010/main" val="1309111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45165" y="113403"/>
            <a:ext cx="507690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Guam: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245165" y="1153391"/>
            <a:ext cx="11693990" cy="5534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MRSS is still in the </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planning/development phase, not yet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operational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Phase 1: Strengthen the existing crisis hotline located in the Child Inpatient Unit of GBHWC.  Plan to move it to a separate facility in the community and change name to “Helpline.”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Phase 2: Mobile Response: Partnership between several government agencies; the Guam Fire Department (manages the 911), the Guam Police Department (GPD), and other child serving organizations; Child Welfare, GDOE, Judiciary, Sanctuary, non profit.</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Started using trained University students to help answer incoming calls.</a:t>
            </a:r>
          </a:p>
          <a:p>
            <a:pPr marL="457200" lvl="0" indent="-457200">
              <a:buFont typeface="Arial" panose="020B0604020202020204" pitchFamily="34" charset="0"/>
              <a:buChar char="•"/>
              <a:defRPr/>
            </a:pPr>
            <a:r>
              <a:rPr lang="en-US" sz="2200" dirty="0">
                <a:solidFill>
                  <a:prstClr val="black"/>
                </a:solidFill>
              </a:rPr>
              <a:t>Primary population of focus is children, youth and families, but will eventually be accessible to all statewide (i.e. island community of  160,000 pop.), to address high suicide </a:t>
            </a:r>
            <a:r>
              <a:rPr lang="en-US" sz="2200" dirty="0" smtClean="0">
                <a:solidFill>
                  <a:prstClr val="black"/>
                </a:solidFill>
              </a:rPr>
              <a:t>rate.</a:t>
            </a:r>
            <a:endParaRPr lang="en-US" sz="2200" dirty="0">
              <a:solidFill>
                <a:prstClr val="black"/>
              </a:solidFill>
            </a:endParaRPr>
          </a:p>
          <a:p>
            <a:pPr marL="457200" lvl="0" indent="-457200">
              <a:buFont typeface="Arial" panose="020B0604020202020204" pitchFamily="34" charset="0"/>
              <a:buChar char="•"/>
              <a:defRPr/>
            </a:pPr>
            <a:r>
              <a:rPr lang="en-US" sz="2200" dirty="0" smtClean="0">
                <a:solidFill>
                  <a:prstClr val="black"/>
                </a:solidFill>
              </a:rPr>
              <a:t>Guam </a:t>
            </a:r>
            <a:r>
              <a:rPr lang="en-US" sz="2200" dirty="0">
                <a:solidFill>
                  <a:prstClr val="black"/>
                </a:solidFill>
              </a:rPr>
              <a:t>Behavioral Health and Wellness Center (GBHWC) is the lead state agency (mental health &amp; substance abuse</a:t>
            </a:r>
            <a:r>
              <a:rPr lang="en-US" sz="2200" dirty="0" smtClean="0">
                <a:solidFill>
                  <a:prstClr val="black"/>
                </a:solidFill>
              </a:rPr>
              <a:t>).</a:t>
            </a:r>
            <a:endParaRPr lang="en-US" sz="2200" dirty="0">
              <a:solidFill>
                <a:prstClr val="black"/>
              </a:solidFill>
            </a:endParaRPr>
          </a:p>
          <a:p>
            <a:pPr marL="457200" lvl="0" indent="-457200">
              <a:buFont typeface="Arial" panose="020B0604020202020204" pitchFamily="34" charset="0"/>
              <a:buChar char="•"/>
              <a:defRPr/>
            </a:pPr>
            <a:r>
              <a:rPr lang="en-US" sz="2200" dirty="0">
                <a:solidFill>
                  <a:prstClr val="black"/>
                </a:solidFill>
              </a:rPr>
              <a:t>Funding for equipment comes from SOC expansion/implementation </a:t>
            </a:r>
            <a:r>
              <a:rPr lang="en-US" sz="2200" dirty="0" smtClean="0">
                <a:solidFill>
                  <a:prstClr val="black"/>
                </a:solidFill>
              </a:rPr>
              <a:t>grant.</a:t>
            </a:r>
            <a:endParaRPr lang="en-US" sz="2200" dirty="0">
              <a:solidFill>
                <a:prstClr val="black"/>
              </a:solidFill>
            </a:endParaRPr>
          </a:p>
          <a:p>
            <a:pPr marL="457200" lvl="0" indent="-457200">
              <a:buFont typeface="Arial" panose="020B0604020202020204" pitchFamily="34" charset="0"/>
              <a:buChar char="•"/>
              <a:defRPr/>
            </a:pPr>
            <a:r>
              <a:rPr lang="en-US" sz="2200" dirty="0" smtClean="0">
                <a:solidFill>
                  <a:prstClr val="black"/>
                </a:solidFill>
              </a:rPr>
              <a:t>Local </a:t>
            </a:r>
            <a:r>
              <a:rPr lang="en-US" sz="2200" dirty="0">
                <a:solidFill>
                  <a:prstClr val="black"/>
                </a:solidFill>
              </a:rPr>
              <a:t>funding for office space and administrative support </a:t>
            </a:r>
            <a:r>
              <a:rPr lang="en-US" sz="2200" dirty="0" smtClean="0">
                <a:solidFill>
                  <a:prstClr val="black"/>
                </a:solidFill>
              </a:rPr>
              <a:t>staff.</a:t>
            </a:r>
            <a:endParaRPr lang="en-US" sz="2200" dirty="0">
              <a:solidFill>
                <a:prstClr val="black"/>
              </a:solidFill>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2144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66925" y="143220"/>
            <a:ext cx="572701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Guam: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66925" y="1330337"/>
            <a:ext cx="11202832" cy="502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Calls can come directly through the Helpline number</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Calls into 911 wi</a:t>
            </a:r>
            <a:r>
              <a:rPr kumimoji="0" lang="en-US" sz="2800" b="0" i="0" u="none" strike="noStrike" kern="1200" cap="none" spc="0" normalizeH="0" baseline="0" noProof="0" dirty="0" smtClean="0">
                <a:ln>
                  <a:noFill/>
                </a:ln>
                <a:solidFill>
                  <a:prstClr val="black"/>
                </a:solidFill>
                <a:effectLst/>
                <a:uLnTx/>
                <a:uFillTx/>
                <a:latin typeface="Calibri"/>
                <a:ea typeface="Yu Gothic Medium" panose="020B0500000000000000" pitchFamily="34" charset="-128"/>
                <a:cs typeface="+mn-cs"/>
              </a:rPr>
              <a:t>ll be screened and behavioral health/mental health issues will be dispatched to the Helpline.</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Yu Gothic Medium" panose="020B0500000000000000" pitchFamily="34" charset="-128"/>
                <a:cs typeface="+mn-cs"/>
              </a:rPr>
              <a:t>W</a:t>
            </a:r>
            <a:r>
              <a:rPr kumimoji="0" lang="en-US" sz="2800" b="0" i="0" u="none" strike="noStrike" kern="1200" cap="none" spc="0" normalizeH="0" baseline="0" noProof="0" dirty="0" smtClean="0">
                <a:ln>
                  <a:noFill/>
                </a:ln>
                <a:solidFill>
                  <a:prstClr val="black"/>
                </a:solidFill>
                <a:effectLst/>
                <a:uLnTx/>
                <a:uFillTx/>
                <a:latin typeface="Calibri"/>
                <a:ea typeface="Yu Gothic Medium" panose="020B0500000000000000" pitchFamily="34" charset="-128"/>
                <a:cs typeface="+mn-cs"/>
              </a:rPr>
              <a:t>hen mobile response is activated, GPD becomes a critical partner in ensuring safety of staff responding. </a:t>
            </a:r>
          </a:p>
          <a:p>
            <a:pPr marL="457200" marR="0" lvl="1"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a:ea typeface="Yu Gothic Medium" panose="020B0500000000000000" pitchFamily="34" charset="-128"/>
              <a:cs typeface="+mn-cs"/>
            </a:endParaRPr>
          </a:p>
          <a:p>
            <a:pPr marL="457200" marR="0" lvl="1"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a:ea typeface="Yu Gothic Medium" panose="020B0500000000000000" pitchFamily="34" charset="-128"/>
                <a:cs typeface="+mn-cs"/>
              </a:rPr>
              <a:t>*Triage with other key partners such as clinics, VA, housing, etc. will be worked on as well as for referral sources.</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2142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09" y="1077668"/>
            <a:ext cx="9402869" cy="5707596"/>
          </a:xfrm>
          <a:prstGeom prst="rect">
            <a:avLst/>
          </a:prstGeom>
        </p:spPr>
      </p:pic>
      <p:sp>
        <p:nvSpPr>
          <p:cNvPr id="3" name="Rectangle 2"/>
          <p:cNvSpPr>
            <a:spLocks noChangeArrowheads="1"/>
          </p:cNvSpPr>
          <p:nvPr/>
        </p:nvSpPr>
        <p:spPr bwMode="auto">
          <a:xfrm>
            <a:off x="235226" y="143221"/>
            <a:ext cx="421076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Guam: Program Flow</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613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642838" y="202855"/>
            <a:ext cx="532132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Guam: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642838" y="2107510"/>
            <a:ext cx="10761663" cy="1977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028700" marR="0" lvl="1" indent="-5715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Identify and obtain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federal and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local funding to implement  and sustain MRSS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28864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682487" y="198783"/>
            <a:ext cx="52843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Guam: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682487" y="1514790"/>
            <a:ext cx="10761663" cy="4120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Learn About: </a:t>
            </a:r>
          </a:p>
          <a:p>
            <a:pPr marL="914400" lvl="1" indent="-457200">
              <a:lnSpc>
                <a:spcPct val="100000"/>
              </a:lnSpc>
              <a:defRPr/>
            </a:pPr>
            <a:r>
              <a:rPr lang="en-US" sz="2800" dirty="0" smtClean="0">
                <a:solidFill>
                  <a:prstClr val="black"/>
                </a:solidFill>
              </a:rPr>
              <a:t>How others operate MRSS </a:t>
            </a:r>
            <a:r>
              <a:rPr lang="en-US" sz="2800" dirty="0">
                <a:solidFill>
                  <a:prstClr val="black"/>
                </a:solidFill>
              </a:rPr>
              <a:t>from the point of entry, </a:t>
            </a:r>
            <a:r>
              <a:rPr lang="en-US" sz="2800" dirty="0" smtClean="0">
                <a:solidFill>
                  <a:prstClr val="black"/>
                </a:solidFill>
              </a:rPr>
              <a:t>including processes, </a:t>
            </a:r>
            <a:r>
              <a:rPr lang="en-US" sz="2800" dirty="0">
                <a:solidFill>
                  <a:prstClr val="black"/>
                </a:solidFill>
              </a:rPr>
              <a:t>program evaluation, </a:t>
            </a:r>
            <a:r>
              <a:rPr lang="en-US" sz="2800" dirty="0" smtClean="0">
                <a:solidFill>
                  <a:prstClr val="black"/>
                </a:solidFill>
              </a:rPr>
              <a:t>and specific strategies related to suicide.</a:t>
            </a:r>
          </a:p>
          <a:p>
            <a:pPr marL="914400" lvl="1" indent="-457200">
              <a:lnSpc>
                <a:spcPct val="100000"/>
              </a:lnSpc>
              <a:defRPr/>
            </a:pPr>
            <a:r>
              <a:rPr lang="en-US" sz="2800" dirty="0" smtClean="0">
                <a:solidFill>
                  <a:prstClr val="black"/>
                </a:solidFill>
              </a:rPr>
              <a:t>What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documentation and data are important to collect and how they can be used to improve services.</a:t>
            </a:r>
          </a:p>
          <a:p>
            <a:pPr marL="914400" marR="0" lvl="1" indent="-45720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Funding sources such as grants for supporting and sustaining MRSS</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7626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762000" y="173038"/>
            <a:ext cx="637225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dirty="0">
                <a:solidFill>
                  <a:schemeClr val="bg1"/>
                </a:solidFill>
                <a:latin typeface="Yu Gothic UI Semibold" panose="020B0700000000000000" pitchFamily="34" charset="-128"/>
                <a:ea typeface="Yu Gothic UI Semibold" panose="020B0700000000000000" pitchFamily="34" charset="-128"/>
              </a:rPr>
              <a:t>MRSS Value to Systems of Care</a:t>
            </a:r>
            <a:endParaRPr lang="en-US" altLang="en-US" sz="3400" dirty="0"/>
          </a:p>
        </p:txBody>
      </p:sp>
      <p:pic>
        <p:nvPicPr>
          <p:cNvPr id="2" name="Picture 1"/>
          <p:cNvPicPr>
            <a:picLocks noChangeAspect="1"/>
          </p:cNvPicPr>
          <p:nvPr/>
        </p:nvPicPr>
        <p:blipFill>
          <a:blip r:embed="rId3"/>
          <a:stretch>
            <a:fillRect/>
          </a:stretch>
        </p:blipFill>
        <p:spPr>
          <a:xfrm>
            <a:off x="1831429" y="1625580"/>
            <a:ext cx="3292125" cy="260931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307910" y="173038"/>
            <a:ext cx="7753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Indiana: Alumni, December 2017</a:t>
            </a:r>
            <a:r>
              <a:rPr kumimoji="0" lang="en-US" altLang="en-US" sz="3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endParaRPr kumimoji="0" lang="en-US" altLang="en-US" sz="3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120540857"/>
              </p:ext>
            </p:extLst>
          </p:nvPr>
        </p:nvGraphicFramePr>
        <p:xfrm>
          <a:off x="307909" y="1686540"/>
          <a:ext cx="11496163" cy="3792367"/>
        </p:xfrm>
        <a:graphic>
          <a:graphicData uri="http://schemas.openxmlformats.org/drawingml/2006/table">
            <a:tbl>
              <a:tblPr firstRow="1" bandRow="1">
                <a:tableStyleId>{073A0DAA-6AF3-43AB-8588-CEC1D06C72B9}</a:tableStyleId>
              </a:tblPr>
              <a:tblGrid>
                <a:gridCol w="3937370">
                  <a:extLst>
                    <a:ext uri="{9D8B030D-6E8A-4147-A177-3AD203B41FA5}">
                      <a16:colId xmlns:a16="http://schemas.microsoft.com/office/drawing/2014/main" val="20000"/>
                    </a:ext>
                  </a:extLst>
                </a:gridCol>
                <a:gridCol w="3726739">
                  <a:extLst>
                    <a:ext uri="{9D8B030D-6E8A-4147-A177-3AD203B41FA5}">
                      <a16:colId xmlns:a16="http://schemas.microsoft.com/office/drawing/2014/main" val="20001"/>
                    </a:ext>
                  </a:extLst>
                </a:gridCol>
                <a:gridCol w="3832054">
                  <a:extLst>
                    <a:ext uri="{9D8B030D-6E8A-4147-A177-3AD203B41FA5}">
                      <a16:colId xmlns:a16="http://schemas.microsoft.com/office/drawing/2014/main" val="20002"/>
                    </a:ext>
                  </a:extLst>
                </a:gridCol>
              </a:tblGrid>
              <a:tr h="7748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Participant</a:t>
                      </a:r>
                      <a:r>
                        <a:rPr lang="en-US" sz="2000" baseline="0" dirty="0" smtClean="0"/>
                        <a:t> </a:t>
                      </a:r>
                      <a:r>
                        <a:rPr lang="en-US" sz="2000" dirty="0" smtClean="0"/>
                        <a:t>Name</a:t>
                      </a:r>
                      <a:endParaRPr lang="en-US" sz="2000"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Title/Role</a:t>
                      </a:r>
                      <a:endParaRPr lang="en-US" sz="2000"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Organization </a:t>
                      </a:r>
                    </a:p>
                    <a:p>
                      <a:pPr algn="ctr"/>
                      <a:r>
                        <a:rPr lang="en-US" sz="2000" dirty="0" smtClean="0"/>
                        <a:t>(if applicable)</a:t>
                      </a:r>
                      <a:endParaRPr lang="en-US" sz="2000" dirty="0"/>
                    </a:p>
                  </a:txBody>
                  <a:tcPr>
                    <a:solidFill>
                      <a:srgbClr val="1D6A88"/>
                    </a:solidFill>
                  </a:tcPr>
                </a:tc>
                <a:extLst>
                  <a:ext uri="{0D108BD9-81ED-4DB2-BD59-A6C34878D82A}">
                    <a16:rowId xmlns:a16="http://schemas.microsoft.com/office/drawing/2014/main" val="10000"/>
                  </a:ext>
                </a:extLst>
              </a:tr>
              <a:tr h="929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Sirrilla D. Blackmon</a:t>
                      </a:r>
                    </a:p>
                    <a:p>
                      <a:endParaRPr lang="en-US" sz="20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Deputy Director Youth Services, Addiction Prevention, Cultural Linguistic Competency </a:t>
                      </a:r>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Division of Mental Health and Addiction</a:t>
                      </a:r>
                      <a:endParaRPr lang="en-US" sz="2000" dirty="0"/>
                    </a:p>
                  </a:txBody>
                  <a:tcPr/>
                </a:tc>
                <a:extLst>
                  <a:ext uri="{0D108BD9-81ED-4DB2-BD59-A6C34878D82A}">
                    <a16:rowId xmlns:a16="http://schemas.microsoft.com/office/drawing/2014/main" val="10001"/>
                  </a:ext>
                </a:extLst>
              </a:tr>
              <a:tr h="929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Jennifer Tackitt-Dorfmeyer</a:t>
                      </a:r>
                    </a:p>
                    <a:p>
                      <a:endParaRPr lang="en-US" sz="20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Executive Director</a:t>
                      </a:r>
                    </a:p>
                    <a:p>
                      <a:endParaRPr lang="en-US" sz="200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Choices Coordinated Care Solutions</a:t>
                      </a:r>
                    </a:p>
                    <a:p>
                      <a:endParaRPr lang="en-US" sz="2000" dirty="0"/>
                    </a:p>
                  </a:txBody>
                  <a:tcPr>
                    <a:solidFill>
                      <a:schemeClr val="bg1">
                        <a:lumMod val="75000"/>
                      </a:schemeClr>
                    </a:solidFill>
                  </a:tcPr>
                </a:tc>
                <a:extLst>
                  <a:ext uri="{0D108BD9-81ED-4DB2-BD59-A6C34878D82A}">
                    <a16:rowId xmlns:a16="http://schemas.microsoft.com/office/drawing/2014/main" val="10002"/>
                  </a:ext>
                </a:extLst>
              </a:tr>
              <a:tr h="9297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Elizabeth Oyer</a:t>
                      </a:r>
                    </a:p>
                    <a:p>
                      <a:endParaRPr lang="en-US" sz="20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VP of Applied Research &amp; Evaluation</a:t>
                      </a:r>
                    </a:p>
                    <a:p>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Choices Coordinated Care Solutions</a:t>
                      </a:r>
                    </a:p>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6104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58146" y="107723"/>
            <a:ext cx="7113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Indiana: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258146" y="992407"/>
            <a:ext cx="11694368" cy="558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92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counties and 25 Certified Community Mental Health Centers (CMHCs) that serve as the safety net for the state</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Populations served: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Serious Mentally Ill /Serious Emotionally Disturbed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Chronically Addicted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Dually Diagnosed  </a:t>
            </a:r>
          </a:p>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Current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array of mental health and addiction services are supported by MH Block Grant,  SA Block Grant, Medicaid and other third party payers</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Program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implementation of new services will be supported through the Office of Medicaid and the Division of Mental Health and Addiction</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Department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of Child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Services (DCS) utilizes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contractual agreements with CMHCs and other providers to ensure youth involved with child welfare receive mental health services</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Youth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with behavioral health issues who are involved with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juvenile justice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access services through DCS, services that are court ordered or receive alternative community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supports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0272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60784" y="154377"/>
            <a:ext cx="6018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Indiana: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60784" y="1141696"/>
            <a:ext cx="11545077" cy="509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Indiana currently does not have a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statewide MRSS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program that meets the needs of youth who are experiencing a crisis in the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community</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Indianapolis has a Mobile Crisis Act Team (MCAT):</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Initiated through the Indianapolis Mayor’s office. This is a partnership with the Indianapolis Police Department, the public hospital and the local Certified Community Mental Health Center (CMHC). MCAT targeted population are individuals who reside in an identified high risk crime areas. The team also has a relationship with the state Bureau of Developmental Disabilities Services. </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Allocation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from the State Targeted Response to Opioid Crisis grant was awarded to two agencies to develop a mobile crisis response model:</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Choices Emergency Response Teams (CERT)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a 24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/7 mobile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crisis team based in Ripley County. CERT will provide crisis response to consumers who reside in seven Indiana counties.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Centerstone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Opioid Crisis Response Teams (OCRT)</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crisis response intervention teams to engage individuals experiencing opioid use disorder (OUD) and mitigate instances of opioid overdose in the catchment area comprising of seven Indiana Counties.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0462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79919" y="154377"/>
            <a:ext cx="51779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Indiana: Program 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39959" y="1016967"/>
            <a:ext cx="11803224" cy="558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Commission for Improving the Status of Children (CISC) has four task forces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that address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needs of </a:t>
            </a:r>
            <a:r>
              <a:rPr kumimoji="0" lang="en-US" sz="20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children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the state: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Child Safety</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Mental Health and Substance </a:t>
            </a:r>
            <a:r>
              <a:rPr kumimoji="0" lang="en-US" sz="2000" b="0"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mn-cs"/>
              </a:rPr>
              <a:t>Abuse</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Education Outcomes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Cross System Youth and Juvenile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Justice</a:t>
            </a:r>
          </a:p>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endParaRPr kumimoji="0" lang="en-US"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*Development of the MRSS program for Indiana is the focus of the </a:t>
            </a:r>
            <a:r>
              <a:rPr kumimoji="0" lang="en-US" sz="2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 Creation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subcommittee under the Mental Health and Substance Abuse Task Force with final approval from the CISC.</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The Service Creation subcommittee:</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Has met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monthly since the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December 2017 MRSS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peer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meeting; meeting information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was shared with the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group </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Identified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other programs within the state and invited them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to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present their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models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Developed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timeline to keep this initiative on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track</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Is collecting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on emergency room visits and crisis services by analyzing Medicaid claims data.</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Will identify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elements to support the need for this program in the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state</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Would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like to glean any data related to providing services for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youth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families since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newest mobile crisis response programs are targeted for individuals with substance use </a:t>
            </a: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disorders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4165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39485" y="135715"/>
            <a:ext cx="5613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Indiana: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39485" y="2183169"/>
            <a:ext cx="7952793" cy="240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Potential barriers that may impede success are: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Workforce issues</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Cross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agency implementation</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Logistics</a:t>
            </a:r>
          </a:p>
        </p:txBody>
      </p:sp>
    </p:spTree>
    <p:extLst>
      <p:ext uri="{BB962C8B-B14F-4D97-AF65-F5344CB8AC3E}">
        <p14:creationId xmlns:p14="http://schemas.microsoft.com/office/powerpoint/2010/main" val="34473456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33265" y="135716"/>
            <a:ext cx="66993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Indiana: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33265" y="2267272"/>
            <a:ext cx="11793894" cy="306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marR="0" lvl="0" indent="-571500" algn="l" defTabSz="914400" rtl="0" eaLnBrk="0" fontAlgn="t"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Garner  feedback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regarding if we are on track (process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vs procedure)</a:t>
            </a:r>
          </a:p>
          <a:p>
            <a:pPr marL="0" marR="0" lvl="0" indent="0" algn="l" defTabSz="914400" rtl="0" eaLnBrk="0" fontAlgn="t" latinLnBrk="0" hangingPunct="0">
              <a:lnSpc>
                <a:spcPct val="90000"/>
              </a:lnSpc>
              <a:spcBef>
                <a:spcPts val="1000"/>
              </a:spcBef>
              <a:spcAft>
                <a:spcPct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71500" marR="0" lvl="0" indent="-571500" algn="l" defTabSz="914400" rtl="0" eaLnBrk="0" fontAlgn="t"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Receive technical assistance </a:t>
            </a:r>
          </a:p>
          <a:p>
            <a:pPr marL="0" marR="0" lvl="0" indent="0" algn="l" defTabSz="914400" rtl="0" eaLnBrk="0" fontAlgn="t" latinLnBrk="0" hangingPunct="0">
              <a:lnSpc>
                <a:spcPct val="90000"/>
              </a:lnSpc>
              <a:spcBef>
                <a:spcPts val="1000"/>
              </a:spcBef>
              <a:spcAft>
                <a:spcPct val="0"/>
              </a:spcAft>
              <a:buClrTx/>
              <a:buSzTx/>
              <a:buFont typeface="Arial" panose="020B0604020202020204" pitchFamily="34" charset="0"/>
              <a:buNone/>
              <a:tabLst/>
              <a:defRPr/>
            </a:pPr>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571500" marR="0" lvl="0" indent="-571500" algn="l" defTabSz="914400" rtl="0" eaLnBrk="0" fontAlgn="t"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Network with other states to discuss their implementation process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285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515225" y="135716"/>
            <a:ext cx="6348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Kansas: Alumni, December 2017</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107313793"/>
              </p:ext>
            </p:extLst>
          </p:nvPr>
        </p:nvGraphicFramePr>
        <p:xfrm>
          <a:off x="515225" y="1762424"/>
          <a:ext cx="10718754" cy="3366369"/>
        </p:xfrm>
        <a:graphic>
          <a:graphicData uri="http://schemas.openxmlformats.org/drawingml/2006/table">
            <a:tbl>
              <a:tblPr firstRow="1" bandRow="1">
                <a:tableStyleId>{073A0DAA-6AF3-43AB-8588-CEC1D06C72B9}</a:tableStyleId>
              </a:tblPr>
              <a:tblGrid>
                <a:gridCol w="3572918">
                  <a:extLst>
                    <a:ext uri="{9D8B030D-6E8A-4147-A177-3AD203B41FA5}">
                      <a16:colId xmlns:a16="http://schemas.microsoft.com/office/drawing/2014/main" val="20000"/>
                    </a:ext>
                  </a:extLst>
                </a:gridCol>
                <a:gridCol w="3572918">
                  <a:extLst>
                    <a:ext uri="{9D8B030D-6E8A-4147-A177-3AD203B41FA5}">
                      <a16:colId xmlns:a16="http://schemas.microsoft.com/office/drawing/2014/main" val="20001"/>
                    </a:ext>
                  </a:extLst>
                </a:gridCol>
                <a:gridCol w="3572918">
                  <a:extLst>
                    <a:ext uri="{9D8B030D-6E8A-4147-A177-3AD203B41FA5}">
                      <a16:colId xmlns:a16="http://schemas.microsoft.com/office/drawing/2014/main" val="20002"/>
                    </a:ext>
                  </a:extLst>
                </a:gridCol>
              </a:tblGrid>
              <a:tr h="58592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9087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a:solidFill>
                            <a:schemeClr val="tx1"/>
                          </a:solidFill>
                        </a:rPr>
                        <a:t>Kelsee Torrez</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SOC Project Director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KDADS</a:t>
                      </a:r>
                    </a:p>
                  </a:txBody>
                  <a:tcPr/>
                </a:tc>
                <a:extLst>
                  <a:ext uri="{0D108BD9-81ED-4DB2-BD59-A6C34878D82A}">
                    <a16:rowId xmlns:a16="http://schemas.microsoft.com/office/drawing/2014/main" val="10001"/>
                  </a:ext>
                </a:extLst>
              </a:tr>
              <a:tr h="9087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a:t>Nicole Stafford</a:t>
                      </a:r>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SOC Project Coordinator</a:t>
                      </a:r>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PACES</a:t>
                      </a:r>
                    </a:p>
                  </a:txBody>
                  <a:tcPr>
                    <a:solidFill>
                      <a:schemeClr val="bg1">
                        <a:lumMod val="75000"/>
                      </a:schemeClr>
                    </a:solidFill>
                  </a:tcPr>
                </a:tc>
                <a:extLst>
                  <a:ext uri="{0D108BD9-81ED-4DB2-BD59-A6C34878D82A}">
                    <a16:rowId xmlns:a16="http://schemas.microsoft.com/office/drawing/2014/main" val="10002"/>
                  </a:ext>
                </a:extLst>
              </a:tr>
              <a:tr h="9087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smtClean="0"/>
                        <a:t>Jeanne Urban-Wurtz </a:t>
                      </a:r>
                      <a:endParaRPr lang="en-US" sz="20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Director of Behavioral Health</a:t>
                      </a:r>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KDADS</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2406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63794" y="70401"/>
            <a:ext cx="5250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Kansas: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363794" y="1595535"/>
            <a:ext cx="11532737" cy="47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are 26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Community Mental Health Centers (CMHCs) in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Kansas</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CMHC staff are available 24/7 for crisis calls and to assess for hospitalization</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CMHCs serve anyone in their catchment area; SOC youth are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ages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birth-21, with SED, mostly school aged, residing within 16 counties.</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Some CMHCs are under the county’s jurisdiction, others are independently operated with a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board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of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directors</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571500" marR="0" lvl="0" indent="-5715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CMHCs are locally (county, state) and federally (Medicaid, Block Grant, etc.) funded</a:t>
            </a:r>
          </a:p>
        </p:txBody>
      </p:sp>
    </p:spTree>
    <p:extLst>
      <p:ext uri="{BB962C8B-B14F-4D97-AF65-F5344CB8AC3E}">
        <p14:creationId xmlns:p14="http://schemas.microsoft.com/office/powerpoint/2010/main" val="3290388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59007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Kansas: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362075"/>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Modified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MRSS program implementation efforts are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currently</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underway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one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CMHC: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CMHC is working with their largest school district to reduce school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suspensions  </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will respond to the school and provide stabilization services in lieu of disciplinary action</a:t>
            </a:r>
          </a:p>
          <a:p>
            <a:pPr marL="685800" marR="0" lvl="1"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Currently working to identify funding, staffing, and training while developing policy</a:t>
            </a: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3258437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79140" y="98394"/>
            <a:ext cx="5059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Kansas: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79140" y="1315616"/>
            <a:ext cx="11570738" cy="447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Kansas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currently in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planning stages of piloting MRSS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programming:</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828800" marR="0" lvl="3"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Reviewing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best practices, methods, and program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structures</a:t>
            </a:r>
          </a:p>
          <a:p>
            <a:pPr marL="1828800" marR="0" lvl="3"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828800" marR="0" lvl="3"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Drafting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policy and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procedures</a:t>
            </a:r>
          </a:p>
          <a:p>
            <a:pPr marL="1828800" marR="0" lvl="3"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State is drafting a MRSS pilot program, so more CMHCs can implement MRSS</a:t>
            </a:r>
          </a:p>
        </p:txBody>
      </p:sp>
    </p:spTree>
    <p:extLst>
      <p:ext uri="{BB962C8B-B14F-4D97-AF65-F5344CB8AC3E}">
        <p14:creationId xmlns:p14="http://schemas.microsoft.com/office/powerpoint/2010/main" val="267075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546335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400" b="1" dirty="0">
                <a:solidFill>
                  <a:schemeClr val="bg1"/>
                </a:solidFill>
                <a:latin typeface="Yu Gothic UI Semibold" panose="020B0700000000000000" pitchFamily="34" charset="-128"/>
                <a:ea typeface="Yu Gothic UI Semibold" panose="020B0700000000000000" pitchFamily="34" charset="-128"/>
              </a:rPr>
              <a:t>Faculty/Staff Introductions</a:t>
            </a:r>
            <a:endParaRPr lang="en-US" altLang="en-US" sz="3400" dirty="0"/>
          </a:p>
        </p:txBody>
      </p:sp>
      <p:sp>
        <p:nvSpPr>
          <p:cNvPr id="18436" name="Content Placeholder 2"/>
          <p:cNvSpPr txBox="1">
            <a:spLocks/>
          </p:cNvSpPr>
          <p:nvPr/>
        </p:nvSpPr>
        <p:spPr bwMode="auto">
          <a:xfrm>
            <a:off x="490538" y="1309489"/>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742950" lvl="1" indent="-285750" eaLnBrk="1" hangingPunct="1">
              <a:lnSpc>
                <a:spcPct val="100000"/>
              </a:lnSpc>
              <a:spcBef>
                <a:spcPct val="20000"/>
              </a:spcBef>
              <a:buFont typeface="Arial" charset="0"/>
              <a:buChar char="–"/>
              <a:defRPr/>
            </a:pPr>
            <a:r>
              <a:rPr lang="en-US" altLang="en-US" sz="2600" dirty="0">
                <a:solidFill>
                  <a:prstClr val="black"/>
                </a:solidFill>
                <a:latin typeface="Calibri"/>
                <a:ea typeface="ＭＳ Ｐゴシック" pitchFamily="34" charset="-128"/>
              </a:rPr>
              <a:t>Milwaukee County, Wisconsin:</a:t>
            </a:r>
          </a:p>
          <a:p>
            <a:pPr marL="857250" lvl="2" indent="0" eaLnBrk="1" hangingPunct="1">
              <a:lnSpc>
                <a:spcPct val="100000"/>
              </a:lnSpc>
              <a:spcBef>
                <a:spcPct val="20000"/>
              </a:spcBef>
              <a:buNone/>
              <a:defRPr/>
            </a:pPr>
            <a:r>
              <a:rPr lang="en-US" altLang="en-US" sz="2400" b="1" dirty="0">
                <a:solidFill>
                  <a:prstClr val="black"/>
                </a:solidFill>
                <a:latin typeface="Calibri"/>
                <a:ea typeface="ＭＳ Ｐゴシック" pitchFamily="34" charset="-128"/>
              </a:rPr>
              <a:t>Bruce Kamradt, Chris </a:t>
            </a:r>
            <a:r>
              <a:rPr lang="en-US" altLang="en-US" sz="2400" b="1" dirty="0" smtClean="0">
                <a:solidFill>
                  <a:prstClr val="black"/>
                </a:solidFill>
                <a:latin typeface="Calibri"/>
                <a:ea typeface="ＭＳ Ｐゴシック" pitchFamily="34" charset="-128"/>
              </a:rPr>
              <a:t>Morano, Chad Meinholdt</a:t>
            </a:r>
            <a:endParaRPr lang="en-US" altLang="en-US" sz="2400" b="1" dirty="0">
              <a:solidFill>
                <a:prstClr val="black"/>
              </a:solidFill>
              <a:latin typeface="Calibri"/>
              <a:ea typeface="ＭＳ Ｐゴシック" pitchFamily="34" charset="-128"/>
            </a:endParaRPr>
          </a:p>
          <a:p>
            <a:pPr marL="742950" lvl="1" indent="-285750" eaLnBrk="1" hangingPunct="1">
              <a:lnSpc>
                <a:spcPct val="100000"/>
              </a:lnSpc>
              <a:spcBef>
                <a:spcPct val="20000"/>
              </a:spcBef>
              <a:buFont typeface="Arial" charset="0"/>
              <a:buChar char="–"/>
              <a:defRPr/>
            </a:pPr>
            <a:r>
              <a:rPr lang="en-US" altLang="en-US" sz="2600" dirty="0">
                <a:solidFill>
                  <a:prstClr val="black"/>
                </a:solidFill>
                <a:latin typeface="Calibri"/>
                <a:ea typeface="ＭＳ Ｐゴシック" pitchFamily="34" charset="-128"/>
              </a:rPr>
              <a:t>New Jersey:</a:t>
            </a:r>
          </a:p>
          <a:p>
            <a:pPr marL="857250" lvl="2" indent="0" eaLnBrk="1" hangingPunct="1">
              <a:lnSpc>
                <a:spcPct val="100000"/>
              </a:lnSpc>
              <a:spcBef>
                <a:spcPct val="20000"/>
              </a:spcBef>
              <a:buNone/>
              <a:defRPr/>
            </a:pPr>
            <a:r>
              <a:rPr lang="en-US" altLang="en-US" sz="2400" b="1" dirty="0" smtClean="0">
                <a:solidFill>
                  <a:prstClr val="black"/>
                </a:solidFill>
                <a:latin typeface="Calibri"/>
                <a:ea typeface="ＭＳ Ｐゴシック" pitchFamily="34" charset="-128"/>
              </a:rPr>
              <a:t>Ruby </a:t>
            </a:r>
            <a:r>
              <a:rPr lang="en-US" altLang="en-US" sz="2400" b="1" dirty="0">
                <a:solidFill>
                  <a:prstClr val="black"/>
                </a:solidFill>
                <a:latin typeface="Calibri"/>
                <a:ea typeface="ＭＳ Ｐゴシック" pitchFamily="34" charset="-128"/>
              </a:rPr>
              <a:t>Goyal-Carkeek, Wyndee Davis, Stacy </a:t>
            </a:r>
            <a:r>
              <a:rPr lang="en-US" altLang="en-US" sz="2400" b="1" dirty="0" smtClean="0">
                <a:solidFill>
                  <a:prstClr val="black"/>
                </a:solidFill>
                <a:latin typeface="Calibri"/>
                <a:ea typeface="ＭＳ Ｐゴシック" pitchFamily="34" charset="-128"/>
              </a:rPr>
              <a:t>Reh</a:t>
            </a:r>
          </a:p>
          <a:p>
            <a:pPr marL="742950" lvl="1" indent="-285750" eaLnBrk="1" hangingPunct="1">
              <a:lnSpc>
                <a:spcPct val="100000"/>
              </a:lnSpc>
              <a:spcBef>
                <a:spcPct val="20000"/>
              </a:spcBef>
              <a:buFont typeface="Arial" charset="0"/>
              <a:buChar char="–"/>
              <a:defRPr/>
            </a:pPr>
            <a:r>
              <a:rPr lang="en-US" altLang="en-US" sz="2600" dirty="0" smtClean="0">
                <a:solidFill>
                  <a:prstClr val="black"/>
                </a:solidFill>
                <a:latin typeface="Calibri"/>
                <a:ea typeface="ＭＳ Ｐゴシック" pitchFamily="34" charset="-128"/>
              </a:rPr>
              <a:t>Connecticut</a:t>
            </a:r>
            <a:r>
              <a:rPr lang="en-US" altLang="en-US" sz="2600" i="1" dirty="0" smtClean="0">
                <a:solidFill>
                  <a:prstClr val="black"/>
                </a:solidFill>
                <a:latin typeface="Calibri"/>
                <a:ea typeface="ＭＳ Ｐゴシック" pitchFamily="34" charset="-128"/>
              </a:rPr>
              <a:t>:</a:t>
            </a:r>
          </a:p>
          <a:p>
            <a:pPr marL="857250" lvl="2" indent="0" eaLnBrk="1" hangingPunct="1">
              <a:lnSpc>
                <a:spcPct val="100000"/>
              </a:lnSpc>
              <a:spcBef>
                <a:spcPct val="20000"/>
              </a:spcBef>
              <a:buNone/>
              <a:defRPr/>
            </a:pPr>
            <a:r>
              <a:rPr lang="en-US" altLang="en-US" sz="2400" b="1" dirty="0" smtClean="0">
                <a:solidFill>
                  <a:prstClr val="black"/>
                </a:solidFill>
                <a:latin typeface="Calibri"/>
                <a:ea typeface="ＭＳ Ｐゴシック" pitchFamily="34" charset="-128"/>
              </a:rPr>
              <a:t>Tim Marshall, Jeff Vanderploeg</a:t>
            </a:r>
          </a:p>
          <a:p>
            <a:pPr marL="742950" lvl="1" indent="-285750" eaLnBrk="1" hangingPunct="1">
              <a:lnSpc>
                <a:spcPct val="100000"/>
              </a:lnSpc>
              <a:spcBef>
                <a:spcPct val="20000"/>
              </a:spcBef>
              <a:buFont typeface="Arial" charset="0"/>
              <a:buChar char="–"/>
              <a:defRPr/>
            </a:pPr>
            <a:r>
              <a:rPr lang="en-US" altLang="en-US" sz="2600" dirty="0" smtClean="0">
                <a:solidFill>
                  <a:prstClr val="black"/>
                </a:solidFill>
                <a:latin typeface="Calibri"/>
                <a:ea typeface="ＭＳ Ｐゴシック" pitchFamily="34" charset="-128"/>
              </a:rPr>
              <a:t>TA Network:</a:t>
            </a:r>
          </a:p>
          <a:p>
            <a:pPr marL="857250" lvl="2" indent="0" eaLnBrk="1" hangingPunct="1">
              <a:lnSpc>
                <a:spcPct val="100000"/>
              </a:lnSpc>
              <a:spcBef>
                <a:spcPct val="20000"/>
              </a:spcBef>
              <a:buNone/>
              <a:defRPr/>
            </a:pPr>
            <a:r>
              <a:rPr lang="en-US" altLang="en-US" sz="2400" b="1" dirty="0" smtClean="0">
                <a:solidFill>
                  <a:prstClr val="black"/>
                </a:solidFill>
                <a:latin typeface="Calibri"/>
                <a:ea typeface="ＭＳ Ｐゴシック" pitchFamily="34" charset="-128"/>
              </a:rPr>
              <a:t>Dayana </a:t>
            </a:r>
            <a:r>
              <a:rPr lang="en-US" altLang="en-US" sz="2400" b="1" dirty="0">
                <a:solidFill>
                  <a:prstClr val="black"/>
                </a:solidFill>
                <a:latin typeface="Calibri"/>
                <a:ea typeface="ＭＳ Ｐゴシック" pitchFamily="34" charset="-128"/>
              </a:rPr>
              <a:t>Simons, </a:t>
            </a:r>
            <a:r>
              <a:rPr lang="en-US" altLang="en-US" sz="2400" b="1" dirty="0" smtClean="0">
                <a:solidFill>
                  <a:prstClr val="black"/>
                </a:solidFill>
                <a:latin typeface="Calibri"/>
                <a:ea typeface="ＭＳ Ｐゴシック" pitchFamily="34" charset="-128"/>
              </a:rPr>
              <a:t>Elizabeth Manley, Shannon Robshaw, Rhona </a:t>
            </a:r>
            <a:r>
              <a:rPr lang="en-US" altLang="en-US" sz="2400" b="1" dirty="0">
                <a:solidFill>
                  <a:prstClr val="black"/>
                </a:solidFill>
                <a:latin typeface="Calibri"/>
                <a:ea typeface="ＭＳ Ｐゴシック" pitchFamily="34" charset="-128"/>
              </a:rPr>
              <a:t>Mutibwa, Jamila Savage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07436" y="98393"/>
            <a:ext cx="5495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Kansas: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07436" y="1306285"/>
            <a:ext cx="11405119" cy="468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Identifying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funding for infrastructure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development</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Culture change (punitive vs trauma informed care practices</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Policy and procedural development and implementation at both state and local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levels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Training of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staff</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Determining appropriate response times for each call (triage system</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Developing a data/outcomes tracking system</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78608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09385" y="135716"/>
            <a:ext cx="5458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Kansas: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09385" y="1222241"/>
            <a:ext cx="11325889"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Learn more about:</a:t>
            </a:r>
          </a:p>
          <a:p>
            <a:pPr marL="457200" marR="0" lvl="1" indent="0" algn="l" defTabSz="914400" rtl="0" eaLnBrk="0" fontAlgn="base" latinLnBrk="0" hangingPunct="0">
              <a:lnSpc>
                <a:spcPct val="90000"/>
              </a:lnSpc>
              <a:spcBef>
                <a:spcPts val="500"/>
              </a:spcBef>
              <a:spcAft>
                <a:spcPct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process and structure of other states’ response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strategies: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dispatcher, response team, leadership roles, etc</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Medicaid reimbursement and sustainable financing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options</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Policy, procedure, and training that reflects SOC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values</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MRSS expansion from one location to a state-wide service</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3706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515225" y="191700"/>
            <a:ext cx="9397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Muskegon County Michigan: Alumni, April 2017</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4185416587"/>
              </p:ext>
            </p:extLst>
          </p:nvPr>
        </p:nvGraphicFramePr>
        <p:xfrm>
          <a:off x="515225" y="1824747"/>
          <a:ext cx="11334653" cy="3787564"/>
        </p:xfrm>
        <a:graphic>
          <a:graphicData uri="http://schemas.openxmlformats.org/drawingml/2006/table">
            <a:tbl>
              <a:tblPr firstRow="1" bandRow="1">
                <a:tableStyleId>{073A0DAA-6AF3-43AB-8588-CEC1D06C72B9}</a:tableStyleId>
              </a:tblPr>
              <a:tblGrid>
                <a:gridCol w="3778218">
                  <a:extLst>
                    <a:ext uri="{9D8B030D-6E8A-4147-A177-3AD203B41FA5}">
                      <a16:colId xmlns:a16="http://schemas.microsoft.com/office/drawing/2014/main" val="20000"/>
                    </a:ext>
                  </a:extLst>
                </a:gridCol>
                <a:gridCol w="3562084">
                  <a:extLst>
                    <a:ext uri="{9D8B030D-6E8A-4147-A177-3AD203B41FA5}">
                      <a16:colId xmlns:a16="http://schemas.microsoft.com/office/drawing/2014/main" val="20001"/>
                    </a:ext>
                  </a:extLst>
                </a:gridCol>
                <a:gridCol w="3994351">
                  <a:extLst>
                    <a:ext uri="{9D8B030D-6E8A-4147-A177-3AD203B41FA5}">
                      <a16:colId xmlns:a16="http://schemas.microsoft.com/office/drawing/2014/main" val="20002"/>
                    </a:ext>
                  </a:extLst>
                </a:gridCol>
              </a:tblGrid>
              <a:tr h="7700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10000"/>
                  </a:ext>
                </a:extLst>
              </a:tr>
              <a:tr h="9584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smtClean="0">
                          <a:solidFill>
                            <a:schemeClr val="tx1"/>
                          </a:solidFill>
                        </a:rPr>
                        <a:t>Kelly</a:t>
                      </a:r>
                      <a:r>
                        <a:rPr lang="en-US" sz="2000" b="1" baseline="0" dirty="0" smtClean="0">
                          <a:solidFill>
                            <a:schemeClr val="tx1"/>
                          </a:solidFill>
                        </a:rPr>
                        <a:t> France</a:t>
                      </a:r>
                      <a:endParaRPr lang="en-US" sz="20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Transition Age Services Manager </a:t>
                      </a:r>
                    </a:p>
                    <a:p>
                      <a:r>
                        <a:rPr lang="en-US" sz="2000" dirty="0" smtClean="0"/>
                        <a:t>Clinical Lead</a:t>
                      </a:r>
                    </a:p>
                    <a:p>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HealthWest</a:t>
                      </a:r>
                    </a:p>
                    <a:p>
                      <a:r>
                        <a:rPr lang="en-US" sz="2000" dirty="0" smtClean="0"/>
                        <a:t>MYalliance SOC – Muskegon County</a:t>
                      </a:r>
                    </a:p>
                    <a:p>
                      <a:endParaRPr lang="en-US" sz="2000" dirty="0"/>
                    </a:p>
                  </a:txBody>
                  <a:tcPr/>
                </a:tc>
                <a:extLst>
                  <a:ext uri="{0D108BD9-81ED-4DB2-BD59-A6C34878D82A}">
                    <a16:rowId xmlns:a16="http://schemas.microsoft.com/office/drawing/2014/main" val="10001"/>
                  </a:ext>
                </a:extLst>
              </a:tr>
              <a:tr h="4550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smtClean="0"/>
                        <a:t>Rhonda Emery</a:t>
                      </a:r>
                      <a:endParaRPr lang="en-US" sz="2000" b="1"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Youth Manager</a:t>
                      </a:r>
                    </a:p>
                    <a:p>
                      <a:r>
                        <a:rPr lang="en-US" sz="2000" dirty="0" smtClean="0"/>
                        <a:t>Clinical Lead</a:t>
                      </a:r>
                      <a:endParaRPr lang="en-US" sz="2000" dirty="0"/>
                    </a:p>
                  </a:txBody>
                  <a:tcPr>
                    <a:solidFill>
                      <a:schemeClr val="bg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Healthwest</a:t>
                      </a:r>
                    </a:p>
                    <a:p>
                      <a:r>
                        <a:rPr lang="en-US" sz="2000" dirty="0" smtClean="0"/>
                        <a:t>Myalliance  SOC</a:t>
                      </a:r>
                      <a:endParaRPr lang="en-US" sz="2000" dirty="0"/>
                    </a:p>
                  </a:txBody>
                  <a:tcPr>
                    <a:solidFill>
                      <a:schemeClr val="bg1">
                        <a:lumMod val="75000"/>
                      </a:schemeClr>
                    </a:solidFill>
                  </a:tcPr>
                </a:tc>
                <a:extLst>
                  <a:ext uri="{0D108BD9-81ED-4DB2-BD59-A6C34878D82A}">
                    <a16:rowId xmlns:a16="http://schemas.microsoft.com/office/drawing/2014/main" val="10002"/>
                  </a:ext>
                </a:extLst>
              </a:tr>
              <a:tr h="4550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smtClean="0"/>
                        <a:t>Kate Kesteloot</a:t>
                      </a:r>
                      <a:r>
                        <a:rPr lang="en-US" sz="2000" b="1" baseline="0" dirty="0" smtClean="0"/>
                        <a:t> Scarbrough</a:t>
                      </a:r>
                      <a:endParaRPr lang="en-US" sz="2000" b="1"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Executive Director</a:t>
                      </a:r>
                      <a:endParaRPr lang="en-US" sz="20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Mediation &amp; Restorative Services at the Brian Mattson Center for Restorative Justice</a:t>
                      </a:r>
                    </a:p>
                    <a:p>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59743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73626" y="153374"/>
            <a:ext cx="738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Muskegon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373626" y="1170040"/>
            <a:ext cx="11504243" cy="501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Two-fold approach:  </a:t>
            </a:r>
          </a:p>
          <a:p>
            <a:pPr marL="1428750" marR="0" lvl="2" indent="-514350" algn="l" defTabSz="914400" rtl="0" eaLnBrk="0" fontAlgn="base" latinLnBrk="0" hangingPunct="0">
              <a:lnSpc>
                <a:spcPct val="90000"/>
              </a:lnSpc>
              <a:spcBef>
                <a:spcPts val="500"/>
              </a:spcBef>
              <a:spcAft>
                <a:spcPct val="0"/>
              </a:spcAft>
              <a:buClrTx/>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HealthWest implementation </a:t>
            </a:r>
          </a:p>
          <a:p>
            <a:pPr marL="1428750" lvl="2" indent="-514350">
              <a:buFont typeface="+mj-lt"/>
              <a:buAutoNum type="arabicPeriod"/>
              <a:defRPr/>
            </a:pPr>
            <a:r>
              <a:rPr lang="en-US" sz="2800" dirty="0">
                <a:solidFill>
                  <a:prstClr val="black"/>
                </a:solidFill>
              </a:rPr>
              <a:t>Juvenile Urgent Response </a:t>
            </a:r>
            <a:r>
              <a:rPr lang="en-US" sz="2800" dirty="0" smtClean="0">
                <a:solidFill>
                  <a:prstClr val="black"/>
                </a:solidFill>
              </a:rPr>
              <a:t>Team (JURT)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and Community Leadership Team</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Serving any youth/family in Muskegon County, 24/7</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Partnerships with:</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Juvenile Justice (JTC)</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Community Leadership Team, hoping to get more proactive, less reactive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County wide, mental health crisis driven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Medicaid, braided funding, JURT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3533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78364" y="94381"/>
            <a:ext cx="8037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Muskegon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78364" y="1495296"/>
            <a:ext cx="1151051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Currently a HealthWest program</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Utilizing SOC core values, CANS assessment process, home/community based</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Clinician teamed with a “stabilizer” are dispatched upon request</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Primary team 8a-7p M-TH, 8-5 Friday, on call coverage nights and weekends</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Braided funding with Family Court for JTC response</a:t>
            </a:r>
          </a:p>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Used as entry to county mental health system</a:t>
            </a: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2446991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52400" y="114045"/>
            <a:ext cx="719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Muskegon County: Program 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19100" y="951252"/>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Full time team of 3 master level clinicians, 3 stabilizers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“Air traffic controller” and “On-call coordinator”</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School “Cheat Sheets”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School based clinicians as extensions of MRSS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Contract with Family Court for JTC response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JURT funding for training and system mapping</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Entire overhaul of access to mental health system</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67478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90052" y="123877"/>
            <a:ext cx="7632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Muskegon County: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90052" y="1214590"/>
            <a:ext cx="11675806"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Capacity issues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increase in referrals/calls since implementation</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“Fix all” mentality</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One program set up to fail without community training and development</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Mental Health Services for youth in Muskegon County</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all time high: ACES, opioid epidemic.</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Schools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how to respond to schools with HIPAA, FERPA and parental consent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83943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505327" y="114044"/>
            <a:ext cx="7595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Muskegon County: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505327" y="1383872"/>
            <a:ext cx="11342544"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Community Leadership:</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how to bring the proactive, trauma informed training and development to the community?</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Capacity!  </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How to get buy in from community partners for a community MRSS response so all the weight is not on one agency</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FUNDING</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TRAINING</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33665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36579" y="217783"/>
            <a:ext cx="5428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Nevada: Alumni, April 2017</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46726873"/>
              </p:ext>
            </p:extLst>
          </p:nvPr>
        </p:nvGraphicFramePr>
        <p:xfrm>
          <a:off x="236579" y="2154073"/>
          <a:ext cx="11702574" cy="2090557"/>
        </p:xfrm>
        <a:graphic>
          <a:graphicData uri="http://schemas.openxmlformats.org/drawingml/2006/table">
            <a:tbl>
              <a:tblPr firstRow="1" bandRow="1">
                <a:tableStyleId>{073A0DAA-6AF3-43AB-8588-CEC1D06C72B9}</a:tableStyleId>
              </a:tblPr>
              <a:tblGrid>
                <a:gridCol w="3900858">
                  <a:extLst>
                    <a:ext uri="{9D8B030D-6E8A-4147-A177-3AD203B41FA5}">
                      <a16:colId xmlns:a16="http://schemas.microsoft.com/office/drawing/2014/main" val="20000"/>
                    </a:ext>
                  </a:extLst>
                </a:gridCol>
                <a:gridCol w="3593399">
                  <a:extLst>
                    <a:ext uri="{9D8B030D-6E8A-4147-A177-3AD203B41FA5}">
                      <a16:colId xmlns:a16="http://schemas.microsoft.com/office/drawing/2014/main" val="20001"/>
                    </a:ext>
                  </a:extLst>
                </a:gridCol>
                <a:gridCol w="4208317">
                  <a:extLst>
                    <a:ext uri="{9D8B030D-6E8A-4147-A177-3AD203B41FA5}">
                      <a16:colId xmlns:a16="http://schemas.microsoft.com/office/drawing/2014/main" val="20002"/>
                    </a:ext>
                  </a:extLst>
                </a:gridCol>
              </a:tblGrid>
              <a:tr h="9018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107967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i="0" dirty="0" smtClean="0">
                          <a:solidFill>
                            <a:schemeClr val="tx1"/>
                          </a:solidFill>
                        </a:rPr>
                        <a:t>Ann Polakowski</a:t>
                      </a:r>
                      <a:endParaRPr lang="en-US" sz="2400" b="1" i="0"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Clinical Program Manger II</a:t>
                      </a:r>
                    </a:p>
                    <a:p>
                      <a:endParaRPr lang="en-US" sz="24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Division of Child and Family Services</a:t>
                      </a:r>
                    </a:p>
                    <a:p>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2358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118188" y="154377"/>
            <a:ext cx="5380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Nevada: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118188" y="1222311"/>
            <a:ext cx="11713028" cy="500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Program is housed in the Division of Child and Family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Services (DCFS),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the Department of Health and Human Services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Serve any youth age birth to 18 presenting with an emergent behavioral or mental health concern requesting immediate support,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assessment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 behavioral health program within DCFS, partnering with child welfare, juvenile justice, parents, private and public providers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Statewide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Funded by a blend of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state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grant funding, some insurance billing revenue</a:t>
            </a:r>
          </a:p>
        </p:txBody>
      </p:sp>
    </p:spTree>
    <p:extLst>
      <p:ext uri="{BB962C8B-B14F-4D97-AF65-F5344CB8AC3E}">
        <p14:creationId xmlns:p14="http://schemas.microsoft.com/office/powerpoint/2010/main" val="393571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2934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a:solidFill>
                  <a:schemeClr val="bg1"/>
                </a:solidFill>
                <a:latin typeface="+mn-lt"/>
                <a:ea typeface="Yu Gothic UI Semibold" panose="020B0700000000000000" pitchFamily="34" charset="-128"/>
              </a:rPr>
              <a:t>Agenda: Day 1</a:t>
            </a:r>
            <a:endParaRPr lang="en-US" altLang="en-US" sz="3600" dirty="0">
              <a:latin typeface="+mn-lt"/>
            </a:endParaRPr>
          </a:p>
        </p:txBody>
      </p:sp>
      <p:sp>
        <p:nvSpPr>
          <p:cNvPr id="18436" name="Content Placeholder 2"/>
          <p:cNvSpPr txBox="1">
            <a:spLocks/>
          </p:cNvSpPr>
          <p:nvPr/>
        </p:nvSpPr>
        <p:spPr bwMode="auto">
          <a:xfrm>
            <a:off x="490538" y="1413163"/>
            <a:ext cx="11105717" cy="492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lvl="0" indent="-342900" eaLnBrk="1" hangingPunct="1">
              <a:lnSpc>
                <a:spcPct val="100000"/>
              </a:lnSpc>
              <a:spcBef>
                <a:spcPct val="20000"/>
              </a:spcBef>
              <a:buFont typeface="Arial" charset="0"/>
              <a:buChar char="•"/>
              <a:defRPr/>
            </a:pPr>
            <a:r>
              <a:rPr lang="en-US" altLang="en-US" sz="2400" dirty="0" smtClean="0">
                <a:solidFill>
                  <a:prstClr val="black"/>
                </a:solidFill>
                <a:latin typeface="Calibri"/>
                <a:ea typeface="ＭＳ Ｐゴシック" pitchFamily="34" charset="-128"/>
              </a:rPr>
              <a:t>State and Alumni Team </a:t>
            </a:r>
            <a:r>
              <a:rPr lang="en-US" altLang="en-US" sz="2400" dirty="0">
                <a:solidFill>
                  <a:prstClr val="black"/>
                </a:solidFill>
                <a:latin typeface="Calibri"/>
                <a:ea typeface="ＭＳ Ｐゴシック" pitchFamily="34" charset="-128"/>
              </a:rPr>
              <a:t>Introductions</a:t>
            </a:r>
          </a:p>
          <a:p>
            <a:pPr marL="342900" lvl="0" indent="-342900" eaLnBrk="1" hangingPunct="1">
              <a:lnSpc>
                <a:spcPct val="100000"/>
              </a:lnSpc>
              <a:spcBef>
                <a:spcPct val="20000"/>
              </a:spcBef>
              <a:buFont typeface="Arial" charset="0"/>
              <a:buChar char="•"/>
              <a:defRPr/>
            </a:pPr>
            <a:r>
              <a:rPr lang="en-US" altLang="en-US" sz="2400" dirty="0" smtClean="0">
                <a:solidFill>
                  <a:prstClr val="black"/>
                </a:solidFill>
                <a:latin typeface="Calibri"/>
                <a:ea typeface="ＭＳ Ｐゴシック" pitchFamily="34" charset="-128"/>
              </a:rPr>
              <a:t>Debrief of “Ride Along”</a:t>
            </a:r>
            <a:endParaRPr lang="en-US" altLang="en-US" sz="2400" dirty="0">
              <a:solidFill>
                <a:prstClr val="black"/>
              </a:solidFill>
              <a:latin typeface="Calibri"/>
              <a:ea typeface="ＭＳ Ｐゴシック" pitchFamily="34" charset="-128"/>
            </a:endParaRPr>
          </a:p>
          <a:p>
            <a:pPr marL="342900" lvl="0" indent="-342900" eaLnBrk="1" hangingPunct="1">
              <a:lnSpc>
                <a:spcPct val="100000"/>
              </a:lnSpc>
              <a:spcBef>
                <a:spcPct val="20000"/>
              </a:spcBef>
              <a:buFont typeface="Arial" charset="0"/>
              <a:buChar char="•"/>
              <a:defRPr/>
            </a:pPr>
            <a:r>
              <a:rPr lang="en-US" altLang="en-US" sz="2400" dirty="0" smtClean="0">
                <a:solidFill>
                  <a:prstClr val="black"/>
                </a:solidFill>
                <a:latin typeface="Calibri"/>
                <a:ea typeface="ＭＳ Ｐゴシック" pitchFamily="34" charset="-128"/>
              </a:rPr>
              <a:t>Alumni Panel: Lessons Learned</a:t>
            </a:r>
          </a:p>
          <a:p>
            <a:pPr marL="342900" lvl="0" indent="-342900" eaLnBrk="1" hangingPunct="1">
              <a:lnSpc>
                <a:spcPct val="100000"/>
              </a:lnSpc>
              <a:spcBef>
                <a:spcPct val="20000"/>
              </a:spcBef>
              <a:buFont typeface="Arial" charset="0"/>
              <a:buChar char="•"/>
              <a:defRPr/>
            </a:pPr>
            <a:r>
              <a:rPr lang="en-US" altLang="en-US" sz="2400" dirty="0" smtClean="0">
                <a:solidFill>
                  <a:prstClr val="black"/>
                </a:solidFill>
                <a:latin typeface="Calibri"/>
                <a:ea typeface="ＭＳ Ｐゴシック" pitchFamily="34" charset="-128"/>
              </a:rPr>
              <a:t>Lunch </a:t>
            </a:r>
            <a:r>
              <a:rPr lang="en-US" altLang="en-US" sz="2400" dirty="0">
                <a:solidFill>
                  <a:prstClr val="black"/>
                </a:solidFill>
                <a:latin typeface="Calibri"/>
                <a:ea typeface="ＭＳ Ｐゴシック" pitchFamily="34" charset="-128"/>
              </a:rPr>
              <a:t>(on your own)</a:t>
            </a:r>
          </a:p>
          <a:p>
            <a:pPr marL="342900" lvl="0" indent="-342900" eaLnBrk="1" hangingPunct="1">
              <a:lnSpc>
                <a:spcPct val="100000"/>
              </a:lnSpc>
              <a:spcBef>
                <a:spcPct val="20000"/>
              </a:spcBef>
              <a:buFont typeface="Arial" charset="0"/>
              <a:buChar char="•"/>
              <a:defRPr/>
            </a:pPr>
            <a:r>
              <a:rPr lang="en-US" altLang="en-US" sz="2400" dirty="0">
                <a:solidFill>
                  <a:prstClr val="black"/>
                </a:solidFill>
                <a:latin typeface="Calibri"/>
                <a:ea typeface="ＭＳ Ｐゴシック" pitchFamily="34" charset="-128"/>
              </a:rPr>
              <a:t>Affinity </a:t>
            </a:r>
            <a:r>
              <a:rPr lang="en-US" altLang="en-US" sz="2400" dirty="0" smtClean="0">
                <a:solidFill>
                  <a:prstClr val="black"/>
                </a:solidFill>
                <a:latin typeface="Calibri"/>
                <a:ea typeface="ＭＳ Ｐゴシック" pitchFamily="34" charset="-128"/>
              </a:rPr>
              <a:t>Group Specialized TA Sessions</a:t>
            </a:r>
            <a:endParaRPr lang="en-US" altLang="en-US" sz="2400" dirty="0">
              <a:solidFill>
                <a:prstClr val="black"/>
              </a:solidFill>
              <a:latin typeface="Calibri"/>
              <a:ea typeface="ＭＳ Ｐゴシック" pitchFamily="34" charset="-128"/>
            </a:endParaRPr>
          </a:p>
          <a:p>
            <a:pPr marL="342900" lvl="0" indent="-342900" eaLnBrk="1" hangingPunct="1">
              <a:lnSpc>
                <a:spcPct val="100000"/>
              </a:lnSpc>
              <a:spcBef>
                <a:spcPct val="20000"/>
              </a:spcBef>
              <a:buFont typeface="Arial" charset="0"/>
              <a:buChar char="•"/>
              <a:defRPr/>
            </a:pPr>
            <a:r>
              <a:rPr lang="en-US" altLang="en-US" sz="2400" dirty="0" smtClean="0">
                <a:solidFill>
                  <a:prstClr val="black"/>
                </a:solidFill>
                <a:latin typeface="Calibri"/>
                <a:ea typeface="ＭＳ Ｐゴシック" pitchFamily="34" charset="-128"/>
              </a:rPr>
              <a:t>Affinity </a:t>
            </a:r>
            <a:r>
              <a:rPr lang="en-US" altLang="en-US" sz="2400" dirty="0">
                <a:solidFill>
                  <a:prstClr val="black"/>
                </a:solidFill>
                <a:latin typeface="Calibri"/>
                <a:ea typeface="ＭＳ Ｐゴシック" pitchFamily="34" charset="-128"/>
              </a:rPr>
              <a:t>Groups Report Out</a:t>
            </a:r>
          </a:p>
          <a:p>
            <a:pPr marL="342900" lvl="0" indent="-342900" eaLnBrk="1" hangingPunct="1">
              <a:lnSpc>
                <a:spcPct val="100000"/>
              </a:lnSpc>
              <a:spcBef>
                <a:spcPct val="20000"/>
              </a:spcBef>
              <a:buFont typeface="Arial" charset="0"/>
              <a:buChar char="•"/>
              <a:defRPr/>
            </a:pPr>
            <a:r>
              <a:rPr lang="en-US" altLang="en-US" sz="2400" dirty="0">
                <a:solidFill>
                  <a:prstClr val="black"/>
                </a:solidFill>
                <a:latin typeface="Calibri"/>
                <a:ea typeface="ＭＳ Ｐゴシック" pitchFamily="34" charset="-128"/>
              </a:rPr>
              <a:t>Q&amp;A and Wrap Up</a:t>
            </a:r>
          </a:p>
          <a:p>
            <a:pPr marL="0" lvl="0" indent="0" eaLnBrk="1" hangingPunct="1">
              <a:lnSpc>
                <a:spcPct val="100000"/>
              </a:lnSpc>
              <a:spcBef>
                <a:spcPct val="20000"/>
              </a:spcBef>
              <a:defRPr/>
            </a:pPr>
            <a:endParaRPr lang="en-US" altLang="en-US" sz="1200" dirty="0">
              <a:solidFill>
                <a:prstClr val="black"/>
              </a:solidFill>
              <a:latin typeface="Calibri"/>
              <a:ea typeface="ＭＳ Ｐゴシック" pitchFamily="34" charset="-128"/>
            </a:endParaRPr>
          </a:p>
          <a:p>
            <a:pPr marL="0" lvl="0" indent="0" eaLnBrk="1" hangingPunct="1">
              <a:lnSpc>
                <a:spcPct val="100000"/>
              </a:lnSpc>
              <a:spcBef>
                <a:spcPct val="20000"/>
              </a:spcBef>
              <a:defRPr/>
            </a:pPr>
            <a:r>
              <a:rPr lang="en-US" altLang="en-US" sz="2400" b="1" dirty="0">
                <a:solidFill>
                  <a:prstClr val="black"/>
                </a:solidFill>
                <a:latin typeface="Calibri"/>
                <a:ea typeface="ＭＳ Ｐゴシック" pitchFamily="34" charset="-128"/>
              </a:rPr>
              <a:t>MRSS Resource Material Library: </a:t>
            </a:r>
            <a:r>
              <a:rPr lang="en-US" altLang="en-US" sz="2400" b="1" dirty="0">
                <a:solidFill>
                  <a:prstClr val="black"/>
                </a:solidFill>
                <a:latin typeface="Calibri"/>
                <a:ea typeface="ＭＳ Ｐゴシック" pitchFamily="34" charset="-128"/>
                <a:hlinkClick r:id="rId2"/>
              </a:rPr>
              <a:t>http://</a:t>
            </a:r>
            <a:r>
              <a:rPr lang="en-US" altLang="en-US" sz="2400" b="1" dirty="0" smtClean="0">
                <a:solidFill>
                  <a:prstClr val="black"/>
                </a:solidFill>
                <a:latin typeface="Calibri"/>
                <a:ea typeface="ＭＳ Ｐゴシック" pitchFamily="34" charset="-128"/>
                <a:hlinkClick r:id="rId2"/>
              </a:rPr>
              <a:t>www.tanetworkmeetings.org/2018-mrss-resources</a:t>
            </a:r>
            <a:r>
              <a:rPr lang="en-US" altLang="en-US" sz="2400" b="1" dirty="0" smtClean="0">
                <a:solidFill>
                  <a:prstClr val="black"/>
                </a:solidFill>
                <a:latin typeface="Calibri"/>
                <a:ea typeface="ＭＳ Ｐゴシック" pitchFamily="34" charset="-128"/>
              </a:rPr>
              <a:t> </a:t>
            </a:r>
            <a:endParaRPr lang="en-US" altLang="en-US" sz="2400" b="1" dirty="0">
              <a:solidFill>
                <a:prstClr val="black"/>
              </a:solidFill>
              <a:latin typeface="Calibri"/>
              <a:ea typeface="ＭＳ Ｐゴシック" pitchFamily="34" charset="-128"/>
            </a:endParaRPr>
          </a:p>
        </p:txBody>
      </p:sp>
    </p:spTree>
    <p:extLst>
      <p:ext uri="{BB962C8B-B14F-4D97-AF65-F5344CB8AC3E}">
        <p14:creationId xmlns:p14="http://schemas.microsoft.com/office/powerpoint/2010/main" val="4275363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20824" y="145045"/>
            <a:ext cx="6030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Nevada: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20824" y="1268769"/>
            <a:ext cx="11703698"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Phone screening and triage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Immediate in person (or tele med in the rural area) response by team of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two:</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master’s level mental health counselor and bachelor’s level psychiatric caseworker</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Crisis Assessment Tool (CAT), Crisis Needs Assessment and Safety Planning</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Recommendation following assessments may include the following:</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Hospitalization</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Stabilization and case management for up to 30-45 days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Refer back to current services</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Family may decline or no services are needed</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65272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92529" y="163708"/>
            <a:ext cx="51898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Nevada: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76505" y="1138266"/>
            <a:ext cx="11748018"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Increased access for youth accessing rural mobile crisis by using Clark County 24/7/365 crisis line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Dedicated overnight teams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Increased partnerships with community, additional response sites and referrals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Tracking additional stressors for calls, including bullying</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Monthly statewide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Crisis Response Team (MCRT)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managers meetings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Increased response to child welfare, juvenile justice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populations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Team sited at our juvenile assessment center</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Partnering with Safe Voice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13471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7518" y="175242"/>
            <a:ext cx="5624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Nevada: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127518" y="1699205"/>
            <a:ext cx="11602550" cy="301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System continues to have a “wrong door”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Technology</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Lack of respite services, informal wraparound supports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Increase in legal 2000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Rural MCRT sustainability</a:t>
            </a:r>
          </a:p>
        </p:txBody>
      </p:sp>
    </p:spTree>
    <p:extLst>
      <p:ext uri="{BB962C8B-B14F-4D97-AF65-F5344CB8AC3E}">
        <p14:creationId xmlns:p14="http://schemas.microsoft.com/office/powerpoint/2010/main" val="1747562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39486" y="173038"/>
            <a:ext cx="55880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Nevada: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39486" y="1511559"/>
            <a:ext cx="11647714" cy="47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marR="0" lvl="0" indent="-5143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Networking and idea sharing with teams in other states for new and innovative ideas to advance practice</a:t>
            </a:r>
          </a:p>
          <a:p>
            <a:pPr marL="514350" marR="0" lvl="0" indent="-5143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How  other states have been able to secure informal wraparound supports and respite services as part of their continuum of care for youth in crisis</a:t>
            </a:r>
          </a:p>
          <a:p>
            <a:pPr marL="514350" marR="0" lvl="0" indent="-51435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Tools other states are using for mobile assessment, safety planning</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9270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10080" y="189971"/>
            <a:ext cx="67898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North Carolina: Alumni, April 2017</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29331267"/>
              </p:ext>
            </p:extLst>
          </p:nvPr>
        </p:nvGraphicFramePr>
        <p:xfrm>
          <a:off x="210080" y="2148334"/>
          <a:ext cx="11666730" cy="2796298"/>
        </p:xfrm>
        <a:graphic>
          <a:graphicData uri="http://schemas.openxmlformats.org/drawingml/2006/table">
            <a:tbl>
              <a:tblPr firstRow="1" bandRow="1">
                <a:tableStyleId>{073A0DAA-6AF3-43AB-8588-CEC1D06C72B9}</a:tableStyleId>
              </a:tblPr>
              <a:tblGrid>
                <a:gridCol w="3888910">
                  <a:extLst>
                    <a:ext uri="{9D8B030D-6E8A-4147-A177-3AD203B41FA5}">
                      <a16:colId xmlns:a16="http://schemas.microsoft.com/office/drawing/2014/main" val="20000"/>
                    </a:ext>
                  </a:extLst>
                </a:gridCol>
                <a:gridCol w="3888910">
                  <a:extLst>
                    <a:ext uri="{9D8B030D-6E8A-4147-A177-3AD203B41FA5}">
                      <a16:colId xmlns:a16="http://schemas.microsoft.com/office/drawing/2014/main" val="20001"/>
                    </a:ext>
                  </a:extLst>
                </a:gridCol>
                <a:gridCol w="3888910">
                  <a:extLst>
                    <a:ext uri="{9D8B030D-6E8A-4147-A177-3AD203B41FA5}">
                      <a16:colId xmlns:a16="http://schemas.microsoft.com/office/drawing/2014/main" val="20002"/>
                    </a:ext>
                  </a:extLst>
                </a:gridCol>
              </a:tblGrid>
              <a:tr h="7715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b="1" dirty="0"/>
                        <a:t>Participant</a:t>
                      </a:r>
                      <a:r>
                        <a:rPr lang="en-US" b="1" baseline="0" dirty="0"/>
                        <a:t> </a:t>
                      </a:r>
                      <a:r>
                        <a:rPr lang="en-US" b="1"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661873">
                <a:tc>
                  <a:txBody>
                    <a:bodyPr/>
                    <a:lstStyle/>
                    <a:p>
                      <a:r>
                        <a:rPr lang="en-US" sz="2000" b="1" dirty="0"/>
                        <a:t>Tim Lentz</a:t>
                      </a:r>
                    </a:p>
                  </a:txBody>
                  <a:tcPr/>
                </a:tc>
                <a:tc>
                  <a:txBody>
                    <a:bodyPr/>
                    <a:lstStyle/>
                    <a:p>
                      <a:r>
                        <a:rPr lang="en-US" sz="2000" dirty="0"/>
                        <a:t>Clinical</a:t>
                      </a:r>
                      <a:r>
                        <a:rPr lang="en-US" sz="2000" baseline="0" dirty="0"/>
                        <a:t> Director/Provider</a:t>
                      </a:r>
                      <a:endParaRPr lang="en-US" sz="2000" dirty="0"/>
                    </a:p>
                  </a:txBody>
                  <a:tcPr/>
                </a:tc>
                <a:tc>
                  <a:txBody>
                    <a:bodyPr/>
                    <a:lstStyle/>
                    <a:p>
                      <a:r>
                        <a:rPr lang="en-US" sz="2000" dirty="0"/>
                        <a:t> Catawba Valley </a:t>
                      </a:r>
                      <a:r>
                        <a:rPr lang="en-US" sz="2000" dirty="0" smtClean="0"/>
                        <a:t>Behavioral</a:t>
                      </a:r>
                      <a:r>
                        <a:rPr lang="en-US" sz="2000" baseline="0" dirty="0" smtClean="0"/>
                        <a:t> </a:t>
                      </a:r>
                      <a:r>
                        <a:rPr lang="en-US" sz="2000" baseline="0" dirty="0"/>
                        <a:t>Health</a:t>
                      </a:r>
                      <a:endParaRPr lang="en-US" sz="2000" dirty="0"/>
                    </a:p>
                  </a:txBody>
                  <a:tcPr/>
                </a:tc>
                <a:extLst>
                  <a:ext uri="{0D108BD9-81ED-4DB2-BD59-A6C34878D82A}">
                    <a16:rowId xmlns:a16="http://schemas.microsoft.com/office/drawing/2014/main" val="10001"/>
                  </a:ext>
                </a:extLst>
              </a:tr>
              <a:tr h="661873">
                <a:tc>
                  <a:txBody>
                    <a:bodyPr/>
                    <a:lstStyle/>
                    <a:p>
                      <a:r>
                        <a:rPr lang="en-US" sz="2000" b="1" dirty="0"/>
                        <a:t>Allison Gosda</a:t>
                      </a:r>
                    </a:p>
                  </a:txBody>
                  <a:tcPr>
                    <a:solidFill>
                      <a:schemeClr val="bg1">
                        <a:lumMod val="85000"/>
                      </a:schemeClr>
                    </a:solidFill>
                  </a:tcPr>
                </a:tc>
                <a:tc>
                  <a:txBody>
                    <a:bodyPr/>
                    <a:lstStyle/>
                    <a:p>
                      <a:r>
                        <a:rPr lang="en-US" sz="2000" dirty="0"/>
                        <a:t>Whole Person Care Director</a:t>
                      </a:r>
                    </a:p>
                  </a:txBody>
                  <a:tcPr>
                    <a:solidFill>
                      <a:schemeClr val="bg1">
                        <a:lumMod val="85000"/>
                      </a:schemeClr>
                    </a:solidFill>
                  </a:tcPr>
                </a:tc>
                <a:tc>
                  <a:txBody>
                    <a:bodyPr/>
                    <a:lstStyle/>
                    <a:p>
                      <a:r>
                        <a:rPr lang="en-US" sz="2000" dirty="0"/>
                        <a:t>Partners</a:t>
                      </a:r>
                      <a:r>
                        <a:rPr lang="en-US" sz="2000" baseline="0" dirty="0"/>
                        <a:t> Behavioral Health Management</a:t>
                      </a:r>
                      <a:endParaRPr lang="en-US" sz="2000" dirty="0"/>
                    </a:p>
                  </a:txBody>
                  <a:tcPr>
                    <a:solidFill>
                      <a:schemeClr val="bg1">
                        <a:lumMod val="85000"/>
                      </a:schemeClr>
                    </a:solidFill>
                  </a:tcPr>
                </a:tc>
                <a:extLst>
                  <a:ext uri="{0D108BD9-81ED-4DB2-BD59-A6C34878D82A}">
                    <a16:rowId xmlns:a16="http://schemas.microsoft.com/office/drawing/2014/main" val="10002"/>
                  </a:ext>
                </a:extLst>
              </a:tr>
              <a:tr h="661873">
                <a:tc>
                  <a:txBody>
                    <a:bodyPr/>
                    <a:lstStyle/>
                    <a:p>
                      <a:r>
                        <a:rPr lang="en-US" sz="2000" b="1" dirty="0"/>
                        <a:t>Eric Harbour</a:t>
                      </a:r>
                    </a:p>
                  </a:txBody>
                  <a:tcPr/>
                </a:tc>
                <a:tc>
                  <a:txBody>
                    <a:bodyPr/>
                    <a:lstStyle/>
                    <a:p>
                      <a:r>
                        <a:rPr lang="en-US" sz="2000" dirty="0"/>
                        <a:t>Child Team Lead</a:t>
                      </a:r>
                    </a:p>
                  </a:txBody>
                  <a:tcPr/>
                </a:tc>
                <a:tc>
                  <a:txBody>
                    <a:bodyPr/>
                    <a:lstStyle/>
                    <a:p>
                      <a:r>
                        <a:rPr lang="en-US" sz="2000" dirty="0"/>
                        <a:t>NC Division</a:t>
                      </a:r>
                      <a:r>
                        <a:rPr lang="en-US" sz="2000" baseline="0" dirty="0"/>
                        <a:t> of MH/DD/SAS</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94782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108856" y="135715"/>
            <a:ext cx="67415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North Carolina: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108856" y="1792130"/>
            <a:ext cx="11778344"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Outreach, Response, Engagement, and Stabilization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(MORES) pilot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developed by team of state, MCO,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provider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peer representatives.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Once developed, pilot handed off to MCO for implementation. </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ocus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on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children, youth and young adults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ages 3-21.</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ill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work within the systems of care approach.</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Pilot will </a:t>
            </a: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start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two counties, Burke (rural) and Gaston (urban)</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Funding through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 alternative payment arrangement, supporting established service codes through EPSDT</a:t>
            </a:r>
          </a:p>
        </p:txBody>
      </p:sp>
    </p:spTree>
    <p:extLst>
      <p:ext uri="{BB962C8B-B14F-4D97-AF65-F5344CB8AC3E}">
        <p14:creationId xmlns:p14="http://schemas.microsoft.com/office/powerpoint/2010/main" val="4001596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38390" y="216137"/>
            <a:ext cx="73917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North Carolina: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38390" y="994450"/>
            <a:ext cx="11259561" cy="491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Outreach, Response, Engagement, and Stabilization (MORES)  -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obile Intervention for Youth &amp; Young Adults</a:t>
            </a:r>
            <a:endParaRPr kumimoji="0" lang="en-US" altLang="en-US" sz="3200" b="0" i="0" u="none" strike="noStrike" kern="1200" cap="none" spc="0" normalizeH="0" baseline="0" noProof="0" dirty="0">
              <a:ln>
                <a:noFill/>
              </a:ln>
              <a:solidFill>
                <a:prstClr val="black"/>
              </a:solidFill>
              <a:effectLst/>
              <a:highlight>
                <a:srgbClr val="FFFF00"/>
              </a:highlight>
              <a:uLnTx/>
              <a:uFillTx/>
              <a:latin typeface="Yu Gothic Medium" panose="020B0500000000000000" pitchFamily="34" charset="-128"/>
              <a:ea typeface="Yu Gothic Medium" panose="020B0500000000000000" pitchFamily="34" charset="-128"/>
              <a:cs typeface="+mn-cs"/>
            </a:endParaRPr>
          </a:p>
        </p:txBody>
      </p:sp>
      <p:graphicFrame>
        <p:nvGraphicFramePr>
          <p:cNvPr id="2" name="Diagram 1">
            <a:extLst>
              <a:ext uri="{FF2B5EF4-FFF2-40B4-BE49-F238E27FC236}">
                <a16:creationId xmlns:a16="http://schemas.microsoft.com/office/drawing/2014/main" id="{AE9FA59C-632E-4F10-AD8F-57E649BE83DA}"/>
              </a:ext>
            </a:extLst>
          </p:cNvPr>
          <p:cNvGraphicFramePr/>
          <p:nvPr>
            <p:extLst/>
          </p:nvPr>
        </p:nvGraphicFramePr>
        <p:xfrm>
          <a:off x="519405" y="1924940"/>
          <a:ext cx="10683286" cy="4282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419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39486" y="117054"/>
            <a:ext cx="6550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North Carolina: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39486" y="970384"/>
            <a:ext cx="11582400" cy="563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MORES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Services implemented May 1, 2018, replacing Mobile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Crisis: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Improved clinical effectiveness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of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current treatment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&amp;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better outcomes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60325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Strengths &amp;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needs assessment:</a:t>
            </a:r>
          </a:p>
          <a:p>
            <a:pPr marL="1060450" marR="0" lvl="2"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resolve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precipitating event and keep the youth in the home</a:t>
            </a:r>
          </a:p>
          <a:p>
            <a:pPr marL="60325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Case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management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&amp;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care coordination</a:t>
            </a:r>
          </a:p>
          <a:p>
            <a:pPr marL="1060450" marR="0" lvl="2"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connect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&amp;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engage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youth/family in services</a:t>
            </a:r>
          </a:p>
          <a:p>
            <a:pPr marL="60325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Skill/Asset development</a:t>
            </a:r>
          </a:p>
          <a:p>
            <a:pPr marL="1060450" marR="0" lvl="2"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assist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skill reinforcement to maintain stabilization </a:t>
            </a:r>
          </a:p>
          <a:p>
            <a:pPr marL="60325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Family Partner </a:t>
            </a:r>
            <a:endParaRPr kumimoji="0" lang="en-US" sz="24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1060450" marR="0" lvl="2"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upport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preserve family structure</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Alternative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payment arrangement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bundling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of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services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MORES Comprehensive Competency &amp; Training Plan</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Community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outreach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&amp;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communication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Complements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partner’s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System of Care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expansion grant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3640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92833" y="141403"/>
            <a:ext cx="6986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North Carolina: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2" name="Diagram 1">
            <a:extLst>
              <a:ext uri="{FF2B5EF4-FFF2-40B4-BE49-F238E27FC236}">
                <a16:creationId xmlns:a16="http://schemas.microsoft.com/office/drawing/2014/main" id="{5DF26DA3-8B46-4CC3-B3C5-6E71984813A5}"/>
              </a:ext>
            </a:extLst>
          </p:cNvPr>
          <p:cNvGraphicFramePr/>
          <p:nvPr>
            <p:extLst/>
          </p:nvPr>
        </p:nvGraphicFramePr>
        <p:xfrm>
          <a:off x="278220" y="1017038"/>
          <a:ext cx="10993159" cy="5495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140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20825" y="163708"/>
            <a:ext cx="694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North Carolina: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20825" y="1576805"/>
            <a:ext cx="11629053" cy="471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marR="0" lvl="0" indent="-51435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kumimoji="0" lang="en-US" sz="3200" b="0" i="0" u="none" strike="noStrike" kern="1200" cap="none" spc="0" normalizeH="0" baseline="0" noProof="0" dirty="0" smtClean="0">
                <a:ln>
                  <a:noFill/>
                </a:ln>
                <a:solidFill>
                  <a:prstClr val="black"/>
                </a:solidFill>
                <a:effectLst/>
                <a:uLnTx/>
                <a:uFillTx/>
                <a:latin typeface="Calibri"/>
                <a:ea typeface="ＭＳ Ｐゴシック" charset="0"/>
                <a:cs typeface="+mn-cs"/>
              </a:rPr>
              <a:t>Learn </a:t>
            </a:r>
            <a:r>
              <a:rPr kumimoji="0" lang="en-US" sz="3200" b="0" i="0" u="none" strike="noStrike" kern="1200" cap="none" spc="0" normalizeH="0" baseline="0" noProof="0" dirty="0">
                <a:ln>
                  <a:noFill/>
                </a:ln>
                <a:solidFill>
                  <a:prstClr val="black"/>
                </a:solidFill>
                <a:effectLst/>
                <a:uLnTx/>
                <a:uFillTx/>
                <a:latin typeface="Calibri"/>
                <a:ea typeface="ＭＳ Ｐゴシック" charset="0"/>
                <a:cs typeface="+mn-cs"/>
              </a:rPr>
              <a:t>about shared funding options for </a:t>
            </a:r>
            <a:r>
              <a:rPr kumimoji="0" lang="en-US" sz="3200" b="0" i="0" u="none" strike="noStrike" kern="1200" cap="none" spc="0" normalizeH="0" baseline="0" noProof="0" dirty="0" smtClean="0">
                <a:ln>
                  <a:noFill/>
                </a:ln>
                <a:solidFill>
                  <a:prstClr val="black"/>
                </a:solidFill>
                <a:effectLst/>
                <a:uLnTx/>
                <a:uFillTx/>
                <a:latin typeface="Calibri"/>
                <a:ea typeface="ＭＳ Ｐゴシック" charset="0"/>
                <a:cs typeface="+mn-cs"/>
              </a:rPr>
              <a:t>mobile crisis management </a:t>
            </a:r>
            <a:r>
              <a:rPr kumimoji="0" lang="en-US" sz="3200" b="0" i="0" u="none" strike="noStrike" kern="1200" cap="none" spc="0" normalizeH="0" baseline="0" noProof="0" dirty="0">
                <a:ln>
                  <a:noFill/>
                </a:ln>
                <a:solidFill>
                  <a:prstClr val="black"/>
                </a:solidFill>
                <a:effectLst/>
                <a:uLnTx/>
                <a:uFillTx/>
                <a:latin typeface="Calibri"/>
                <a:ea typeface="ＭＳ Ｐゴシック" charset="0"/>
                <a:cs typeface="+mn-cs"/>
              </a:rPr>
              <a:t>services (DSS</a:t>
            </a:r>
            <a:r>
              <a:rPr kumimoji="0" lang="en-US" sz="3200" b="0" i="0" u="none" strike="noStrike" kern="1200" cap="none" spc="0" normalizeH="0" baseline="0" noProof="0" dirty="0" smtClean="0">
                <a:ln>
                  <a:noFill/>
                </a:ln>
                <a:solidFill>
                  <a:prstClr val="black"/>
                </a:solidFill>
                <a:effectLst/>
                <a:uLnTx/>
                <a:uFillTx/>
                <a:latin typeface="Calibri"/>
                <a:ea typeface="ＭＳ Ｐゴシック" charset="0"/>
                <a:cs typeface="+mn-cs"/>
              </a:rPr>
              <a:t>, </a:t>
            </a:r>
            <a:r>
              <a:rPr kumimoji="0" lang="en-US" sz="3200" b="0" i="0" u="none" strike="noStrike" kern="1200" cap="none" spc="0" normalizeH="0" baseline="0" noProof="0" dirty="0">
                <a:ln>
                  <a:noFill/>
                </a:ln>
                <a:solidFill>
                  <a:prstClr val="black"/>
                </a:solidFill>
                <a:effectLst/>
                <a:uLnTx/>
                <a:uFillTx/>
                <a:latin typeface="Calibri"/>
                <a:ea typeface="ＭＳ Ｐゴシック" charset="0"/>
                <a:cs typeface="+mn-cs"/>
              </a:rPr>
              <a:t>DJJ, and school systems). </a:t>
            </a:r>
          </a:p>
          <a:p>
            <a:pPr marL="514350" marR="0" lvl="0" indent="-51435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endParaRPr kumimoji="0" lang="en-US" sz="3200" b="0" i="0" u="none" strike="noStrike" kern="1200" cap="none" spc="0" normalizeH="0" baseline="0" noProof="0" dirty="0">
              <a:ln>
                <a:noFill/>
              </a:ln>
              <a:solidFill>
                <a:prstClr val="black"/>
              </a:solidFill>
              <a:effectLst/>
              <a:uLnTx/>
              <a:uFillTx/>
              <a:latin typeface="Calibri"/>
              <a:ea typeface="ＭＳ Ｐゴシック" charset="0"/>
              <a:cs typeface="+mn-cs"/>
            </a:endParaRPr>
          </a:p>
          <a:p>
            <a:pPr marL="514350" marR="0" lvl="0" indent="-51435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How to overcome barriers with community partners?</a:t>
            </a:r>
          </a:p>
          <a:p>
            <a:pPr marL="514350" marR="0" lvl="0" indent="-514350" algn="l" defTabSz="914400" rtl="0" eaLnBrk="0" fontAlgn="base" latinLnBrk="0" hangingPunct="0">
              <a:lnSpc>
                <a:spcPct val="90000"/>
              </a:lnSpc>
              <a:spcBef>
                <a:spcPts val="1000"/>
              </a:spcBef>
              <a:spcAft>
                <a:spcPct val="0"/>
              </a:spcAft>
              <a:buClrTx/>
              <a:buSzTx/>
              <a:buFont typeface="Arial" panose="020B0604020202020204" pitchFamily="34" charset="0"/>
              <a:buAutoNum type="arabicPeriod" startAt="3"/>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514350" marR="0" lvl="0" indent="-514350" algn="l" defTabSz="914400" rtl="0" eaLnBrk="0" fontAlgn="base" latinLnBrk="0" hangingPunct="0">
              <a:lnSpc>
                <a:spcPct val="90000"/>
              </a:lnSpc>
              <a:spcBef>
                <a:spcPts val="1000"/>
              </a:spcBef>
              <a:spcAft>
                <a:spcPct val="0"/>
              </a:spcAft>
              <a:buClrTx/>
              <a:buSzTx/>
              <a:buFont typeface="Arial" panose="020B0604020202020204" pitchFamily="34" charset="0"/>
              <a:buAutoNum type="arabicPeriod" startAt="3"/>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Ideas on how to move from alternative payment mechanism to value based payment system.</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255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48974" y="220264"/>
            <a:ext cx="70010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dirty="0" smtClean="0">
                <a:solidFill>
                  <a:schemeClr val="bg1"/>
                </a:solidFill>
                <a:latin typeface="+mn-lt"/>
                <a:ea typeface="Yu Gothic UI Semibold" panose="020B0700000000000000" pitchFamily="34" charset="-128"/>
              </a:rPr>
              <a:t>State / County Team Introductions</a:t>
            </a:r>
            <a:endParaRPr lang="en-US" altLang="en-US" sz="3600" dirty="0">
              <a:latin typeface="+mn-lt"/>
            </a:endParaRPr>
          </a:p>
        </p:txBody>
      </p:sp>
      <p:sp>
        <p:nvSpPr>
          <p:cNvPr id="18436" name="Content Placeholder 2"/>
          <p:cNvSpPr txBox="1">
            <a:spLocks/>
          </p:cNvSpPr>
          <p:nvPr/>
        </p:nvSpPr>
        <p:spPr bwMode="auto">
          <a:xfrm>
            <a:off x="448974" y="1350819"/>
            <a:ext cx="11407053" cy="530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lvl="0" indent="-342900" eaLnBrk="1" hangingPunct="1">
              <a:lnSpc>
                <a:spcPct val="100000"/>
              </a:lnSpc>
              <a:spcBef>
                <a:spcPct val="20000"/>
              </a:spcBef>
              <a:buFont typeface="Arial" panose="020B0604020202020204" pitchFamily="34" charset="0"/>
              <a:buChar char="•"/>
              <a:defRPr/>
            </a:pPr>
            <a:r>
              <a:rPr lang="en-US" altLang="en-US" sz="3200" b="1" dirty="0" smtClean="0">
                <a:latin typeface="Calibri"/>
                <a:ea typeface="ＭＳ Ｐゴシック" pitchFamily="34" charset="-128"/>
              </a:rPr>
              <a:t>Fairfax County, Virginia	</a:t>
            </a:r>
          </a:p>
          <a:p>
            <a:pPr marL="0" lvl="0" indent="0" eaLnBrk="1" hangingPunct="1">
              <a:lnSpc>
                <a:spcPct val="100000"/>
              </a:lnSpc>
              <a:spcBef>
                <a:spcPct val="20000"/>
              </a:spcBef>
              <a:defRPr/>
            </a:pPr>
            <a:r>
              <a:rPr lang="en-US" altLang="en-US" sz="3200" b="1" dirty="0" smtClean="0">
                <a:latin typeface="Calibri"/>
                <a:ea typeface="ＭＳ Ｐゴシック" pitchFamily="34" charset="-128"/>
              </a:rPr>
              <a:t>			</a:t>
            </a:r>
          </a:p>
          <a:p>
            <a:pPr marL="342900" lvl="0" indent="-342900" eaLnBrk="1" hangingPunct="1">
              <a:lnSpc>
                <a:spcPct val="100000"/>
              </a:lnSpc>
              <a:spcBef>
                <a:spcPct val="20000"/>
              </a:spcBef>
              <a:buFont typeface="Arial" panose="020B0604020202020204" pitchFamily="34" charset="0"/>
              <a:buChar char="•"/>
              <a:defRPr/>
            </a:pPr>
            <a:r>
              <a:rPr lang="en-US" altLang="en-US" sz="3200" b="1" dirty="0" smtClean="0">
                <a:latin typeface="Calibri"/>
                <a:ea typeface="ＭＳ Ｐゴシック" pitchFamily="34" charset="-128"/>
              </a:rPr>
              <a:t>Hennepin County, Minnesota</a:t>
            </a:r>
          </a:p>
          <a:p>
            <a:pPr marL="0" lvl="0" indent="0" eaLnBrk="1" hangingPunct="1">
              <a:lnSpc>
                <a:spcPct val="100000"/>
              </a:lnSpc>
              <a:spcBef>
                <a:spcPct val="20000"/>
              </a:spcBef>
              <a:defRPr/>
            </a:pPr>
            <a:endParaRPr lang="en-US" altLang="en-US" sz="3200" b="1" dirty="0" smtClean="0">
              <a:latin typeface="Calibri"/>
              <a:ea typeface="ＭＳ Ｐゴシック" pitchFamily="34" charset="-128"/>
            </a:endParaRPr>
          </a:p>
          <a:p>
            <a:pPr marL="342900" lvl="0" indent="-342900" eaLnBrk="1" hangingPunct="1">
              <a:lnSpc>
                <a:spcPct val="100000"/>
              </a:lnSpc>
              <a:spcBef>
                <a:spcPct val="20000"/>
              </a:spcBef>
              <a:buFont typeface="Arial" panose="020B0604020202020204" pitchFamily="34" charset="0"/>
              <a:buChar char="•"/>
              <a:defRPr/>
            </a:pPr>
            <a:r>
              <a:rPr lang="en-US" altLang="en-US" sz="3200" b="1" dirty="0" smtClean="0">
                <a:latin typeface="Calibri"/>
                <a:ea typeface="ＭＳ Ｐゴシック" pitchFamily="34" charset="-128"/>
              </a:rPr>
              <a:t>Ohio</a:t>
            </a:r>
          </a:p>
          <a:p>
            <a:pPr marL="0" lvl="0" indent="0" eaLnBrk="1" hangingPunct="1">
              <a:lnSpc>
                <a:spcPct val="100000"/>
              </a:lnSpc>
              <a:spcBef>
                <a:spcPct val="20000"/>
              </a:spcBef>
              <a:defRPr/>
            </a:pPr>
            <a:endParaRPr lang="en-US" altLang="en-US" sz="3200" b="1" dirty="0" smtClean="0">
              <a:latin typeface="Calibri"/>
              <a:ea typeface="ＭＳ Ｐゴシック" pitchFamily="34" charset="-128"/>
            </a:endParaRPr>
          </a:p>
          <a:p>
            <a:pPr marL="342900" lvl="0" indent="-342900" eaLnBrk="1" hangingPunct="1">
              <a:lnSpc>
                <a:spcPct val="100000"/>
              </a:lnSpc>
              <a:spcBef>
                <a:spcPct val="20000"/>
              </a:spcBef>
              <a:buFont typeface="Arial" panose="020B0604020202020204" pitchFamily="34" charset="0"/>
              <a:buChar char="•"/>
              <a:defRPr/>
            </a:pPr>
            <a:r>
              <a:rPr lang="en-US" altLang="en-US" sz="3200" b="1" dirty="0" smtClean="0">
                <a:latin typeface="Calibri"/>
                <a:ea typeface="ＭＳ Ｐゴシック" pitchFamily="34" charset="-128"/>
              </a:rPr>
              <a:t>San </a:t>
            </a:r>
            <a:r>
              <a:rPr lang="en-US" altLang="en-US" sz="3200" b="1" dirty="0">
                <a:latin typeface="Calibri"/>
                <a:ea typeface="ＭＳ Ｐゴシック" pitchFamily="34" charset="-128"/>
              </a:rPr>
              <a:t>F</a:t>
            </a:r>
            <a:r>
              <a:rPr lang="en-US" altLang="en-US" sz="3200" b="1" dirty="0" smtClean="0">
                <a:latin typeface="Calibri"/>
                <a:ea typeface="ＭＳ Ｐゴシック" pitchFamily="34" charset="-128"/>
              </a:rPr>
              <a:t>rancisco, California</a:t>
            </a:r>
          </a:p>
          <a:p>
            <a:pPr marL="342900" lvl="0" indent="-342900" eaLnBrk="1" hangingPunct="1">
              <a:lnSpc>
                <a:spcPct val="100000"/>
              </a:lnSpc>
              <a:spcBef>
                <a:spcPct val="20000"/>
              </a:spcBef>
              <a:buFont typeface="Arial" panose="020B0604020202020204" pitchFamily="34" charset="0"/>
              <a:buChar char="•"/>
              <a:defRPr/>
            </a:pPr>
            <a:endParaRPr lang="en-US" altLang="en-US" sz="2400" b="1" dirty="0">
              <a:latin typeface="Calibri"/>
              <a:ea typeface="ＭＳ Ｐゴシック" pitchFamily="34" charset="-128"/>
            </a:endParaRPr>
          </a:p>
        </p:txBody>
      </p:sp>
      <p:pic>
        <p:nvPicPr>
          <p:cNvPr id="3" name="Picture 2" descr="File:&lt;strong&gt;Seal&lt;/strong&gt; of Fairfax County, &lt;strong&gt;Virginia&lt;/strong&g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528" y="1007920"/>
            <a:ext cx="1207353" cy="1205344"/>
          </a:xfrm>
          <a:prstGeom prst="rect">
            <a:avLst/>
          </a:prstGeom>
        </p:spPr>
      </p:pic>
      <p:pic>
        <p:nvPicPr>
          <p:cNvPr id="4" name="Picture 3" descr="&lt;strong&gt;State&lt;/strong&gt; of &lt;strong&gt;Ohio&lt;/strong&gt; Foreclosure Resource Links | Mandelman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827" y="3376370"/>
            <a:ext cx="1257300" cy="1257300"/>
          </a:xfrm>
          <a:prstGeom prst="rect">
            <a:avLst/>
          </a:prstGeom>
        </p:spPr>
      </p:pic>
      <p:pic>
        <p:nvPicPr>
          <p:cNvPr id="5" name="Picture 4" descr="&lt;strong&gt;Seal&lt;/strong&gt; of &lt;strong&gt;San&lt;/strong&gt; &lt;strong&gt;Francisco&lt;/strong&gt;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6264" y="4526529"/>
            <a:ext cx="1341985" cy="1329729"/>
          </a:xfrm>
          <a:prstGeom prst="rect">
            <a:avLst/>
          </a:prstGeom>
        </p:spPr>
      </p:pic>
      <p:pic>
        <p:nvPicPr>
          <p:cNvPr id="6" name="Picture 5" descr="File:Logo of &lt;strong&gt;Hennepin&lt;/strong&gt; &lt;strong&gt;County&lt;/strong&gt;, Minnesota.svg - Wikimedia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3655" y="2412720"/>
            <a:ext cx="914593" cy="1172144"/>
          </a:xfrm>
          <a:prstGeom prst="rect">
            <a:avLst/>
          </a:prstGeom>
        </p:spPr>
      </p:pic>
    </p:spTree>
    <p:extLst>
      <p:ext uri="{BB962C8B-B14F-4D97-AF65-F5344CB8AC3E}">
        <p14:creationId xmlns:p14="http://schemas.microsoft.com/office/powerpoint/2010/main" val="11659444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91290" y="191699"/>
            <a:ext cx="7003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Oklahoma: Alumni, December 2016</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38562739"/>
              </p:ext>
            </p:extLst>
          </p:nvPr>
        </p:nvGraphicFramePr>
        <p:xfrm>
          <a:off x="291290" y="1994393"/>
          <a:ext cx="11595909" cy="1828800"/>
        </p:xfrm>
        <a:graphic>
          <a:graphicData uri="http://schemas.openxmlformats.org/drawingml/2006/table">
            <a:tbl>
              <a:tblPr firstRow="1" bandRow="1">
                <a:tableStyleId>{073A0DAA-6AF3-43AB-8588-CEC1D06C72B9}</a:tableStyleId>
              </a:tblPr>
              <a:tblGrid>
                <a:gridCol w="3865303">
                  <a:extLst>
                    <a:ext uri="{9D8B030D-6E8A-4147-A177-3AD203B41FA5}">
                      <a16:colId xmlns:a16="http://schemas.microsoft.com/office/drawing/2014/main" val="20000"/>
                    </a:ext>
                  </a:extLst>
                </a:gridCol>
                <a:gridCol w="3865303">
                  <a:extLst>
                    <a:ext uri="{9D8B030D-6E8A-4147-A177-3AD203B41FA5}">
                      <a16:colId xmlns:a16="http://schemas.microsoft.com/office/drawing/2014/main" val="20001"/>
                    </a:ext>
                  </a:extLst>
                </a:gridCol>
                <a:gridCol w="3865303">
                  <a:extLst>
                    <a:ext uri="{9D8B030D-6E8A-4147-A177-3AD203B41FA5}">
                      <a16:colId xmlns:a16="http://schemas.microsoft.com/office/drawing/2014/main" val="20002"/>
                    </a:ext>
                  </a:extLst>
                </a:gridCol>
              </a:tblGrid>
              <a:tr h="5929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Participant</a:t>
                      </a:r>
                      <a:r>
                        <a:rPr lang="en-US" baseline="0" dirty="0" smtClean="0"/>
                        <a:t> </a:t>
                      </a:r>
                      <a:r>
                        <a:rPr lang="en-US" dirty="0" smtClean="0"/>
                        <a:t>Name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Title/Role</a:t>
                      </a:r>
                      <a:endParaRPr lang="en-US"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smtClean="0"/>
                        <a:t>Organization </a:t>
                      </a:r>
                    </a:p>
                    <a:p>
                      <a:pPr algn="ctr"/>
                      <a:r>
                        <a:rPr lang="en-US" dirty="0" smtClean="0"/>
                        <a:t>(if applicable)</a:t>
                      </a:r>
                      <a:endParaRPr lang="en-US" dirty="0"/>
                    </a:p>
                  </a:txBody>
                  <a:tcPr>
                    <a:solidFill>
                      <a:srgbClr val="1D6A88"/>
                    </a:solidFill>
                  </a:tcPr>
                </a:tc>
                <a:extLst>
                  <a:ext uri="{0D108BD9-81ED-4DB2-BD59-A6C34878D82A}">
                    <a16:rowId xmlns:a16="http://schemas.microsoft.com/office/drawing/2014/main" val="10000"/>
                  </a:ext>
                </a:extLst>
              </a:tr>
              <a:tr h="4550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b="1" dirty="0" smtClean="0">
                          <a:solidFill>
                            <a:schemeClr val="tx1"/>
                          </a:solidFill>
                        </a:rPr>
                        <a:t>Sheamekah Williams</a:t>
                      </a:r>
                      <a:endParaRPr lang="en-US" sz="24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Senior Director Oklahoma</a:t>
                      </a:r>
                      <a:r>
                        <a:rPr lang="en-US" sz="2400" baseline="0" dirty="0" smtClean="0"/>
                        <a:t> Systems of Care</a:t>
                      </a:r>
                      <a:endParaRPr lang="en-US" sz="24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dirty="0" smtClean="0"/>
                        <a:t>Oklahoma Department</a:t>
                      </a:r>
                      <a:r>
                        <a:rPr lang="en-US" sz="2400" baseline="0" dirty="0" smtClean="0"/>
                        <a:t> of Mental Health and Substance Abuse Services</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12342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37175" y="163707"/>
            <a:ext cx="5905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Oklahoma: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237175" y="1222116"/>
            <a:ext cx="1162203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Children Mobile Response &amp; Stabilization System</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State contracted system</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Serves children, youth and young adults </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0 -25 years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old</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Youth in Transition/ Young Adults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18-25</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Youth in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state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custody </a:t>
            </a:r>
            <a:endPar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Systems of care model (i.e. Wraparound)</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Funded through SAMHSA/CMHI federal and state allocations</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27417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39486" y="191699"/>
            <a:ext cx="6555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Oklahoma: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362075"/>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Available 24/7 - 365 </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Accessed through statewide call center 1-800 number</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77 contracted counties in Oklahoma</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Mobile Response and Stabilization Teams</a:t>
            </a:r>
          </a:p>
          <a:p>
            <a:pPr marL="914400" marR="0" lvl="1"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Immediate and deferred services</a:t>
            </a:r>
          </a:p>
          <a:p>
            <a:pPr marL="914400" marR="0" lvl="1"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Community based authorization</a:t>
            </a:r>
          </a:p>
          <a:p>
            <a:pPr marL="914400" marR="0" lvl="1"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24/7 licensed behavioral health provider (LBHP) </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8 week Stabilization Services</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smtClean="0">
                <a:ln>
                  <a:noFill/>
                </a:ln>
                <a:solidFill>
                  <a:prstClr val="black"/>
                </a:solidFill>
                <a:effectLst/>
                <a:uLnTx/>
                <a:uFillTx/>
                <a:latin typeface="Calibri" panose="020F0502020204030204"/>
                <a:ea typeface="Yu Gothic Medium" panose="020B0500000000000000" pitchFamily="34" charset="-128"/>
                <a:cs typeface="+mn-cs"/>
              </a:rPr>
              <a:t>In home and community behavioral health aides</a:t>
            </a:r>
          </a:p>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25538385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p:cNvGraphicFramePr>
            <a:graphicFrameLocks/>
          </p:cNvGraphicFramePr>
          <p:nvPr>
            <p:extLst>
              <p:ext uri="{D42A27DB-BD31-4B8C-83A1-F6EECF244321}">
                <p14:modId xmlns:p14="http://schemas.microsoft.com/office/powerpoint/2010/main" val="4068866514"/>
              </p:ext>
            </p:extLst>
          </p:nvPr>
        </p:nvGraphicFramePr>
        <p:xfrm>
          <a:off x="1932708" y="997526"/>
          <a:ext cx="7855529" cy="5652746"/>
        </p:xfrm>
        <a:graphic>
          <a:graphicData uri="http://schemas.openxmlformats.org/drawingml/2006/table">
            <a:tbl>
              <a:tblPr firstRow="1" firstCol="1" lastRow="1" lastCol="1" bandRow="1" bandCol="1"/>
              <a:tblGrid>
                <a:gridCol w="261617">
                  <a:extLst>
                    <a:ext uri="{9D8B030D-6E8A-4147-A177-3AD203B41FA5}">
                      <a16:colId xmlns:a16="http://schemas.microsoft.com/office/drawing/2014/main" val="20000"/>
                    </a:ext>
                  </a:extLst>
                </a:gridCol>
                <a:gridCol w="563964">
                  <a:extLst>
                    <a:ext uri="{9D8B030D-6E8A-4147-A177-3AD203B41FA5}">
                      <a16:colId xmlns:a16="http://schemas.microsoft.com/office/drawing/2014/main" val="20001"/>
                    </a:ext>
                  </a:extLst>
                </a:gridCol>
                <a:gridCol w="362660">
                  <a:extLst>
                    <a:ext uri="{9D8B030D-6E8A-4147-A177-3AD203B41FA5}">
                      <a16:colId xmlns:a16="http://schemas.microsoft.com/office/drawing/2014/main" val="20002"/>
                    </a:ext>
                  </a:extLst>
                </a:gridCol>
                <a:gridCol w="413572">
                  <a:extLst>
                    <a:ext uri="{9D8B030D-6E8A-4147-A177-3AD203B41FA5}">
                      <a16:colId xmlns:a16="http://schemas.microsoft.com/office/drawing/2014/main" val="20003"/>
                    </a:ext>
                  </a:extLst>
                </a:gridCol>
                <a:gridCol w="6253716">
                  <a:extLst>
                    <a:ext uri="{9D8B030D-6E8A-4147-A177-3AD203B41FA5}">
                      <a16:colId xmlns:a16="http://schemas.microsoft.com/office/drawing/2014/main" val="20004"/>
                    </a:ext>
                  </a:extLst>
                </a:gridCol>
              </a:tblGrid>
              <a:tr h="368662">
                <a:tc gridSpan="5">
                  <a:txBody>
                    <a:bodyPr/>
                    <a:lstStyle/>
                    <a:p>
                      <a:pPr marL="151130" marR="0" algn="l">
                        <a:spcBef>
                          <a:spcPts val="5"/>
                        </a:spcBef>
                        <a:spcAft>
                          <a:spcPts val="0"/>
                        </a:spcAft>
                      </a:pPr>
                      <a:r>
                        <a:rPr lang="en-US" sz="900" b="1" spc="-5" dirty="0">
                          <a:effectLst/>
                          <a:latin typeface="Arial" panose="020B0604020202020204" pitchFamily="34" charset="0"/>
                          <a:ea typeface="Calibri"/>
                          <a:cs typeface="Arial" panose="020B0604020202020204" pitchFamily="34" charset="0"/>
                        </a:rPr>
                        <a:t>Medical</a:t>
                      </a:r>
                      <a:r>
                        <a:rPr lang="en-US" sz="900" b="1" dirty="0">
                          <a:effectLst/>
                          <a:latin typeface="Arial" panose="020B0604020202020204" pitchFamily="34" charset="0"/>
                          <a:ea typeface="Calibri"/>
                          <a:cs typeface="Arial" panose="020B0604020202020204" pitchFamily="34" charset="0"/>
                        </a:rPr>
                        <a:t> </a:t>
                      </a:r>
                      <a:r>
                        <a:rPr lang="en-US" sz="900" b="1" spc="-5" dirty="0">
                          <a:effectLst/>
                          <a:latin typeface="Arial" panose="020B0604020202020204" pitchFamily="34" charset="0"/>
                          <a:ea typeface="Calibri"/>
                          <a:cs typeface="Arial" panose="020B0604020202020204" pitchFamily="34" charset="0"/>
                        </a:rPr>
                        <a:t>necessity</a:t>
                      </a:r>
                      <a:r>
                        <a:rPr lang="en-US" sz="900" b="1" dirty="0">
                          <a:effectLst/>
                          <a:latin typeface="Arial" panose="020B0604020202020204" pitchFamily="34" charset="0"/>
                          <a:ea typeface="Calibri"/>
                          <a:cs typeface="Arial" panose="020B0604020202020204" pitchFamily="34" charset="0"/>
                        </a:rPr>
                        <a:t> criteria for</a:t>
                      </a:r>
                      <a:r>
                        <a:rPr lang="en-US" sz="900" b="1" spc="-30" dirty="0">
                          <a:effectLst/>
                          <a:latin typeface="Arial" panose="020B0604020202020204" pitchFamily="34" charset="0"/>
                          <a:ea typeface="Calibri"/>
                          <a:cs typeface="Arial" panose="020B0604020202020204" pitchFamily="34" charset="0"/>
                        </a:rPr>
                        <a:t> </a:t>
                      </a:r>
                      <a:r>
                        <a:rPr lang="en-US" sz="900" b="1" spc="-5" dirty="0">
                          <a:effectLst/>
                          <a:latin typeface="Arial" panose="020B0604020202020204" pitchFamily="34" charset="0"/>
                          <a:ea typeface="Calibri"/>
                          <a:cs typeface="Arial" panose="020B0604020202020204" pitchFamily="34" charset="0"/>
                        </a:rPr>
                        <a:t>acute</a:t>
                      </a:r>
                      <a:r>
                        <a:rPr lang="en-US" sz="900" b="1" spc="-10" dirty="0">
                          <a:effectLst/>
                          <a:latin typeface="Arial" panose="020B0604020202020204" pitchFamily="34" charset="0"/>
                          <a:ea typeface="Calibri"/>
                          <a:cs typeface="Arial" panose="020B0604020202020204" pitchFamily="34" charset="0"/>
                        </a:rPr>
                        <a:t> </a:t>
                      </a:r>
                      <a:r>
                        <a:rPr lang="en-US" sz="900" b="1" spc="-5" dirty="0">
                          <a:effectLst/>
                          <a:latin typeface="Arial" panose="020B0604020202020204" pitchFamily="34" charset="0"/>
                          <a:ea typeface="Calibri"/>
                          <a:cs typeface="Arial" panose="020B0604020202020204" pitchFamily="34" charset="0"/>
                        </a:rPr>
                        <a:t>psychiatric</a:t>
                      </a:r>
                      <a:r>
                        <a:rPr lang="en-US" sz="900" b="1" spc="5" dirty="0">
                          <a:effectLst/>
                          <a:latin typeface="Arial" panose="020B0604020202020204" pitchFamily="34" charset="0"/>
                          <a:ea typeface="Calibri"/>
                          <a:cs typeface="Arial" panose="020B0604020202020204" pitchFamily="34" charset="0"/>
                        </a:rPr>
                        <a:t> </a:t>
                      </a:r>
                      <a:r>
                        <a:rPr lang="en-US" sz="900" b="1" spc="-5" dirty="0">
                          <a:effectLst/>
                          <a:latin typeface="Arial" panose="020B0604020202020204" pitchFamily="34" charset="0"/>
                          <a:ea typeface="Calibri"/>
                          <a:cs typeface="Arial" panose="020B0604020202020204" pitchFamily="34" charset="0"/>
                        </a:rPr>
                        <a:t>admissions</a:t>
                      </a:r>
                      <a:r>
                        <a:rPr lang="en-US" sz="900" b="1" dirty="0">
                          <a:effectLst/>
                          <a:latin typeface="Arial" panose="020B0604020202020204" pitchFamily="34" charset="0"/>
                          <a:ea typeface="Calibri"/>
                          <a:cs typeface="Arial" panose="020B0604020202020204" pitchFamily="34" charset="0"/>
                        </a:rPr>
                        <a:t> for</a:t>
                      </a:r>
                      <a:r>
                        <a:rPr lang="en-US" sz="900" b="1" spc="-30" dirty="0">
                          <a:effectLst/>
                          <a:latin typeface="Arial" panose="020B0604020202020204" pitchFamily="34" charset="0"/>
                          <a:ea typeface="Calibri"/>
                          <a:cs typeface="Arial" panose="020B0604020202020204" pitchFamily="34" charset="0"/>
                        </a:rPr>
                        <a:t> </a:t>
                      </a:r>
                      <a:r>
                        <a:rPr lang="en-US" sz="900" b="1" spc="-5" dirty="0">
                          <a:effectLst/>
                          <a:latin typeface="Arial" panose="020B0604020202020204" pitchFamily="34" charset="0"/>
                          <a:ea typeface="Calibri"/>
                          <a:cs typeface="Arial" panose="020B0604020202020204" pitchFamily="34" charset="0"/>
                        </a:rPr>
                        <a:t>children</a:t>
                      </a:r>
                      <a:r>
                        <a:rPr lang="en-US" sz="900" b="1" spc="3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(OAC</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317:30-5-95.25)</a:t>
                      </a:r>
                      <a:endParaRPr lang="en-US" sz="900" dirty="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5D9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7371">
                <a:tc gridSpan="5">
                  <a:txBody>
                    <a:bodyPr/>
                    <a:lstStyle/>
                    <a:p>
                      <a:pPr marL="34925" marR="90170" algn="l">
                        <a:lnSpc>
                          <a:spcPct val="115000"/>
                        </a:lnSpc>
                        <a:spcBef>
                          <a:spcPts val="40"/>
                        </a:spcBef>
                        <a:spcAft>
                          <a:spcPts val="0"/>
                        </a:spcAft>
                      </a:pPr>
                      <a:r>
                        <a:rPr lang="en-US" sz="900" b="1">
                          <a:effectLst/>
                          <a:latin typeface="Arial" panose="020B0604020202020204" pitchFamily="34" charset="0"/>
                          <a:ea typeface="Calibri"/>
                          <a:cs typeface="Arial" panose="020B0604020202020204" pitchFamily="34" charset="0"/>
                        </a:rPr>
                        <a:t>Acute</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psychiatric</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admissions</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for</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children</a:t>
                      </a:r>
                      <a:r>
                        <a:rPr lang="en-US" sz="900" b="1" spc="-1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must</a:t>
                      </a:r>
                      <a:r>
                        <a:rPr lang="en-US" sz="900" b="1" spc="-10">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meet</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the</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terms</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or</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conditions</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contained</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in</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(1),</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(2),(3),</a:t>
                      </a:r>
                      <a:r>
                        <a:rPr lang="en-US" sz="900" b="1" spc="-20">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(4)</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and</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one</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of</a:t>
                      </a:r>
                      <a:r>
                        <a:rPr lang="en-US" sz="900" b="1" spc="26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(5)(A)</a:t>
                      </a:r>
                      <a:r>
                        <a:rPr lang="en-US" sz="900" b="1" spc="-3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to</a:t>
                      </a:r>
                      <a:r>
                        <a:rPr lang="en-US" sz="900" b="1" spc="-1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(5)(D),</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and</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one</a:t>
                      </a:r>
                      <a:r>
                        <a:rPr lang="en-US" sz="900" b="1" spc="-2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of</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(6)(A)</a:t>
                      </a:r>
                      <a:r>
                        <a:rPr lang="en-US" sz="900" b="1" spc="-1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to</a:t>
                      </a:r>
                      <a:r>
                        <a:rPr lang="en-US" sz="900" b="1" spc="-1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(6)(C)</a:t>
                      </a:r>
                      <a:r>
                        <a:rPr lang="en-US" sz="900" b="1" spc="-1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of</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this</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subsection.</a:t>
                      </a:r>
                      <a:endParaRPr lang="en-US" sz="900">
                        <a:effectLst/>
                        <a:latin typeface="Arial" panose="020B0604020202020204" pitchFamily="34" charset="0"/>
                        <a:ea typeface="Calibri"/>
                        <a:cs typeface="Arial" panose="020B0604020202020204" pitchFamily="34" charset="0"/>
                      </a:endParaRPr>
                    </a:p>
                  </a:txBody>
                  <a:tcPr marL="0" marR="0" marT="0" marB="0">
                    <a:lnL w="38100" cap="flat" cmpd="sng" algn="ctr">
                      <a:solidFill>
                        <a:srgbClr val="C5D9F0"/>
                      </a:solidFill>
                      <a:prstDash val="solid"/>
                      <a:round/>
                      <a:headEnd type="none" w="med" len="med"/>
                      <a:tailEnd type="none" w="med" len="med"/>
                    </a:lnL>
                    <a:lnR w="38100" cap="flat" cmpd="sng" algn="ctr">
                      <a:solidFill>
                        <a:srgbClr val="C5D9F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5D9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89255">
                <a:tc>
                  <a:txBody>
                    <a:bodyPr/>
                    <a:lstStyle/>
                    <a:p>
                      <a:pPr marL="43180" marR="0" algn="l">
                        <a:spcBef>
                          <a:spcPts val="85"/>
                        </a:spcBef>
                        <a:spcAft>
                          <a:spcPts val="0"/>
                        </a:spcAft>
                      </a:pPr>
                      <a:r>
                        <a:rPr lang="en-US" sz="900" b="1" spc="5">
                          <a:effectLst/>
                          <a:latin typeface="Arial" panose="020B0604020202020204" pitchFamily="34" charset="0"/>
                          <a:ea typeface="Calibri"/>
                          <a:cs typeface="Arial" panose="020B0604020202020204" pitchFamily="34" charset="0"/>
                        </a:rPr>
                        <a:t>1.</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8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8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0800" marR="129540" algn="l">
                        <a:lnSpc>
                          <a:spcPct val="115000"/>
                        </a:lnSpc>
                        <a:spcBef>
                          <a:spcPts val="60"/>
                        </a:spcBef>
                        <a:spcAft>
                          <a:spcPts val="0"/>
                        </a:spcAft>
                      </a:pPr>
                      <a:r>
                        <a:rPr lang="en-US" sz="900" spc="-10" dirty="0">
                          <a:effectLst/>
                          <a:latin typeface="Arial" panose="020B0604020202020204" pitchFamily="34" charset="0"/>
                          <a:ea typeface="Calibri"/>
                          <a:cs typeface="Arial" panose="020B0604020202020204" pitchFamily="34" charset="0"/>
                        </a:rPr>
                        <a:t>A</a:t>
                      </a:r>
                      <a:r>
                        <a:rPr lang="en-US" sz="900" spc="-2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diagnosis that is the primary focus of treatment outlined from</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the</a:t>
                      </a:r>
                      <a:r>
                        <a:rPr lang="en-US" sz="900" spc="-5" dirty="0">
                          <a:effectLst/>
                          <a:latin typeface="Arial" panose="020B0604020202020204" pitchFamily="34" charset="0"/>
                          <a:ea typeface="Calibri"/>
                          <a:cs typeface="Arial" panose="020B0604020202020204" pitchFamily="34" charset="0"/>
                        </a:rPr>
                        <a:t> most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recent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edition </a:t>
                      </a:r>
                      <a:r>
                        <a:rPr lang="en-US" sz="900" dirty="0">
                          <a:effectLst/>
                          <a:latin typeface="Arial" panose="020B0604020202020204" pitchFamily="34" charset="0"/>
                          <a:ea typeface="Calibri"/>
                          <a:cs typeface="Arial" panose="020B0604020202020204" pitchFamily="34" charset="0"/>
                        </a:rPr>
                        <a:t>of</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"The</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Diagnostic</a:t>
                      </a:r>
                      <a:r>
                        <a:rPr lang="en-US" sz="900" dirty="0">
                          <a:effectLst/>
                          <a:latin typeface="Arial" panose="020B0604020202020204" pitchFamily="34" charset="0"/>
                          <a:ea typeface="Calibri"/>
                          <a:cs typeface="Arial" panose="020B0604020202020204" pitchFamily="34" charset="0"/>
                        </a:rPr>
                        <a:t> and</a:t>
                      </a:r>
                      <a:r>
                        <a:rPr lang="en-US" sz="900" spc="-5" dirty="0">
                          <a:effectLst/>
                          <a:latin typeface="Arial" panose="020B0604020202020204" pitchFamily="34" charset="0"/>
                          <a:ea typeface="Calibri"/>
                          <a:cs typeface="Arial" panose="020B0604020202020204" pitchFamily="34" charset="0"/>
                        </a:rPr>
                        <a:t> Statistical</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Manual</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of</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Mental</a:t>
                      </a:r>
                      <a:r>
                        <a:rPr lang="en-US" sz="900" spc="42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Disorders"</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(DSM) </a:t>
                      </a:r>
                      <a:r>
                        <a:rPr lang="en-US" sz="900" spc="-5" dirty="0">
                          <a:effectLst/>
                          <a:latin typeface="Arial" panose="020B0604020202020204" pitchFamily="34" charset="0"/>
                          <a:ea typeface="Calibri"/>
                          <a:cs typeface="Arial" panose="020B0604020202020204" pitchFamily="34" charset="0"/>
                        </a:rPr>
                        <a:t>with</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the</a:t>
                      </a:r>
                      <a:r>
                        <a:rPr lang="en-US" sz="900" spc="-5" dirty="0">
                          <a:effectLst/>
                          <a:latin typeface="Arial" panose="020B0604020202020204" pitchFamily="34" charset="0"/>
                          <a:ea typeface="Calibri"/>
                          <a:cs typeface="Arial" panose="020B0604020202020204" pitchFamily="34" charset="0"/>
                        </a:rPr>
                        <a:t> exception </a:t>
                      </a:r>
                      <a:r>
                        <a:rPr lang="en-US" sz="900" dirty="0">
                          <a:effectLst/>
                          <a:latin typeface="Arial" panose="020B0604020202020204" pitchFamily="34" charset="0"/>
                          <a:ea typeface="Calibri"/>
                          <a:cs typeface="Arial" panose="020B0604020202020204" pitchFamily="34" charset="0"/>
                        </a:rPr>
                        <a:t>of</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V-codes, </a:t>
                      </a:r>
                      <a:r>
                        <a:rPr lang="en-US" sz="900" spc="-5" dirty="0">
                          <a:effectLst/>
                          <a:latin typeface="Arial" panose="020B0604020202020204" pitchFamily="34" charset="0"/>
                          <a:ea typeface="Calibri"/>
                          <a:cs typeface="Arial" panose="020B0604020202020204" pitchFamily="34" charset="0"/>
                        </a:rPr>
                        <a:t>adjustment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disorders,</a:t>
                      </a:r>
                      <a:r>
                        <a:rPr lang="en-US" sz="900" dirty="0">
                          <a:effectLst/>
                          <a:latin typeface="Arial" panose="020B0604020202020204" pitchFamily="34" charset="0"/>
                          <a:ea typeface="Calibri"/>
                          <a:cs typeface="Arial" panose="020B0604020202020204" pitchFamily="34" charset="0"/>
                        </a:rPr>
                        <a:t> and</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substance related disorders,</a:t>
                      </a:r>
                      <a:r>
                        <a:rPr lang="en-US" sz="900" spc="42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accompanied</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by</a:t>
                      </a:r>
                      <a:r>
                        <a:rPr lang="en-US" sz="900" spc="-2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a</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detailed</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description </a:t>
                      </a:r>
                      <a:r>
                        <a:rPr lang="en-US" sz="900" dirty="0">
                          <a:effectLst/>
                          <a:latin typeface="Arial" panose="020B0604020202020204" pitchFamily="34" charset="0"/>
                          <a:ea typeface="Calibri"/>
                          <a:cs typeface="Arial" panose="020B0604020202020204" pitchFamily="34" charset="0"/>
                        </a:rPr>
                        <a:t>of</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the</a:t>
                      </a:r>
                      <a:r>
                        <a:rPr lang="en-US" sz="900" spc="-5" dirty="0">
                          <a:effectLst/>
                          <a:latin typeface="Arial" panose="020B0604020202020204" pitchFamily="34" charset="0"/>
                          <a:ea typeface="Calibri"/>
                          <a:cs typeface="Arial" panose="020B0604020202020204" pitchFamily="34" charset="0"/>
                        </a:rPr>
                        <a:t> symptoms</a:t>
                      </a:r>
                      <a:r>
                        <a:rPr lang="en-US" sz="900" dirty="0">
                          <a:effectLst/>
                          <a:latin typeface="Arial" panose="020B0604020202020204" pitchFamily="34" charset="0"/>
                          <a:ea typeface="Calibri"/>
                          <a:cs typeface="Arial" panose="020B0604020202020204" pitchFamily="34" charset="0"/>
                        </a:rPr>
                        <a:t> supporting</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the</a:t>
                      </a:r>
                      <a:r>
                        <a:rPr lang="en-US" sz="900" spc="-5" dirty="0">
                          <a:effectLst/>
                          <a:latin typeface="Arial" panose="020B0604020202020204" pitchFamily="34" charset="0"/>
                          <a:ea typeface="Calibri"/>
                          <a:cs typeface="Arial" panose="020B0604020202020204" pitchFamily="34" charset="0"/>
                        </a:rPr>
                        <a:t> diagnosis.</a:t>
                      </a:r>
                      <a:r>
                        <a:rPr lang="en-US" sz="900" dirty="0">
                          <a:effectLst/>
                          <a:latin typeface="Arial" panose="020B0604020202020204" pitchFamily="34" charset="0"/>
                          <a:ea typeface="Calibri"/>
                          <a:cs typeface="Arial" panose="020B0604020202020204" pitchFamily="34" charset="0"/>
                        </a:rPr>
                        <a:t> </a:t>
                      </a:r>
                      <a:r>
                        <a:rPr lang="en-US" sz="900" spc="-10" dirty="0">
                          <a:effectLst/>
                          <a:latin typeface="Arial" panose="020B0604020202020204" pitchFamily="34" charset="0"/>
                          <a:ea typeface="Calibri"/>
                          <a:cs typeface="Arial" panose="020B0604020202020204" pitchFamily="34" charset="0"/>
                        </a:rPr>
                        <a:t>In</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lieu </a:t>
                      </a:r>
                      <a:r>
                        <a:rPr lang="en-US" sz="900" dirty="0">
                          <a:effectLst/>
                          <a:latin typeface="Arial" panose="020B0604020202020204" pitchFamily="34" charset="0"/>
                          <a:ea typeface="Calibri"/>
                          <a:cs typeface="Arial" panose="020B0604020202020204" pitchFamily="34" charset="0"/>
                        </a:rPr>
                        <a:t>of</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a</a:t>
                      </a:r>
                      <a:r>
                        <a:rPr lang="en-US" sz="900" spc="-5" dirty="0">
                          <a:effectLst/>
                          <a:latin typeface="Arial" panose="020B0604020202020204" pitchFamily="34" charset="0"/>
                          <a:ea typeface="Calibri"/>
                          <a:cs typeface="Arial" panose="020B0604020202020204" pitchFamily="34" charset="0"/>
                        </a:rPr>
                        <a:t> qualifying</a:t>
                      </a:r>
                      <a:r>
                        <a:rPr lang="en-US" sz="900" spc="-10" dirty="0">
                          <a:effectLst/>
                          <a:latin typeface="Arial" panose="020B0604020202020204" pitchFamily="34" charset="0"/>
                          <a:ea typeface="Calibri"/>
                          <a:cs typeface="Arial" panose="020B0604020202020204" pitchFamily="34" charset="0"/>
                        </a:rPr>
                        <a:t> primary </a:t>
                      </a:r>
                      <a:r>
                        <a:rPr lang="en-US" sz="900" dirty="0">
                          <a:effectLst/>
                          <a:latin typeface="Arial" panose="020B0604020202020204" pitchFamily="34" charset="0"/>
                          <a:ea typeface="Calibri"/>
                          <a:cs typeface="Arial" panose="020B0604020202020204" pitchFamily="34" charset="0"/>
                        </a:rPr>
                        <a:t>diagnosis, </a:t>
                      </a:r>
                      <a:r>
                        <a:rPr lang="en-US" sz="900" spc="-5" dirty="0">
                          <a:effectLst/>
                          <a:latin typeface="Arial" panose="020B0604020202020204" pitchFamily="34" charset="0"/>
                          <a:ea typeface="Calibri"/>
                          <a:cs typeface="Arial" panose="020B0604020202020204" pitchFamily="34" charset="0"/>
                        </a:rPr>
                        <a:t>children 18-21</a:t>
                      </a:r>
                      <a:r>
                        <a:rPr lang="en-US" sz="900" spc="5" dirty="0">
                          <a:effectLst/>
                          <a:latin typeface="Arial" panose="020B0604020202020204" pitchFamily="34" charset="0"/>
                          <a:ea typeface="Calibri"/>
                          <a:cs typeface="Arial" panose="020B0604020202020204" pitchFamily="34" charset="0"/>
                        </a:rPr>
                        <a:t> </a:t>
                      </a:r>
                      <a:r>
                        <a:rPr lang="en-US" sz="900" spc="-10" dirty="0">
                          <a:effectLst/>
                          <a:latin typeface="Arial" panose="020B0604020202020204" pitchFamily="34" charset="0"/>
                          <a:ea typeface="Calibri"/>
                          <a:cs typeface="Arial" panose="020B0604020202020204" pitchFamily="34" charset="0"/>
                        </a:rPr>
                        <a:t>years</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of</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age</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may</a:t>
                      </a:r>
                      <a:r>
                        <a:rPr lang="en-US" sz="900" spc="-2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have</a:t>
                      </a:r>
                      <a:r>
                        <a:rPr lang="en-US" sz="900" spc="-1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any sequential</a:t>
                      </a:r>
                      <a:r>
                        <a:rPr lang="en-US" sz="900" spc="-2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personality</a:t>
                      </a:r>
                      <a:r>
                        <a:rPr lang="en-US" sz="900" spc="-1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disorders.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553362">
                <a:tc>
                  <a:txBody>
                    <a:bodyPr/>
                    <a:lstStyle/>
                    <a:p>
                      <a:pPr marL="4318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2.</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0800" marR="129540" algn="l">
                        <a:lnSpc>
                          <a:spcPct val="114000"/>
                        </a:lnSpc>
                        <a:spcBef>
                          <a:spcPts val="55"/>
                        </a:spcBef>
                        <a:spcAft>
                          <a:spcPts val="0"/>
                        </a:spcAft>
                      </a:pPr>
                      <a:r>
                        <a:rPr lang="en-US" sz="900" spc="-5" dirty="0">
                          <a:effectLst/>
                          <a:latin typeface="Arial" panose="020B0604020202020204" pitchFamily="34" charset="0"/>
                          <a:ea typeface="Calibri"/>
                          <a:cs typeface="Arial" panose="020B0604020202020204" pitchFamily="34" charset="0"/>
                        </a:rPr>
                        <a:t>Conditions</a:t>
                      </a:r>
                      <a:r>
                        <a:rPr lang="en-US" sz="900" dirty="0">
                          <a:effectLst/>
                          <a:latin typeface="Arial" panose="020B0604020202020204" pitchFamily="34" charset="0"/>
                          <a:ea typeface="Calibri"/>
                          <a:cs typeface="Arial" panose="020B0604020202020204" pitchFamily="34" charset="0"/>
                        </a:rPr>
                        <a:t> are</a:t>
                      </a:r>
                      <a:r>
                        <a:rPr lang="en-US" sz="900" spc="-5" dirty="0">
                          <a:effectLst/>
                          <a:latin typeface="Arial" panose="020B0604020202020204" pitchFamily="34" charset="0"/>
                          <a:ea typeface="Calibri"/>
                          <a:cs typeface="Arial" panose="020B0604020202020204" pitchFamily="34" charset="0"/>
                        </a:rPr>
                        <a:t> directly</a:t>
                      </a:r>
                      <a:r>
                        <a:rPr lang="en-US" sz="900" spc="-2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attributable </a:t>
                      </a:r>
                      <a:r>
                        <a:rPr lang="en-US" sz="900" dirty="0">
                          <a:effectLst/>
                          <a:latin typeface="Arial" panose="020B0604020202020204" pitchFamily="34" charset="0"/>
                          <a:ea typeface="Calibri"/>
                          <a:cs typeface="Arial" panose="020B0604020202020204" pitchFamily="34" charset="0"/>
                        </a:rPr>
                        <a:t>to</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a</a:t>
                      </a:r>
                      <a:r>
                        <a:rPr lang="en-US" sz="900" spc="-5" dirty="0">
                          <a:effectLst/>
                          <a:latin typeface="Arial" panose="020B0604020202020204" pitchFamily="34" charset="0"/>
                          <a:ea typeface="Calibri"/>
                          <a:cs typeface="Arial" panose="020B0604020202020204" pitchFamily="34" charset="0"/>
                        </a:rPr>
                        <a:t> psychiatric</a:t>
                      </a:r>
                      <a:r>
                        <a:rPr lang="en-US" sz="900" dirty="0">
                          <a:effectLst/>
                          <a:latin typeface="Arial" panose="020B0604020202020204" pitchFamily="34" charset="0"/>
                          <a:ea typeface="Calibri"/>
                          <a:cs typeface="Arial" panose="020B0604020202020204" pitchFamily="34" charset="0"/>
                        </a:rPr>
                        <a:t> disorder </a:t>
                      </a:r>
                      <a:r>
                        <a:rPr lang="en-US" sz="900" spc="-5" dirty="0">
                          <a:effectLst/>
                          <a:latin typeface="Arial" panose="020B0604020202020204" pitchFamily="34" charset="0"/>
                          <a:ea typeface="Calibri"/>
                          <a:cs typeface="Arial" panose="020B0604020202020204" pitchFamily="34" charset="0"/>
                        </a:rPr>
                        <a:t>as</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the primary need</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for</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professional</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attention </a:t>
                      </a:r>
                      <a:r>
                        <a:rPr lang="en-US" sz="900" dirty="0">
                          <a:effectLst/>
                          <a:latin typeface="Arial" panose="020B0604020202020204" pitchFamily="34" charset="0"/>
                          <a:ea typeface="Calibri"/>
                          <a:cs typeface="Arial" panose="020B0604020202020204" pitchFamily="34" charset="0"/>
                        </a:rPr>
                        <a:t>(this</a:t>
                      </a:r>
                      <a:r>
                        <a:rPr lang="en-US" sz="900" spc="61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does </a:t>
                      </a:r>
                      <a:r>
                        <a:rPr lang="en-US" sz="900" spc="-5" dirty="0">
                          <a:effectLst/>
                          <a:latin typeface="Arial" panose="020B0604020202020204" pitchFamily="34" charset="0"/>
                          <a:ea typeface="Calibri"/>
                          <a:cs typeface="Arial" panose="020B0604020202020204" pitchFamily="34" charset="0"/>
                        </a:rPr>
                        <a:t>not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include</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placement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issues,</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criminal</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behavior,</a:t>
                      </a:r>
                      <a:r>
                        <a:rPr lang="en-US" sz="900" dirty="0">
                          <a:effectLst/>
                          <a:latin typeface="Arial" panose="020B0604020202020204" pitchFamily="34" charset="0"/>
                          <a:ea typeface="Calibri"/>
                          <a:cs typeface="Arial" panose="020B0604020202020204" pitchFamily="34" charset="0"/>
                        </a:rPr>
                        <a:t> status</a:t>
                      </a:r>
                      <a:r>
                        <a:rPr lang="en-US" sz="900" spc="-1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offenses).</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Adjustment</a:t>
                      </a:r>
                      <a:r>
                        <a:rPr lang="en-US" sz="900" dirty="0">
                          <a:effectLst/>
                          <a:latin typeface="Arial" panose="020B0604020202020204" pitchFamily="34" charset="0"/>
                          <a:ea typeface="Calibri"/>
                          <a:cs typeface="Arial" panose="020B0604020202020204" pitchFamily="34" charset="0"/>
                        </a:rPr>
                        <a:t> or substance</a:t>
                      </a:r>
                      <a:r>
                        <a:rPr lang="en-US" sz="900" spc="-5" dirty="0">
                          <a:effectLst/>
                          <a:latin typeface="Arial" panose="020B0604020202020204" pitchFamily="34" charset="0"/>
                          <a:ea typeface="Calibri"/>
                          <a:cs typeface="Arial" panose="020B0604020202020204" pitchFamily="34" charset="0"/>
                        </a:rPr>
                        <a:t> related</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disorder</a:t>
                      </a:r>
                      <a:r>
                        <a:rPr lang="en-US" sz="900" spc="53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may</a:t>
                      </a:r>
                      <a:r>
                        <a:rPr lang="en-US" sz="900" spc="-2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be</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a</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secondary</a:t>
                      </a:r>
                      <a:r>
                        <a:rPr lang="en-US" sz="900" spc="-20" dirty="0">
                          <a:effectLst/>
                          <a:latin typeface="Arial" panose="020B0604020202020204" pitchFamily="34" charset="0"/>
                          <a:ea typeface="Calibri"/>
                          <a:cs typeface="Arial" panose="020B0604020202020204" pitchFamily="34" charset="0"/>
                        </a:rPr>
                        <a:t> to the primary </a:t>
                      </a:r>
                      <a:r>
                        <a:rPr lang="en-US" sz="900" dirty="0">
                          <a:effectLst/>
                          <a:latin typeface="Arial" panose="020B0604020202020204" pitchFamily="34" charset="0"/>
                          <a:ea typeface="Calibri"/>
                          <a:cs typeface="Arial" panose="020B0604020202020204" pitchFamily="34" charset="0"/>
                        </a:rPr>
                        <a:t>diagnosis.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381220">
                <a:tc>
                  <a:txBody>
                    <a:bodyPr/>
                    <a:lstStyle/>
                    <a:p>
                      <a:pPr marL="4318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3.</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0800" marR="129540" algn="l">
                        <a:lnSpc>
                          <a:spcPct val="114000"/>
                        </a:lnSpc>
                        <a:spcBef>
                          <a:spcPts val="55"/>
                        </a:spcBef>
                        <a:spcAft>
                          <a:spcPts val="0"/>
                        </a:spcAft>
                      </a:pPr>
                      <a:r>
                        <a:rPr lang="en-US" sz="900" dirty="0">
                          <a:effectLst/>
                          <a:latin typeface="Arial" panose="020B0604020202020204" pitchFamily="34" charset="0"/>
                          <a:ea typeface="Calibri"/>
                          <a:cs typeface="Arial" panose="020B0604020202020204" pitchFamily="34" charset="0"/>
                        </a:rPr>
                        <a:t>It has </a:t>
                      </a:r>
                      <a:r>
                        <a:rPr lang="en-US" sz="900" spc="-5" dirty="0">
                          <a:effectLst/>
                          <a:latin typeface="Arial" panose="020B0604020202020204" pitchFamily="34" charset="0"/>
                          <a:ea typeface="Calibri"/>
                          <a:cs typeface="Arial" panose="020B0604020202020204" pitchFamily="34" charset="0"/>
                        </a:rPr>
                        <a:t>been determined</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by</a:t>
                      </a:r>
                      <a:r>
                        <a:rPr lang="en-US" sz="900" spc="-20"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the</a:t>
                      </a:r>
                      <a:r>
                        <a:rPr lang="en-US" sz="900" spc="-5" dirty="0">
                          <a:effectLst/>
                          <a:latin typeface="Arial" panose="020B0604020202020204" pitchFamily="34" charset="0"/>
                          <a:ea typeface="Calibri"/>
                          <a:cs typeface="Arial" panose="020B0604020202020204" pitchFamily="34" charset="0"/>
                        </a:rPr>
                        <a:t> reviewer</a:t>
                      </a:r>
                      <a:r>
                        <a:rPr lang="en-US" sz="900" dirty="0">
                          <a:effectLst/>
                          <a:latin typeface="Arial" panose="020B0604020202020204" pitchFamily="34" charset="0"/>
                          <a:ea typeface="Calibri"/>
                          <a:cs typeface="Arial" panose="020B0604020202020204" pitchFamily="34" charset="0"/>
                        </a:rPr>
                        <a:t> that the</a:t>
                      </a:r>
                      <a:r>
                        <a:rPr lang="en-US" sz="900" spc="-5" dirty="0">
                          <a:effectLst/>
                          <a:latin typeface="Arial" panose="020B0604020202020204" pitchFamily="34" charset="0"/>
                          <a:ea typeface="Calibri"/>
                          <a:cs typeface="Arial" panose="020B0604020202020204" pitchFamily="34" charset="0"/>
                        </a:rPr>
                        <a:t> current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disabling symptoms</a:t>
                      </a:r>
                      <a:r>
                        <a:rPr lang="en-US" sz="900" dirty="0">
                          <a:effectLst/>
                          <a:latin typeface="Arial" panose="020B0604020202020204" pitchFamily="34" charset="0"/>
                          <a:ea typeface="Calibri"/>
                          <a:cs typeface="Arial" panose="020B0604020202020204" pitchFamily="34" charset="0"/>
                        </a:rPr>
                        <a:t> could</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not</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have been</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managed,</a:t>
                      </a:r>
                      <a:r>
                        <a:rPr lang="en-US" sz="900" dirty="0">
                          <a:effectLst/>
                          <a:latin typeface="Arial" panose="020B0604020202020204" pitchFamily="34" charset="0"/>
                          <a:ea typeface="Calibri"/>
                          <a:cs typeface="Arial" panose="020B0604020202020204" pitchFamily="34" charset="0"/>
                        </a:rPr>
                        <a:t> or </a:t>
                      </a:r>
                      <a:r>
                        <a:rPr lang="en-US" sz="900" spc="-5" dirty="0">
                          <a:effectLst/>
                          <a:latin typeface="Arial" panose="020B0604020202020204" pitchFamily="34" charset="0"/>
                          <a:ea typeface="Calibri"/>
                          <a:cs typeface="Arial" panose="020B0604020202020204" pitchFamily="34" charset="0"/>
                        </a:rPr>
                        <a:t>have</a:t>
                      </a:r>
                      <a:r>
                        <a:rPr lang="en-US" sz="900" spc="42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not</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been</a:t>
                      </a:r>
                      <a:r>
                        <a:rPr lang="en-US" sz="900" spc="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manageable,</a:t>
                      </a:r>
                      <a:r>
                        <a:rPr lang="en-US" sz="900" dirty="0">
                          <a:effectLst/>
                          <a:latin typeface="Arial" panose="020B0604020202020204" pitchFamily="34" charset="0"/>
                          <a:ea typeface="Calibri"/>
                          <a:cs typeface="Arial" panose="020B0604020202020204" pitchFamily="34" charset="0"/>
                        </a:rPr>
                        <a:t> in</a:t>
                      </a:r>
                      <a:r>
                        <a:rPr lang="en-US" sz="900" spc="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a</a:t>
                      </a:r>
                      <a:r>
                        <a:rPr lang="en-US" sz="900" spc="-5" dirty="0">
                          <a:effectLst/>
                          <a:latin typeface="Arial" panose="020B0604020202020204" pitchFamily="34" charset="0"/>
                          <a:ea typeface="Calibri"/>
                          <a:cs typeface="Arial" panose="020B0604020202020204" pitchFamily="34" charset="0"/>
                        </a:rPr>
                        <a:t> less</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intensive treatment</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program.</a:t>
                      </a:r>
                      <a:endParaRPr lang="en-US" sz="9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217208">
                <a:tc>
                  <a:txBody>
                    <a:bodyPr/>
                    <a:lstStyle/>
                    <a:p>
                      <a:pPr marL="43180" marR="0" algn="l">
                        <a:spcBef>
                          <a:spcPts val="65"/>
                        </a:spcBef>
                        <a:spcAft>
                          <a:spcPts val="0"/>
                        </a:spcAft>
                      </a:pPr>
                      <a:r>
                        <a:rPr lang="en-US" sz="900" b="1" spc="5">
                          <a:effectLst/>
                          <a:latin typeface="Arial" panose="020B0604020202020204" pitchFamily="34" charset="0"/>
                          <a:ea typeface="Calibri"/>
                          <a:cs typeface="Arial" panose="020B0604020202020204" pitchFamily="34" charset="0"/>
                        </a:rPr>
                        <a:t>4.</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50800" marR="0" algn="l">
                        <a:spcBef>
                          <a:spcPts val="6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50800" marR="0" algn="l">
                        <a:spcBef>
                          <a:spcPts val="6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gridSpan="2">
                  <a:txBody>
                    <a:bodyPr/>
                    <a:lstStyle/>
                    <a:p>
                      <a:pPr marL="50800" marR="129540" algn="l">
                        <a:spcBef>
                          <a:spcPts val="40"/>
                        </a:spcBef>
                        <a:spcAft>
                          <a:spcPts val="0"/>
                        </a:spcAft>
                      </a:pPr>
                      <a:r>
                        <a:rPr lang="en-US" sz="900">
                          <a:effectLst/>
                          <a:latin typeface="Arial" panose="020B0604020202020204" pitchFamily="34" charset="0"/>
                          <a:ea typeface="Calibri"/>
                          <a:cs typeface="Arial" panose="020B0604020202020204" pitchFamily="34" charset="0"/>
                        </a:rPr>
                        <a:t>Child</a:t>
                      </a:r>
                      <a:r>
                        <a:rPr lang="en-US" sz="900" spc="-5">
                          <a:effectLst/>
                          <a:latin typeface="Arial" panose="020B0604020202020204" pitchFamily="34" charset="0"/>
                          <a:ea typeface="Calibri"/>
                          <a:cs typeface="Arial" panose="020B0604020202020204" pitchFamily="34" charset="0"/>
                        </a:rPr>
                        <a:t> must</a:t>
                      </a:r>
                      <a:r>
                        <a:rPr lang="en-US" sz="900">
                          <a:effectLst/>
                          <a:latin typeface="Arial" panose="020B0604020202020204" pitchFamily="34" charset="0"/>
                          <a:ea typeface="Calibri"/>
                          <a:cs typeface="Arial" panose="020B0604020202020204" pitchFamily="34" charset="0"/>
                        </a:rPr>
                        <a:t> be</a:t>
                      </a:r>
                      <a:r>
                        <a:rPr lang="en-US" sz="900" spc="-5">
                          <a:effectLst/>
                          <a:latin typeface="Arial" panose="020B0604020202020204" pitchFamily="34" charset="0"/>
                          <a:ea typeface="Calibri"/>
                          <a:cs typeface="Arial" panose="020B0604020202020204" pitchFamily="34" charset="0"/>
                        </a:rPr>
                        <a:t> medically</a:t>
                      </a:r>
                      <a:r>
                        <a:rPr lang="en-US" sz="900" spc="-2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stable.</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430721">
                <a:tc>
                  <a:txBody>
                    <a:bodyPr/>
                    <a:lstStyle/>
                    <a:p>
                      <a:pPr marL="43180" marR="0" algn="l">
                        <a:spcBef>
                          <a:spcPts val="70"/>
                        </a:spcBef>
                        <a:spcAft>
                          <a:spcPts val="0"/>
                        </a:spcAft>
                      </a:pPr>
                      <a:r>
                        <a:rPr lang="en-US" sz="900" b="1" spc="5">
                          <a:effectLst/>
                          <a:latin typeface="Arial" panose="020B0604020202020204" pitchFamily="34" charset="0"/>
                          <a:ea typeface="Calibri"/>
                          <a:cs typeface="Arial" panose="020B0604020202020204" pitchFamily="34" charset="0"/>
                        </a:rPr>
                        <a:t>5.</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marR="0" algn="l">
                        <a:spcBef>
                          <a:spcPts val="70"/>
                        </a:spcBef>
                        <a:spcAft>
                          <a:spcPts val="0"/>
                        </a:spcAft>
                      </a:pPr>
                      <a:r>
                        <a:rPr lang="en-US" sz="900" b="1">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marR="0" algn="l">
                        <a:spcBef>
                          <a:spcPts val="70"/>
                        </a:spcBef>
                        <a:spcAft>
                          <a:spcPts val="0"/>
                        </a:spcAft>
                      </a:pPr>
                      <a:r>
                        <a:rPr lang="en-US" sz="900" b="1">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50800" marR="129540" algn="l">
                        <a:lnSpc>
                          <a:spcPct val="115000"/>
                        </a:lnSpc>
                        <a:spcBef>
                          <a:spcPts val="70"/>
                        </a:spcBef>
                        <a:spcAft>
                          <a:spcPts val="0"/>
                        </a:spcAft>
                      </a:pPr>
                      <a:r>
                        <a:rPr lang="en-US" sz="900" b="1">
                          <a:effectLst/>
                          <a:latin typeface="Arial" panose="020B0604020202020204" pitchFamily="34" charset="0"/>
                          <a:ea typeface="Calibri"/>
                          <a:cs typeface="Arial" panose="020B0604020202020204" pitchFamily="34" charset="0"/>
                        </a:rPr>
                        <a:t>Within</a:t>
                      </a:r>
                      <a:r>
                        <a:rPr lang="en-US" sz="900" b="1" spc="-3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the</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past</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48</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hours,</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the</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behaviors</a:t>
                      </a:r>
                      <a:r>
                        <a:rPr lang="en-US" sz="900" b="1" spc="-30">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present</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an</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imminent</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life</a:t>
                      </a:r>
                      <a:r>
                        <a:rPr lang="en-US" sz="900" b="1" spc="-2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threatening</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emergency</a:t>
                      </a:r>
                      <a:r>
                        <a:rPr lang="en-US" sz="900" b="1" spc="-2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such</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as</a:t>
                      </a:r>
                      <a:r>
                        <a:rPr lang="en-US" sz="900" b="1" spc="34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evidenced</a:t>
                      </a:r>
                      <a:r>
                        <a:rPr lang="en-US" sz="900" b="1" spc="-6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by:</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6"/>
                  </a:ext>
                </a:extLst>
              </a:tr>
              <a:tr h="308820">
                <a:tc gridSpan="2">
                  <a:txBody>
                    <a:bodyPr/>
                    <a:lstStyle/>
                    <a:p>
                      <a:pPr marL="0" marR="52705" algn="r">
                        <a:spcBef>
                          <a:spcPts val="35"/>
                        </a:spcBef>
                        <a:spcAft>
                          <a:spcPts val="0"/>
                        </a:spcAft>
                      </a:pPr>
                      <a:r>
                        <a:rPr lang="en-US" sz="900" b="1" spc="-5">
                          <a:effectLst/>
                          <a:latin typeface="Arial" panose="020B0604020202020204" pitchFamily="34" charset="0"/>
                          <a:ea typeface="Calibri"/>
                          <a:cs typeface="Arial" panose="020B0604020202020204" pitchFamily="34" charset="0"/>
                        </a:rPr>
                        <a:t>A.</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spcBef>
                          <a:spcPts val="3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3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79375" algn="l">
                        <a:spcBef>
                          <a:spcPts val="55"/>
                        </a:spcBef>
                        <a:spcAft>
                          <a:spcPts val="0"/>
                        </a:spcAft>
                      </a:pPr>
                      <a:r>
                        <a:rPr lang="en-US" sz="900" spc="-5">
                          <a:effectLst/>
                          <a:latin typeface="Arial" panose="020B0604020202020204" pitchFamily="34" charset="0"/>
                          <a:ea typeface="Calibri"/>
                          <a:cs typeface="Arial" panose="020B0604020202020204" pitchFamily="34" charset="0"/>
                        </a:rPr>
                        <a:t>Specifically</a:t>
                      </a:r>
                      <a:r>
                        <a:rPr lang="en-US" sz="900" spc="-2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described</a:t>
                      </a:r>
                      <a:r>
                        <a:rPr lang="en-US" sz="900" spc="1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suicide</a:t>
                      </a:r>
                      <a:r>
                        <a:rPr lang="en-US" sz="900" spc="-5">
                          <a:effectLst/>
                          <a:latin typeface="Arial" panose="020B0604020202020204" pitchFamily="34" charset="0"/>
                          <a:ea typeface="Calibri"/>
                          <a:cs typeface="Arial" panose="020B0604020202020204" pitchFamily="34" charset="0"/>
                        </a:rPr>
                        <a:t> attempts,</a:t>
                      </a:r>
                      <a:r>
                        <a:rPr lang="en-US" sz="900">
                          <a:effectLst/>
                          <a:latin typeface="Arial" panose="020B0604020202020204" pitchFamily="34" charset="0"/>
                          <a:ea typeface="Calibri"/>
                          <a:cs typeface="Arial" panose="020B0604020202020204" pitchFamily="34" charset="0"/>
                        </a:rPr>
                        <a:t> suicide</a:t>
                      </a:r>
                      <a:r>
                        <a:rPr lang="en-US" sz="900" spc="-5">
                          <a:effectLst/>
                          <a:latin typeface="Arial" panose="020B0604020202020204" pitchFamily="34" charset="0"/>
                          <a:ea typeface="Calibri"/>
                          <a:cs typeface="Arial" panose="020B0604020202020204" pitchFamily="34" charset="0"/>
                        </a:rPr>
                        <a:t> intent,</a:t>
                      </a:r>
                      <a:r>
                        <a:rPr lang="en-US" sz="900" spc="-1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or </a:t>
                      </a:r>
                      <a:r>
                        <a:rPr lang="en-US" sz="900" spc="-5">
                          <a:effectLst/>
                          <a:latin typeface="Arial" panose="020B0604020202020204" pitchFamily="34" charset="0"/>
                          <a:ea typeface="Calibri"/>
                          <a:cs typeface="Arial" panose="020B0604020202020204" pitchFamily="34" charset="0"/>
                        </a:rPr>
                        <a:t>serious</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threat</a:t>
                      </a:r>
                      <a:r>
                        <a:rPr lang="en-US" sz="900">
                          <a:effectLst/>
                          <a:latin typeface="Arial" panose="020B0604020202020204" pitchFamily="34" charset="0"/>
                          <a:ea typeface="Calibri"/>
                          <a:cs typeface="Arial" panose="020B0604020202020204" pitchFamily="34" charset="0"/>
                        </a:rPr>
                        <a:t> by</a:t>
                      </a:r>
                      <a:r>
                        <a:rPr lang="en-US" sz="900" spc="-2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the</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patient.</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2433">
                <a:tc gridSpan="2">
                  <a:txBody>
                    <a:bodyPr/>
                    <a:lstStyle/>
                    <a:p>
                      <a:pPr marL="0" marR="49530" algn="r">
                        <a:spcBef>
                          <a:spcPts val="75"/>
                        </a:spcBef>
                        <a:spcAft>
                          <a:spcPts val="0"/>
                        </a:spcAft>
                      </a:pPr>
                      <a:r>
                        <a:rPr lang="en-US" sz="900" b="1" spc="10">
                          <a:effectLst/>
                          <a:latin typeface="Arial" panose="020B0604020202020204" pitchFamily="34" charset="0"/>
                          <a:ea typeface="Calibri"/>
                          <a:cs typeface="Arial" panose="020B0604020202020204" pitchFamily="34" charset="0"/>
                        </a:rPr>
                        <a:t>B.</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79375" algn="l">
                        <a:spcBef>
                          <a:spcPts val="55"/>
                        </a:spcBef>
                        <a:spcAft>
                          <a:spcPts val="0"/>
                        </a:spcAft>
                      </a:pPr>
                      <a:r>
                        <a:rPr lang="en-US" sz="900" spc="-5">
                          <a:effectLst/>
                          <a:latin typeface="Arial" panose="020B0604020202020204" pitchFamily="34" charset="0"/>
                          <a:ea typeface="Calibri"/>
                          <a:cs typeface="Arial" panose="020B0604020202020204" pitchFamily="34" charset="0"/>
                        </a:rPr>
                        <a:t>Specifically</a:t>
                      </a:r>
                      <a:r>
                        <a:rPr lang="en-US" sz="900" spc="-2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described</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patterns of</a:t>
                      </a:r>
                      <a:r>
                        <a:rPr lang="en-US" sz="900" spc="-1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escalating </a:t>
                      </a:r>
                      <a:r>
                        <a:rPr lang="en-US" sz="900">
                          <a:effectLst/>
                          <a:latin typeface="Arial" panose="020B0604020202020204" pitchFamily="34" charset="0"/>
                          <a:ea typeface="Calibri"/>
                          <a:cs typeface="Arial" panose="020B0604020202020204" pitchFamily="34" charset="0"/>
                        </a:rPr>
                        <a:t>incidents of</a:t>
                      </a:r>
                      <a:r>
                        <a:rPr lang="en-US" sz="900" spc="-1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self-mutilating</a:t>
                      </a:r>
                      <a:r>
                        <a:rPr lang="en-US" sz="900" spc="-5">
                          <a:effectLst/>
                          <a:latin typeface="Arial" panose="020B0604020202020204" pitchFamily="34" charset="0"/>
                          <a:ea typeface="Calibri"/>
                          <a:cs typeface="Arial" panose="020B0604020202020204" pitchFamily="34" charset="0"/>
                        </a:rPr>
                        <a:t> behaviors.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9535">
                <a:tc gridSpan="2">
                  <a:txBody>
                    <a:bodyPr/>
                    <a:lstStyle/>
                    <a:p>
                      <a:pPr marL="0" marR="52705" algn="r">
                        <a:spcBef>
                          <a:spcPts val="75"/>
                        </a:spcBef>
                        <a:spcAft>
                          <a:spcPts val="0"/>
                        </a:spcAft>
                      </a:pPr>
                      <a:r>
                        <a:rPr lang="en-US" sz="900" b="1" spc="-5">
                          <a:effectLst/>
                          <a:latin typeface="Arial" panose="020B0604020202020204" pitchFamily="34" charset="0"/>
                          <a:ea typeface="Calibri"/>
                          <a:cs typeface="Arial" panose="020B0604020202020204" pitchFamily="34" charset="0"/>
                        </a:rPr>
                        <a:t>C.</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79375" algn="l">
                        <a:lnSpc>
                          <a:spcPct val="114000"/>
                        </a:lnSpc>
                        <a:spcBef>
                          <a:spcPts val="55"/>
                        </a:spcBef>
                        <a:spcAft>
                          <a:spcPts val="0"/>
                        </a:spcAft>
                      </a:pPr>
                      <a:r>
                        <a:rPr lang="en-US" sz="900" spc="-5">
                          <a:effectLst/>
                          <a:latin typeface="Arial" panose="020B0604020202020204" pitchFamily="34" charset="0"/>
                          <a:ea typeface="Calibri"/>
                          <a:cs typeface="Arial" panose="020B0604020202020204" pitchFamily="34" charset="0"/>
                        </a:rPr>
                        <a:t>Specifically</a:t>
                      </a:r>
                      <a:r>
                        <a:rPr lang="en-US" sz="900" spc="-2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described</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episodes of</a:t>
                      </a:r>
                      <a:r>
                        <a:rPr lang="en-US" sz="900" spc="-1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unprovoked</a:t>
                      </a:r>
                      <a:r>
                        <a:rPr lang="en-US" sz="900" spc="5">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significant</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physical</a:t>
                      </a:r>
                      <a:r>
                        <a:rPr lang="en-US" sz="900" spc="15">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aggression</a:t>
                      </a:r>
                      <a:r>
                        <a:rPr lang="en-US" sz="900" spc="3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and</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patterns</a:t>
                      </a:r>
                      <a:r>
                        <a:rPr lang="en-US" sz="900" spc="-1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of</a:t>
                      </a:r>
                      <a:r>
                        <a:rPr lang="en-US" sz="900" spc="-1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escalating</a:t>
                      </a:r>
                      <a:r>
                        <a:rPr lang="en-US" sz="900" spc="485">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physical</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aggression</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in</a:t>
                      </a:r>
                      <a:r>
                        <a:rPr lang="en-US" sz="900" spc="-5">
                          <a:effectLst/>
                          <a:latin typeface="Arial" panose="020B0604020202020204" pitchFamily="34" charset="0"/>
                          <a:ea typeface="Calibri"/>
                          <a:cs typeface="Arial" panose="020B0604020202020204" pitchFamily="34" charset="0"/>
                        </a:rPr>
                        <a:t> intensity</a:t>
                      </a:r>
                      <a:r>
                        <a:rPr lang="en-US" sz="900" spc="-1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and</a:t>
                      </a:r>
                      <a:r>
                        <a:rPr lang="en-US" sz="900" spc="-5">
                          <a:effectLst/>
                          <a:latin typeface="Arial" panose="020B0604020202020204" pitchFamily="34" charset="0"/>
                          <a:ea typeface="Calibri"/>
                          <a:cs typeface="Arial" panose="020B0604020202020204" pitchFamily="34" charset="0"/>
                        </a:rPr>
                        <a:t> duration.</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3041">
                <a:tc gridSpan="2">
                  <a:txBody>
                    <a:bodyPr/>
                    <a:lstStyle/>
                    <a:p>
                      <a:pPr marL="0" marR="52705" algn="r">
                        <a:spcBef>
                          <a:spcPts val="75"/>
                        </a:spcBef>
                        <a:spcAft>
                          <a:spcPts val="0"/>
                        </a:spcAft>
                      </a:pPr>
                      <a:r>
                        <a:rPr lang="en-US" sz="900" b="1" spc="-5">
                          <a:effectLst/>
                          <a:latin typeface="Arial" panose="020B0604020202020204" pitchFamily="34" charset="0"/>
                          <a:ea typeface="Calibri"/>
                          <a:cs typeface="Arial" panose="020B0604020202020204" pitchFamily="34" charset="0"/>
                        </a:rPr>
                        <a:t>D.</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50800" marR="79375" algn="l">
                        <a:lnSpc>
                          <a:spcPct val="114000"/>
                        </a:lnSpc>
                        <a:spcBef>
                          <a:spcPts val="55"/>
                        </a:spcBef>
                        <a:spcAft>
                          <a:spcPts val="0"/>
                        </a:spcAft>
                      </a:pPr>
                      <a:r>
                        <a:rPr lang="en-US" sz="900" spc="-5">
                          <a:effectLst/>
                          <a:latin typeface="Arial" panose="020B0604020202020204" pitchFamily="34" charset="0"/>
                          <a:ea typeface="Calibri"/>
                          <a:cs typeface="Arial" panose="020B0604020202020204" pitchFamily="34" charset="0"/>
                        </a:rPr>
                        <a:t>Specifically</a:t>
                      </a:r>
                      <a:r>
                        <a:rPr lang="en-US" sz="900" spc="-2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described</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episodes of</a:t>
                      </a:r>
                      <a:r>
                        <a:rPr lang="en-US" sz="900" spc="-1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incapacitating depression </a:t>
                      </a:r>
                      <a:r>
                        <a:rPr lang="en-US" sz="900">
                          <a:effectLst/>
                          <a:latin typeface="Arial" panose="020B0604020202020204" pitchFamily="34" charset="0"/>
                          <a:ea typeface="Calibri"/>
                          <a:cs typeface="Arial" panose="020B0604020202020204" pitchFamily="34" charset="0"/>
                        </a:rPr>
                        <a:t>or</a:t>
                      </a:r>
                      <a:r>
                        <a:rPr lang="en-US" sz="900" spc="-1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psychosis </a:t>
                      </a:r>
                      <a:r>
                        <a:rPr lang="en-US" sz="900" spc="-5">
                          <a:effectLst/>
                          <a:latin typeface="Arial" panose="020B0604020202020204" pitchFamily="34" charset="0"/>
                          <a:ea typeface="Calibri"/>
                          <a:cs typeface="Arial" panose="020B0604020202020204" pitchFamily="34" charset="0"/>
                        </a:rPr>
                        <a:t>that</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result</a:t>
                      </a:r>
                      <a:r>
                        <a:rPr lang="en-US" sz="900" spc="-1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in</a:t>
                      </a:r>
                      <a:r>
                        <a:rPr lang="en-US" sz="900" spc="5">
                          <a:effectLst/>
                          <a:latin typeface="Arial" panose="020B0604020202020204" pitchFamily="34" charset="0"/>
                          <a:ea typeface="Calibri"/>
                          <a:cs typeface="Arial" panose="020B0604020202020204" pitchFamily="34" charset="0"/>
                        </a:rPr>
                        <a:t> </a:t>
                      </a:r>
                      <a:r>
                        <a:rPr lang="en-US" sz="900" spc="-10">
                          <a:effectLst/>
                          <a:latin typeface="Arial" panose="020B0604020202020204" pitchFamily="34" charset="0"/>
                          <a:ea typeface="Calibri"/>
                          <a:cs typeface="Arial" panose="020B0604020202020204" pitchFamily="34" charset="0"/>
                        </a:rPr>
                        <a:t>an</a:t>
                      </a:r>
                      <a:r>
                        <a:rPr lang="en-US" sz="900" spc="5">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inability</a:t>
                      </a:r>
                      <a:r>
                        <a:rPr lang="en-US" sz="900" spc="-20">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to</a:t>
                      </a:r>
                      <a:r>
                        <a:rPr lang="en-US" sz="900" spc="515">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function </a:t>
                      </a:r>
                      <a:r>
                        <a:rPr lang="en-US" sz="900">
                          <a:effectLst/>
                          <a:latin typeface="Arial" panose="020B0604020202020204" pitchFamily="34" charset="0"/>
                          <a:ea typeface="Calibri"/>
                          <a:cs typeface="Arial" panose="020B0604020202020204" pitchFamily="34" charset="0"/>
                        </a:rPr>
                        <a:t>or </a:t>
                      </a:r>
                      <a:r>
                        <a:rPr lang="en-US" sz="900" spc="-5">
                          <a:effectLst/>
                          <a:latin typeface="Arial" panose="020B0604020202020204" pitchFamily="34" charset="0"/>
                          <a:ea typeface="Calibri"/>
                          <a:cs typeface="Arial" panose="020B0604020202020204" pitchFamily="34" charset="0"/>
                        </a:rPr>
                        <a:t>care for</a:t>
                      </a:r>
                      <a:r>
                        <a:rPr lang="en-US" sz="900">
                          <a:effectLst/>
                          <a:latin typeface="Arial" panose="020B0604020202020204" pitchFamily="34" charset="0"/>
                          <a:ea typeface="Calibri"/>
                          <a:cs typeface="Arial" panose="020B0604020202020204" pitchFamily="34" charset="0"/>
                        </a:rPr>
                        <a:t> basic</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needs.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4940">
                <a:tc>
                  <a:txBody>
                    <a:bodyPr/>
                    <a:lstStyle/>
                    <a:p>
                      <a:pPr marL="43180" marR="0" algn="l">
                        <a:spcBef>
                          <a:spcPts val="45"/>
                        </a:spcBef>
                        <a:spcAft>
                          <a:spcPts val="0"/>
                        </a:spcAft>
                      </a:pPr>
                      <a:r>
                        <a:rPr lang="en-US" sz="900" b="1">
                          <a:effectLst/>
                          <a:latin typeface="Arial" panose="020B0604020202020204" pitchFamily="34" charset="0"/>
                          <a:ea typeface="Calibri"/>
                          <a:cs typeface="Arial" panose="020B0604020202020204" pitchFamily="34" charset="0"/>
                        </a:rPr>
                        <a:t>6</a:t>
                      </a:r>
                      <a:r>
                        <a:rPr lang="en-US" sz="900">
                          <a:effectLst/>
                          <a:latin typeface="Arial" panose="020B0604020202020204" pitchFamily="34" charset="0"/>
                          <a:ea typeface="Calibri"/>
                          <a:cs typeface="Arial" panose="020B0604020202020204" pitchFamily="34" charset="0"/>
                        </a:rPr>
                        <a:t>.</a:t>
                      </a: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marR="0" algn="l">
                        <a:spcBef>
                          <a:spcPts val="70"/>
                        </a:spcBef>
                        <a:spcAft>
                          <a:spcPts val="0"/>
                        </a:spcAft>
                      </a:pPr>
                      <a:r>
                        <a:rPr lang="en-US" sz="900" b="1">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marR="0" algn="l">
                        <a:spcBef>
                          <a:spcPts val="70"/>
                        </a:spcBef>
                        <a:spcAft>
                          <a:spcPts val="0"/>
                        </a:spcAft>
                      </a:pPr>
                      <a:r>
                        <a:rPr lang="en-US" sz="900" b="1">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50800" marR="129540" algn="l">
                        <a:spcBef>
                          <a:spcPts val="70"/>
                        </a:spcBef>
                        <a:spcAft>
                          <a:spcPts val="0"/>
                        </a:spcAft>
                      </a:pPr>
                      <a:r>
                        <a:rPr lang="en-US" sz="900" b="1">
                          <a:effectLst/>
                          <a:latin typeface="Arial" panose="020B0604020202020204" pitchFamily="34" charset="0"/>
                          <a:ea typeface="Calibri"/>
                          <a:cs typeface="Arial" panose="020B0604020202020204" pitchFamily="34" charset="0"/>
                        </a:rPr>
                        <a:t>Requires</a:t>
                      </a:r>
                      <a:r>
                        <a:rPr lang="en-US" sz="900" b="1" spc="-35">
                          <a:effectLst/>
                          <a:latin typeface="Arial" panose="020B0604020202020204" pitchFamily="34" charset="0"/>
                          <a:ea typeface="Calibri"/>
                          <a:cs typeface="Arial" panose="020B0604020202020204" pitchFamily="34" charset="0"/>
                        </a:rPr>
                        <a:t> </a:t>
                      </a:r>
                      <a:r>
                        <a:rPr lang="en-US" sz="900" b="1" spc="-5">
                          <a:effectLst/>
                          <a:latin typeface="Arial" panose="020B0604020202020204" pitchFamily="34" charset="0"/>
                          <a:ea typeface="Calibri"/>
                          <a:cs typeface="Arial" panose="020B0604020202020204" pitchFamily="34" charset="0"/>
                        </a:rPr>
                        <a:t>secure</a:t>
                      </a:r>
                      <a:r>
                        <a:rPr lang="en-US" sz="900" b="1" spc="-3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24-hour</a:t>
                      </a:r>
                      <a:r>
                        <a:rPr lang="en-US" sz="900" b="1" spc="-4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nursing/medical</a:t>
                      </a:r>
                      <a:r>
                        <a:rPr lang="en-US" sz="900" b="1" spc="-4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supervision</a:t>
                      </a:r>
                      <a:r>
                        <a:rPr lang="en-US" sz="900" b="1" spc="-4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as</a:t>
                      </a:r>
                      <a:r>
                        <a:rPr lang="en-US" sz="900" b="1" spc="-30">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evidenced</a:t>
                      </a:r>
                      <a:r>
                        <a:rPr lang="en-US" sz="900" b="1" spc="-45">
                          <a:effectLst/>
                          <a:latin typeface="Arial" panose="020B0604020202020204" pitchFamily="34" charset="0"/>
                          <a:ea typeface="Calibri"/>
                          <a:cs typeface="Arial" panose="020B0604020202020204" pitchFamily="34" charset="0"/>
                        </a:rPr>
                        <a:t> </a:t>
                      </a:r>
                      <a:r>
                        <a:rPr lang="en-US" sz="900" b="1">
                          <a:effectLst/>
                          <a:latin typeface="Arial" panose="020B0604020202020204" pitchFamily="34" charset="0"/>
                          <a:ea typeface="Calibri"/>
                          <a:cs typeface="Arial" panose="020B0604020202020204" pitchFamily="34" charset="0"/>
                        </a:rPr>
                        <a:t>by:</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1"/>
                  </a:ext>
                </a:extLst>
              </a:tr>
              <a:tr h="178791">
                <a:tc gridSpan="2">
                  <a:txBody>
                    <a:bodyPr/>
                    <a:lstStyle/>
                    <a:p>
                      <a:pPr marL="0" marR="52705" algn="r">
                        <a:lnSpc>
                          <a:spcPts val="1025"/>
                        </a:lnSpc>
                        <a:spcBef>
                          <a:spcPts val="35"/>
                        </a:spcBef>
                        <a:spcAft>
                          <a:spcPts val="0"/>
                        </a:spcAft>
                      </a:pPr>
                      <a:r>
                        <a:rPr lang="en-US" sz="900" b="1" spc="-5">
                          <a:effectLst/>
                          <a:latin typeface="Arial" panose="020B0604020202020204" pitchFamily="34" charset="0"/>
                          <a:ea typeface="Calibri"/>
                          <a:cs typeface="Arial" panose="020B0604020202020204" pitchFamily="34" charset="0"/>
                        </a:rPr>
                        <a:t>A.</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lnSpc>
                          <a:spcPts val="1025"/>
                        </a:lnSpc>
                        <a:spcBef>
                          <a:spcPts val="3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ts val="1025"/>
                        </a:lnSpc>
                        <a:spcBef>
                          <a:spcPts val="3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79375" algn="l">
                        <a:spcBef>
                          <a:spcPts val="55"/>
                        </a:spcBef>
                        <a:spcAft>
                          <a:spcPts val="0"/>
                        </a:spcAft>
                      </a:pPr>
                      <a:r>
                        <a:rPr lang="en-US" sz="900" spc="-5">
                          <a:effectLst/>
                          <a:latin typeface="Arial" panose="020B0604020202020204" pitchFamily="34" charset="0"/>
                          <a:ea typeface="Calibri"/>
                          <a:cs typeface="Arial" panose="020B0604020202020204" pitchFamily="34" charset="0"/>
                        </a:rPr>
                        <a:t>Stabilization </a:t>
                      </a:r>
                      <a:r>
                        <a:rPr lang="en-US" sz="900">
                          <a:effectLst/>
                          <a:latin typeface="Arial" panose="020B0604020202020204" pitchFamily="34" charset="0"/>
                          <a:ea typeface="Calibri"/>
                          <a:cs typeface="Arial" panose="020B0604020202020204" pitchFamily="34" charset="0"/>
                        </a:rPr>
                        <a:t>of</a:t>
                      </a:r>
                      <a:r>
                        <a:rPr lang="en-US" sz="900" spc="-1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acute</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psychiatric</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symptoms.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8791">
                <a:tc gridSpan="2">
                  <a:txBody>
                    <a:bodyPr/>
                    <a:lstStyle/>
                    <a:p>
                      <a:pPr marL="0" marR="49530" algn="r">
                        <a:lnSpc>
                          <a:spcPts val="1025"/>
                        </a:lnSpc>
                        <a:spcBef>
                          <a:spcPts val="75"/>
                        </a:spcBef>
                        <a:spcAft>
                          <a:spcPts val="0"/>
                        </a:spcAft>
                      </a:pPr>
                      <a:r>
                        <a:rPr lang="en-US" sz="900" b="1" spc="10">
                          <a:effectLst/>
                          <a:latin typeface="Arial" panose="020B0604020202020204" pitchFamily="34" charset="0"/>
                          <a:ea typeface="Calibri"/>
                          <a:cs typeface="Arial" panose="020B0604020202020204" pitchFamily="34" charset="0"/>
                        </a:rPr>
                        <a:t>B.</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lnSpc>
                          <a:spcPts val="1025"/>
                        </a:lnSpc>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0" algn="l">
                        <a:lnSpc>
                          <a:spcPts val="1025"/>
                        </a:lnSpc>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0" marR="79375" algn="l">
                        <a:spcBef>
                          <a:spcPts val="55"/>
                        </a:spcBef>
                        <a:spcAft>
                          <a:spcPts val="0"/>
                        </a:spcAft>
                      </a:pPr>
                      <a:r>
                        <a:rPr lang="en-US" sz="900" spc="-5">
                          <a:effectLst/>
                          <a:latin typeface="Arial" panose="020B0604020202020204" pitchFamily="34" charset="0"/>
                          <a:ea typeface="Calibri"/>
                          <a:cs typeface="Arial" panose="020B0604020202020204" pitchFamily="34" charset="0"/>
                        </a:rPr>
                        <a:t>Needs</a:t>
                      </a:r>
                      <a:r>
                        <a:rPr lang="en-US" sz="90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extensive treatment</a:t>
                      </a:r>
                      <a:r>
                        <a:rPr lang="en-US" sz="900">
                          <a:effectLst/>
                          <a:latin typeface="Arial" panose="020B0604020202020204" pitchFamily="34" charset="0"/>
                          <a:ea typeface="Calibri"/>
                          <a:cs typeface="Arial" panose="020B0604020202020204" pitchFamily="34" charset="0"/>
                        </a:rPr>
                        <a:t> under</a:t>
                      </a:r>
                      <a:r>
                        <a:rPr lang="en-US" sz="900" spc="-10">
                          <a:effectLst/>
                          <a:latin typeface="Arial" panose="020B0604020202020204" pitchFamily="34" charset="0"/>
                          <a:ea typeface="Calibri"/>
                          <a:cs typeface="Arial" panose="020B0604020202020204" pitchFamily="34" charset="0"/>
                        </a:rPr>
                        <a:t> </a:t>
                      </a:r>
                      <a:r>
                        <a:rPr lang="en-US" sz="900" spc="-5">
                          <a:effectLst/>
                          <a:latin typeface="Arial" panose="020B0604020202020204" pitchFamily="34" charset="0"/>
                          <a:ea typeface="Calibri"/>
                          <a:cs typeface="Arial" panose="020B0604020202020204" pitchFamily="34" charset="0"/>
                        </a:rPr>
                        <a:t>physician</a:t>
                      </a:r>
                      <a:r>
                        <a:rPr lang="en-US" sz="900" spc="5">
                          <a:effectLst/>
                          <a:latin typeface="Arial" panose="020B0604020202020204" pitchFamily="34" charset="0"/>
                          <a:ea typeface="Calibri"/>
                          <a:cs typeface="Arial" panose="020B0604020202020204" pitchFamily="34" charset="0"/>
                        </a:rPr>
                        <a:t> </a:t>
                      </a:r>
                      <a:r>
                        <a:rPr lang="en-US" sz="900">
                          <a:effectLst/>
                          <a:latin typeface="Arial" panose="020B0604020202020204" pitchFamily="34" charset="0"/>
                          <a:ea typeface="Calibri"/>
                          <a:cs typeface="Arial" panose="020B0604020202020204" pitchFamily="34" charset="0"/>
                        </a:rPr>
                        <a:t>direction.</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8596">
                <a:tc gridSpan="2">
                  <a:txBody>
                    <a:bodyPr/>
                    <a:lstStyle/>
                    <a:p>
                      <a:pPr marL="0" marR="52705" algn="r">
                        <a:spcBef>
                          <a:spcPts val="75"/>
                        </a:spcBef>
                        <a:spcAft>
                          <a:spcPts val="0"/>
                        </a:spcAft>
                      </a:pPr>
                      <a:r>
                        <a:rPr lang="en-US" sz="900" b="1" spc="-5">
                          <a:effectLst/>
                          <a:latin typeface="Arial" panose="020B0604020202020204" pitchFamily="34" charset="0"/>
                          <a:ea typeface="Calibri"/>
                          <a:cs typeface="Arial" panose="020B0604020202020204" pitchFamily="34" charset="0"/>
                        </a:rPr>
                        <a:t>C.</a:t>
                      </a:r>
                      <a:endParaRPr lang="en-US" sz="900">
                        <a:effectLst/>
                        <a:latin typeface="Arial" panose="020B0604020202020204" pitchFamily="34" charset="0"/>
                        <a:ea typeface="Calibri"/>
                        <a:cs typeface="Arial" panose="020B0604020202020204" pitchFamily="34"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Yes</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marR="0" algn="l">
                        <a:spcBef>
                          <a:spcPts val="75"/>
                        </a:spcBef>
                        <a:spcAft>
                          <a:spcPts val="0"/>
                        </a:spcAft>
                      </a:pPr>
                      <a:r>
                        <a:rPr lang="en-US" sz="900" b="1" spc="-5">
                          <a:effectLst/>
                          <a:latin typeface="Arial" panose="020B0604020202020204" pitchFamily="34" charset="0"/>
                          <a:ea typeface="Calibri"/>
                          <a:cs typeface="Arial" panose="020B0604020202020204" pitchFamily="34" charset="0"/>
                        </a:rPr>
                        <a:t>No</a:t>
                      </a:r>
                      <a:endParaRPr lang="en-US" sz="900">
                        <a:effectLst/>
                        <a:latin typeface="Arial" panose="020B0604020202020204" pitchFamily="34" charset="0"/>
                        <a:ea typeface="Calibri"/>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0800" marR="79375" algn="l">
                        <a:spcBef>
                          <a:spcPts val="55"/>
                        </a:spcBef>
                        <a:spcAft>
                          <a:spcPts val="0"/>
                        </a:spcAft>
                      </a:pPr>
                      <a:r>
                        <a:rPr lang="en-US" sz="900" spc="-5" dirty="0">
                          <a:effectLst/>
                          <a:latin typeface="Arial" panose="020B0604020202020204" pitchFamily="34" charset="0"/>
                          <a:ea typeface="Calibri"/>
                          <a:cs typeface="Arial" panose="020B0604020202020204" pitchFamily="34" charset="0"/>
                        </a:rPr>
                        <a:t>Physiological</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evidence </a:t>
                      </a:r>
                      <a:r>
                        <a:rPr lang="en-US" sz="900" dirty="0">
                          <a:effectLst/>
                          <a:latin typeface="Arial" panose="020B0604020202020204" pitchFamily="34" charset="0"/>
                          <a:ea typeface="Calibri"/>
                          <a:cs typeface="Arial" panose="020B0604020202020204" pitchFamily="34" charset="0"/>
                        </a:rPr>
                        <a:t>or </a:t>
                      </a:r>
                      <a:r>
                        <a:rPr lang="en-US" sz="900" spc="-5" dirty="0">
                          <a:effectLst/>
                          <a:latin typeface="Arial" panose="020B0604020202020204" pitchFamily="34" charset="0"/>
                          <a:ea typeface="Calibri"/>
                          <a:cs typeface="Arial" panose="020B0604020202020204" pitchFamily="34" charset="0"/>
                        </a:rPr>
                        <a:t>expectation </a:t>
                      </a:r>
                      <a:r>
                        <a:rPr lang="en-US" sz="900" dirty="0">
                          <a:effectLst/>
                          <a:latin typeface="Arial" panose="020B0604020202020204" pitchFamily="34" charset="0"/>
                          <a:ea typeface="Calibri"/>
                          <a:cs typeface="Arial" panose="020B0604020202020204" pitchFamily="34" charset="0"/>
                        </a:rPr>
                        <a:t>of</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withdrawal</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symptoms</a:t>
                      </a:r>
                      <a:r>
                        <a:rPr lang="en-US" sz="900" spc="1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which</a:t>
                      </a:r>
                      <a:r>
                        <a:rPr lang="en-US" sz="900" spc="35" dirty="0">
                          <a:effectLst/>
                          <a:latin typeface="Arial" panose="020B0604020202020204" pitchFamily="34" charset="0"/>
                          <a:ea typeface="Calibri"/>
                          <a:cs typeface="Arial" panose="020B0604020202020204" pitchFamily="34" charset="0"/>
                        </a:rPr>
                        <a:t> </a:t>
                      </a:r>
                      <a:r>
                        <a:rPr lang="en-US" sz="900" dirty="0">
                          <a:effectLst/>
                          <a:latin typeface="Arial" panose="020B0604020202020204" pitchFamily="34" charset="0"/>
                          <a:ea typeface="Calibri"/>
                          <a:cs typeface="Arial" panose="020B0604020202020204" pitchFamily="34" charset="0"/>
                        </a:rPr>
                        <a:t>require</a:t>
                      </a:r>
                      <a:r>
                        <a:rPr lang="en-US" sz="900" spc="-15"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24-hour</a:t>
                      </a:r>
                      <a:r>
                        <a:rPr lang="en-US" sz="900" dirty="0">
                          <a:effectLst/>
                          <a:latin typeface="Arial" panose="020B0604020202020204" pitchFamily="34" charset="0"/>
                          <a:ea typeface="Calibri"/>
                          <a:cs typeface="Arial" panose="020B0604020202020204" pitchFamily="34" charset="0"/>
                        </a:rPr>
                        <a:t> </a:t>
                      </a:r>
                      <a:r>
                        <a:rPr lang="en-US" sz="900" spc="-5" dirty="0">
                          <a:effectLst/>
                          <a:latin typeface="Arial" panose="020B0604020202020204" pitchFamily="34" charset="0"/>
                          <a:ea typeface="Calibri"/>
                          <a:cs typeface="Arial" panose="020B0604020202020204" pitchFamily="34" charset="0"/>
                        </a:rPr>
                        <a:t>medical</a:t>
                      </a:r>
                      <a:r>
                        <a:rPr lang="en-US" sz="900" dirty="0">
                          <a:effectLst/>
                          <a:latin typeface="Arial" panose="020B0604020202020204" pitchFamily="34" charset="0"/>
                          <a:ea typeface="Calibri"/>
                          <a:cs typeface="Arial" panose="020B0604020202020204" pitchFamily="34" charset="0"/>
                        </a:rPr>
                        <a:t> supervision.</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5" name="Rectangle 4"/>
          <p:cNvSpPr/>
          <p:nvPr/>
        </p:nvSpPr>
        <p:spPr>
          <a:xfrm>
            <a:off x="114300" y="144426"/>
            <a:ext cx="11980718" cy="646331"/>
          </a:xfrm>
          <a:prstGeom prst="rect">
            <a:avLst/>
          </a:prstGeom>
        </p:spPr>
        <p:txBody>
          <a:bodyPr wrap="square">
            <a:spAutoFit/>
          </a:bodyPr>
          <a:lstStyle/>
          <a:p>
            <a:r>
              <a:rPr lang="en-US" sz="3600" b="1" dirty="0" smtClean="0">
                <a:solidFill>
                  <a:schemeClr val="bg1"/>
                </a:solidFill>
                <a:latin typeface="+mn-lt"/>
              </a:rPr>
              <a:t>OK: Medical </a:t>
            </a:r>
            <a:r>
              <a:rPr lang="en-US" sz="3600" b="1" dirty="0">
                <a:solidFill>
                  <a:schemeClr val="bg1"/>
                </a:solidFill>
                <a:latin typeface="+mn-lt"/>
              </a:rPr>
              <a:t>Necessity Criteria for Acute Psychiatric </a:t>
            </a:r>
            <a:r>
              <a:rPr lang="en-US" sz="3600" b="1" dirty="0" smtClean="0">
                <a:solidFill>
                  <a:schemeClr val="bg1"/>
                </a:solidFill>
                <a:latin typeface="+mn-lt"/>
              </a:rPr>
              <a:t>Admission</a:t>
            </a:r>
            <a:endParaRPr lang="en-US" sz="3600" b="1" dirty="0">
              <a:solidFill>
                <a:schemeClr val="bg1"/>
              </a:solidFill>
              <a:latin typeface="+mn-lt"/>
            </a:endParaRPr>
          </a:p>
        </p:txBody>
      </p:sp>
    </p:spTree>
    <p:extLst>
      <p:ext uri="{BB962C8B-B14F-4D97-AF65-F5344CB8AC3E}">
        <p14:creationId xmlns:p14="http://schemas.microsoft.com/office/powerpoint/2010/main" val="21177340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19100" y="271361"/>
            <a:ext cx="5714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Oklahoma: Program 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19100" y="1324878"/>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Mobile Response and Stabilization Teams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Behavioral Health Aides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Access to 24/7 LBHP</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Community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ased Authorization</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Medicaid and state funding for mobile response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Face to face telehealth services for crisis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Implementation of iPad utilization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48142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72064" y="173038"/>
            <a:ext cx="6150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smtClean="0">
                <a:solidFill>
                  <a:schemeClr val="bg1"/>
                </a:solidFill>
              </a:rPr>
              <a:t>Oklahoma: Barriers/Challenges</a:t>
            </a:r>
            <a:endParaRPr lang="en-US" altLang="en-US" sz="3400" dirty="0">
              <a:solidFill>
                <a:schemeClr val="bg1"/>
              </a:solidFill>
            </a:endParaRPr>
          </a:p>
        </p:txBody>
      </p:sp>
      <p:sp>
        <p:nvSpPr>
          <p:cNvPr id="18436" name="Content Placeholder 2"/>
          <p:cNvSpPr txBox="1">
            <a:spLocks/>
          </p:cNvSpPr>
          <p:nvPr/>
        </p:nvSpPr>
        <p:spPr bwMode="auto">
          <a:xfrm>
            <a:off x="172064" y="1529223"/>
            <a:ext cx="10761663" cy="38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buFont typeface="Arial" panose="020B0604020202020204" pitchFamily="34" charset="0"/>
              <a:buChar char="•"/>
            </a:pPr>
            <a:r>
              <a:rPr lang="en-US" sz="3200" dirty="0" smtClean="0"/>
              <a:t>Rural and frontier</a:t>
            </a:r>
          </a:p>
          <a:p>
            <a:pPr marL="457200" indent="-457200">
              <a:buFont typeface="Arial" panose="020B0604020202020204" pitchFamily="34" charset="0"/>
              <a:buChar char="•"/>
            </a:pPr>
            <a:r>
              <a:rPr lang="en-US" sz="3200" dirty="0" smtClean="0"/>
              <a:t>Workforce shortage</a:t>
            </a:r>
          </a:p>
          <a:p>
            <a:pPr marL="457200" indent="-457200">
              <a:buFont typeface="Arial" panose="020B0604020202020204" pitchFamily="34" charset="0"/>
              <a:buChar char="•"/>
            </a:pPr>
            <a:r>
              <a:rPr lang="en-US" sz="3200" dirty="0" smtClean="0"/>
              <a:t>Respite options</a:t>
            </a:r>
          </a:p>
          <a:p>
            <a:pPr marL="457200" indent="-457200">
              <a:buFont typeface="Arial" panose="020B0604020202020204" pitchFamily="34" charset="0"/>
              <a:buChar char="•"/>
            </a:pPr>
            <a:r>
              <a:rPr lang="en-US" sz="3200" dirty="0" smtClean="0"/>
              <a:t>Co occurring MH/DD</a:t>
            </a:r>
          </a:p>
          <a:p>
            <a:pPr marL="457200" indent="-457200">
              <a:buFont typeface="Arial" panose="020B0604020202020204" pitchFamily="34" charset="0"/>
              <a:buChar char="•"/>
            </a:pPr>
            <a:r>
              <a:rPr lang="en-US" sz="3200" dirty="0" smtClean="0"/>
              <a:t>Not enough substance abuse beds</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661906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61131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Oklahoma: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28947" y="1570684"/>
            <a:ext cx="11490029" cy="336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Explore strategies for crisis revision for the ID and DDS population</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Identify training for clinicians serving the ID and DDS populations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Building Bridges Initiative for working with inpatient providers</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87388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07316" y="98393"/>
            <a:ext cx="6959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Philadelphia PA: Alumni, April 2106</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797328019"/>
              </p:ext>
            </p:extLst>
          </p:nvPr>
        </p:nvGraphicFramePr>
        <p:xfrm>
          <a:off x="207315" y="1339049"/>
          <a:ext cx="11595909" cy="1779475"/>
        </p:xfrm>
        <a:graphic>
          <a:graphicData uri="http://schemas.openxmlformats.org/drawingml/2006/table">
            <a:tbl>
              <a:tblPr firstRow="1" bandRow="1">
                <a:tableStyleId>{073A0DAA-6AF3-43AB-8588-CEC1D06C72B9}</a:tableStyleId>
              </a:tblPr>
              <a:tblGrid>
                <a:gridCol w="3865303">
                  <a:extLst>
                    <a:ext uri="{9D8B030D-6E8A-4147-A177-3AD203B41FA5}">
                      <a16:colId xmlns:a16="http://schemas.microsoft.com/office/drawing/2014/main" val="20000"/>
                    </a:ext>
                  </a:extLst>
                </a:gridCol>
                <a:gridCol w="3865303">
                  <a:extLst>
                    <a:ext uri="{9D8B030D-6E8A-4147-A177-3AD203B41FA5}">
                      <a16:colId xmlns:a16="http://schemas.microsoft.com/office/drawing/2014/main" val="20001"/>
                    </a:ext>
                  </a:extLst>
                </a:gridCol>
                <a:gridCol w="3865303">
                  <a:extLst>
                    <a:ext uri="{9D8B030D-6E8A-4147-A177-3AD203B41FA5}">
                      <a16:colId xmlns:a16="http://schemas.microsoft.com/office/drawing/2014/main" val="20002"/>
                    </a:ext>
                  </a:extLst>
                </a:gridCol>
              </a:tblGrid>
              <a:tr h="6585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11209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a:solidFill>
                            <a:schemeClr val="tx1"/>
                          </a:solidFill>
                        </a:rPr>
                        <a:t>Lauren </a:t>
                      </a:r>
                      <a:r>
                        <a:rPr lang="en-US" sz="2000" b="1" dirty="0" err="1" smtClean="0">
                          <a:solidFill>
                            <a:schemeClr val="tx1"/>
                          </a:solidFill>
                        </a:rPr>
                        <a:t>DellaCava</a:t>
                      </a:r>
                      <a:endParaRPr lang="en-US" sz="20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Clinical Director, Children’s Services</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Community Behavioral Health</a:t>
                      </a:r>
                    </a:p>
                    <a:p>
                      <a:r>
                        <a:rPr lang="en-US" sz="2000" dirty="0"/>
                        <a:t>Philadelphia, PA</a:t>
                      </a:r>
                    </a:p>
                  </a:txBody>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94DCFB8C-97B8-4FC5-9A17-5641D3518A6D}"/>
              </a:ext>
            </a:extLst>
          </p:cNvPr>
          <p:cNvSpPr/>
          <p:nvPr/>
        </p:nvSpPr>
        <p:spPr>
          <a:xfrm>
            <a:off x="207315" y="3712849"/>
            <a:ext cx="11847835" cy="2246769"/>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Department of Behavioral Health and Intellectual </a:t>
            </a: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disAbilities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(DBHIDS) is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responsible for administering a broad array of supports, treatment, intervention and prevention programs for children, adults, and families impacted by mental health, substance use and intellectual disabilities.</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DBHIDS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functions as single payer for Medicaid, Federal, State and Local Grant (Medicaid managed by City) dollars for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behavioral health services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and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serves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more than 150,000 Philadelphians each year. </a:t>
            </a:r>
            <a:endPar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smtClean="0">
                <a:ln>
                  <a:noFill/>
                </a:ln>
                <a:solidFill>
                  <a:srgbClr val="0D0D0D"/>
                </a:solidFill>
                <a:effectLst/>
                <a:uLnTx/>
                <a:uFillTx/>
                <a:latin typeface="Calibri" panose="020F0502020204030204" pitchFamily="34" charset="0"/>
                <a:ea typeface="Calibri" panose="020F0502020204030204" pitchFamily="34" charset="0"/>
                <a:cs typeface="Calibri" panose="020F0502020204030204" pitchFamily="34" charset="0"/>
              </a:rPr>
              <a:t>Community </a:t>
            </a:r>
            <a:r>
              <a:rPr kumimoji="0" lang="en-US" sz="2000" b="1"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Calibri" panose="020F0502020204030204" pitchFamily="34" charset="0"/>
              </a:rPr>
              <a:t>Behavioral Health (CBH) </a:t>
            </a:r>
            <a:r>
              <a:rPr kumimoji="0" lang="en-US" sz="2000" b="0"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Calibri" panose="020F0502020204030204" pitchFamily="34" charset="0"/>
              </a:rPr>
              <a:t>sits within DBHIDS and manages the full spectrum of behavioral services for child and adult Medicaid recipients.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71950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354564" y="210360"/>
            <a:ext cx="6312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Philadelphia: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354564" y="1115558"/>
            <a:ext cx="11569958" cy="509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Joint Procurement of City/County of Philadelphia’s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DBHIDS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CBH</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 components: </a:t>
            </a:r>
          </a:p>
          <a:p>
            <a:pPr marL="800100" marR="0" lvl="1" indent="-3429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Children’s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Crisis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Team (CMCT)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serves all youth under 21 in Philadelphia, regardless of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insurance status </a:t>
            </a:r>
          </a:p>
          <a:p>
            <a:pPr marL="800100" marR="0" lvl="1" indent="-3429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Children’s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Intervention Service serves all CBH and uninsured youth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 Philadelphia under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age 18, up to age 21 for youth with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ID/ASD </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Child welfare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school district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are key cross-systems partners and stakeholders. </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Partnership of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city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BH-MCO; DBHIDS Office of Mental Health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delegates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dispatches CMCT teams; clinical care management oversight provided by CBH</a:t>
            </a:r>
          </a:p>
          <a:p>
            <a:pPr marL="342900" marR="0" lvl="0" indent="-3429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Start-up funding covered by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county reinvestment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dollars; treatment services will be billed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to Medicaid,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city will cover funding for non </a:t>
            </a: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Medicaid youth</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61569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63894" y="121212"/>
            <a:ext cx="6962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Philadelphia: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362075"/>
            <a:ext cx="1076166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10000"/>
              </a:lnSpc>
              <a:spcBef>
                <a:spcPct val="0"/>
              </a:spcBef>
              <a:spcAft>
                <a:spcPts val="600"/>
              </a:spcAft>
              <a:buClrTx/>
              <a:buSzTx/>
              <a:buFont typeface="Arial" panose="020B0604020202020204" pitchFamily="34" charset="0"/>
              <a:buNone/>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graphicFrame>
        <p:nvGraphicFramePr>
          <p:cNvPr id="3" name="Table 2">
            <a:extLst>
              <a:ext uri="{FF2B5EF4-FFF2-40B4-BE49-F238E27FC236}">
                <a16:creationId xmlns:a16="http://schemas.microsoft.com/office/drawing/2014/main" id="{C7E0B921-FC4B-468F-B05E-5BC280A4CCCB}"/>
              </a:ext>
            </a:extLst>
          </p:cNvPr>
          <p:cNvGraphicFramePr>
            <a:graphicFrameLocks noGrp="1"/>
          </p:cNvGraphicFramePr>
          <p:nvPr>
            <p:extLst/>
          </p:nvPr>
        </p:nvGraphicFramePr>
        <p:xfrm>
          <a:off x="363894" y="1259630"/>
          <a:ext cx="11513975" cy="4861251"/>
        </p:xfrm>
        <a:graphic>
          <a:graphicData uri="http://schemas.openxmlformats.org/drawingml/2006/table">
            <a:tbl>
              <a:tblPr firstRow="1" bandRow="1">
                <a:tableStyleId>{5C22544A-7EE6-4342-B048-85BDC9FD1C3A}</a:tableStyleId>
              </a:tblPr>
              <a:tblGrid>
                <a:gridCol w="2227704">
                  <a:extLst>
                    <a:ext uri="{9D8B030D-6E8A-4147-A177-3AD203B41FA5}">
                      <a16:colId xmlns:a16="http://schemas.microsoft.com/office/drawing/2014/main" val="3936133924"/>
                    </a:ext>
                  </a:extLst>
                </a:gridCol>
                <a:gridCol w="4918470">
                  <a:extLst>
                    <a:ext uri="{9D8B030D-6E8A-4147-A177-3AD203B41FA5}">
                      <a16:colId xmlns:a16="http://schemas.microsoft.com/office/drawing/2014/main" val="3092660396"/>
                    </a:ext>
                  </a:extLst>
                </a:gridCol>
                <a:gridCol w="4367801">
                  <a:extLst>
                    <a:ext uri="{9D8B030D-6E8A-4147-A177-3AD203B41FA5}">
                      <a16:colId xmlns:a16="http://schemas.microsoft.com/office/drawing/2014/main" val="3854601734"/>
                    </a:ext>
                  </a:extLst>
                </a:gridCol>
              </a:tblGrid>
              <a:tr h="791367">
                <a:tc>
                  <a:txBody>
                    <a:bodyPr/>
                    <a:lstStyle/>
                    <a:p>
                      <a:endParaRPr lang="en-US" sz="2200" dirty="0"/>
                    </a:p>
                  </a:txBody>
                  <a:tcPr/>
                </a:tc>
                <a:tc>
                  <a:txBody>
                    <a:bodyPr/>
                    <a:lstStyle/>
                    <a:p>
                      <a:r>
                        <a:rPr lang="en-US" sz="2200" b="1" kern="1200" dirty="0">
                          <a:solidFill>
                            <a:schemeClr val="lt1"/>
                          </a:solidFill>
                          <a:effectLst/>
                          <a:latin typeface="+mn-lt"/>
                          <a:ea typeface="+mn-ea"/>
                          <a:cs typeface="+mn-cs"/>
                        </a:rPr>
                        <a:t>Children’s Mobile Crisis Team</a:t>
                      </a:r>
                    </a:p>
                    <a:p>
                      <a:r>
                        <a:rPr lang="en-US" sz="2200" b="1" kern="1200" dirty="0">
                          <a:solidFill>
                            <a:schemeClr val="lt1"/>
                          </a:solidFill>
                          <a:effectLst/>
                          <a:latin typeface="+mn-lt"/>
                          <a:ea typeface="+mn-ea"/>
                          <a:cs typeface="+mn-cs"/>
                        </a:rPr>
                        <a:t>(CMCT)</a:t>
                      </a:r>
                      <a:endParaRPr lang="en-US" sz="2200" dirty="0"/>
                    </a:p>
                  </a:txBody>
                  <a:tcPr/>
                </a:tc>
                <a:tc>
                  <a:txBody>
                    <a:bodyPr/>
                    <a:lstStyle/>
                    <a:p>
                      <a:r>
                        <a:rPr lang="en-US" sz="2200" b="1" kern="1200" dirty="0">
                          <a:solidFill>
                            <a:schemeClr val="lt1"/>
                          </a:solidFill>
                          <a:effectLst/>
                          <a:latin typeface="+mn-lt"/>
                          <a:ea typeface="+mn-ea"/>
                          <a:cs typeface="+mn-cs"/>
                        </a:rPr>
                        <a:t>Children’s Mobile Intervention Service (CMIS)</a:t>
                      </a:r>
                      <a:endParaRPr lang="en-US" sz="2200" dirty="0"/>
                    </a:p>
                  </a:txBody>
                  <a:tcPr/>
                </a:tc>
                <a:extLst>
                  <a:ext uri="{0D108BD9-81ED-4DB2-BD59-A6C34878D82A}">
                    <a16:rowId xmlns:a16="http://schemas.microsoft.com/office/drawing/2014/main" val="3908251453"/>
                  </a:ext>
                </a:extLst>
              </a:tr>
              <a:tr h="452209">
                <a:tc>
                  <a:txBody>
                    <a:bodyPr/>
                    <a:lstStyle/>
                    <a:p>
                      <a:r>
                        <a:rPr lang="en-US" sz="2200" kern="1200" dirty="0">
                          <a:solidFill>
                            <a:schemeClr val="dk1"/>
                          </a:solidFill>
                          <a:effectLst/>
                          <a:latin typeface="+mn-lt"/>
                          <a:ea typeface="+mn-ea"/>
                          <a:cs typeface="+mn-cs"/>
                        </a:rPr>
                        <a:t>Length</a:t>
                      </a:r>
                      <a:endParaRPr lang="en-US" sz="2200" dirty="0"/>
                    </a:p>
                  </a:txBody>
                  <a:tcPr/>
                </a:tc>
                <a:tc>
                  <a:txBody>
                    <a:bodyPr/>
                    <a:lstStyle/>
                    <a:p>
                      <a:r>
                        <a:rPr lang="en-US" sz="2200" kern="1200" dirty="0">
                          <a:solidFill>
                            <a:schemeClr val="dk1"/>
                          </a:solidFill>
                          <a:effectLst/>
                          <a:latin typeface="+mn-lt"/>
                          <a:ea typeface="+mn-ea"/>
                          <a:cs typeface="+mn-cs"/>
                        </a:rPr>
                        <a:t>Up to 72 hours</a:t>
                      </a:r>
                      <a:endParaRPr lang="en-US" sz="2200" dirty="0"/>
                    </a:p>
                  </a:txBody>
                  <a:tcPr/>
                </a:tc>
                <a:tc>
                  <a:txBody>
                    <a:bodyPr/>
                    <a:lstStyle/>
                    <a:p>
                      <a:r>
                        <a:rPr lang="en-US" sz="2200" kern="1200" dirty="0">
                          <a:solidFill>
                            <a:schemeClr val="dk1"/>
                          </a:solidFill>
                          <a:effectLst/>
                          <a:latin typeface="+mn-lt"/>
                          <a:ea typeface="+mn-ea"/>
                          <a:cs typeface="+mn-cs"/>
                        </a:rPr>
                        <a:t>Up to 8 weeks</a:t>
                      </a:r>
                      <a:endParaRPr lang="en-US" sz="2200" dirty="0"/>
                    </a:p>
                  </a:txBody>
                  <a:tcPr/>
                </a:tc>
                <a:extLst>
                  <a:ext uri="{0D108BD9-81ED-4DB2-BD59-A6C34878D82A}">
                    <a16:rowId xmlns:a16="http://schemas.microsoft.com/office/drawing/2014/main" val="3136240954"/>
                  </a:ext>
                </a:extLst>
              </a:tr>
              <a:tr h="3165466">
                <a:tc>
                  <a:txBody>
                    <a:bodyPr/>
                    <a:lstStyle/>
                    <a:p>
                      <a:r>
                        <a:rPr lang="en-US" sz="2200" kern="1200" dirty="0">
                          <a:solidFill>
                            <a:schemeClr val="dk1"/>
                          </a:solidFill>
                          <a:effectLst/>
                          <a:latin typeface="+mn-lt"/>
                          <a:ea typeface="+mn-ea"/>
                          <a:cs typeface="+mn-cs"/>
                        </a:rPr>
                        <a:t>Staffing</a:t>
                      </a:r>
                      <a:endParaRPr lang="en-US" sz="2200" dirty="0"/>
                    </a:p>
                  </a:txBody>
                  <a:tcPr/>
                </a:tc>
                <a:tc>
                  <a:txBody>
                    <a:bodyPr/>
                    <a:lstStyle/>
                    <a:p>
                      <a:pPr lvl="0"/>
                      <a:r>
                        <a:rPr lang="en-US" sz="2200" kern="1200" dirty="0">
                          <a:solidFill>
                            <a:schemeClr val="dk1"/>
                          </a:solidFill>
                          <a:effectLst/>
                          <a:latin typeface="+mn-lt"/>
                          <a:ea typeface="+mn-ea"/>
                          <a:cs typeface="+mn-cs"/>
                        </a:rPr>
                        <a:t>Clinical Director </a:t>
                      </a:r>
                    </a:p>
                    <a:p>
                      <a:pPr lvl="0"/>
                      <a:r>
                        <a:rPr lang="en-US" sz="2200" kern="1200" dirty="0">
                          <a:solidFill>
                            <a:schemeClr val="dk1"/>
                          </a:solidFill>
                          <a:effectLst/>
                          <a:latin typeface="+mn-lt"/>
                          <a:ea typeface="+mn-ea"/>
                          <a:cs typeface="+mn-cs"/>
                        </a:rPr>
                        <a:t>Full Time Clinical Supervisor </a:t>
                      </a:r>
                    </a:p>
                    <a:p>
                      <a:pPr lvl="0"/>
                      <a:r>
                        <a:rPr lang="en-US" sz="2200" kern="1200" dirty="0">
                          <a:solidFill>
                            <a:schemeClr val="dk1"/>
                          </a:solidFill>
                          <a:effectLst/>
                          <a:latin typeface="+mn-lt"/>
                          <a:ea typeface="+mn-ea"/>
                          <a:cs typeface="+mn-cs"/>
                        </a:rPr>
                        <a:t>5 Crisis Workers (Bachelor’s Level)</a:t>
                      </a:r>
                    </a:p>
                    <a:p>
                      <a:pPr lvl="0"/>
                      <a:r>
                        <a:rPr lang="en-US" sz="2200" kern="1200" dirty="0">
                          <a:solidFill>
                            <a:schemeClr val="dk1"/>
                          </a:solidFill>
                          <a:effectLst/>
                          <a:latin typeface="+mn-lt"/>
                          <a:ea typeface="+mn-ea"/>
                          <a:cs typeface="+mn-cs"/>
                        </a:rPr>
                        <a:t>2 Family Advocates </a:t>
                      </a:r>
                    </a:p>
                    <a:p>
                      <a:endParaRPr lang="en-US" sz="2200" kern="1200" dirty="0">
                        <a:solidFill>
                          <a:schemeClr val="dk1"/>
                        </a:solidFill>
                        <a:effectLst/>
                        <a:latin typeface="+mn-lt"/>
                        <a:ea typeface="+mn-ea"/>
                        <a:cs typeface="+mn-cs"/>
                      </a:endParaRPr>
                    </a:p>
                  </a:txBody>
                  <a:tcPr/>
                </a:tc>
                <a:tc>
                  <a:txBody>
                    <a:bodyPr/>
                    <a:lstStyle/>
                    <a:p>
                      <a:pPr lvl="0"/>
                      <a:r>
                        <a:rPr lang="en-US" sz="2200" kern="1200" dirty="0">
                          <a:solidFill>
                            <a:schemeClr val="dk1"/>
                          </a:solidFill>
                          <a:effectLst/>
                          <a:latin typeface="+mn-lt"/>
                          <a:ea typeface="+mn-ea"/>
                          <a:cs typeface="+mn-cs"/>
                        </a:rPr>
                        <a:t>Clinical Director </a:t>
                      </a:r>
                    </a:p>
                    <a:p>
                      <a:pPr lvl="0"/>
                      <a:r>
                        <a:rPr lang="en-US" sz="2200" kern="1200" dirty="0">
                          <a:solidFill>
                            <a:schemeClr val="dk1"/>
                          </a:solidFill>
                          <a:effectLst/>
                          <a:latin typeface="+mn-lt"/>
                          <a:ea typeface="+mn-ea"/>
                          <a:cs typeface="+mn-cs"/>
                        </a:rPr>
                        <a:t>Board Certified Child Psychiatrist or Certified Registered Nurse Practitioner (CRNP) </a:t>
                      </a:r>
                    </a:p>
                    <a:p>
                      <a:pPr lvl="0"/>
                      <a:r>
                        <a:rPr lang="en-US" sz="2200" kern="1200" dirty="0">
                          <a:solidFill>
                            <a:schemeClr val="dk1"/>
                          </a:solidFill>
                          <a:effectLst/>
                          <a:latin typeface="+mn-lt"/>
                          <a:ea typeface="+mn-ea"/>
                          <a:cs typeface="+mn-cs"/>
                        </a:rPr>
                        <a:t>2 Clinical Team Supervisors </a:t>
                      </a:r>
                    </a:p>
                    <a:p>
                      <a:pPr lvl="0"/>
                      <a:r>
                        <a:rPr lang="en-US" sz="2200" kern="1200" dirty="0">
                          <a:solidFill>
                            <a:schemeClr val="dk1"/>
                          </a:solidFill>
                          <a:effectLst/>
                          <a:latin typeface="+mn-lt"/>
                          <a:ea typeface="+mn-ea"/>
                          <a:cs typeface="+mn-cs"/>
                        </a:rPr>
                        <a:t>5 Master’s Level Intervention Specialists </a:t>
                      </a:r>
                    </a:p>
                    <a:p>
                      <a:pPr lvl="0"/>
                      <a:r>
                        <a:rPr lang="en-US" sz="2200" kern="1200" dirty="0">
                          <a:solidFill>
                            <a:schemeClr val="dk1"/>
                          </a:solidFill>
                          <a:effectLst/>
                          <a:latin typeface="+mn-lt"/>
                          <a:ea typeface="+mn-ea"/>
                          <a:cs typeface="+mn-cs"/>
                        </a:rPr>
                        <a:t>3 Mental Health Case Managers </a:t>
                      </a:r>
                    </a:p>
                    <a:p>
                      <a:endParaRPr lang="en-US" sz="2200" dirty="0"/>
                    </a:p>
                  </a:txBody>
                  <a:tcPr/>
                </a:tc>
                <a:extLst>
                  <a:ext uri="{0D108BD9-81ED-4DB2-BD59-A6C34878D82A}">
                    <a16:rowId xmlns:a16="http://schemas.microsoft.com/office/drawing/2014/main" val="2875696078"/>
                  </a:ext>
                </a:extLst>
              </a:tr>
              <a:tr h="452209">
                <a:tc>
                  <a:txBody>
                    <a:bodyPr/>
                    <a:lstStyle/>
                    <a:p>
                      <a:pPr marL="0" marR="0">
                        <a:lnSpc>
                          <a:spcPct val="115000"/>
                        </a:lnSpc>
                        <a:spcBef>
                          <a:spcPts val="0"/>
                        </a:spcBef>
                        <a:spcAft>
                          <a:spcPts val="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Capacity (at scale)</a:t>
                      </a:r>
                    </a:p>
                  </a:txBody>
                  <a:tcPr marL="68580" marR="68580" marT="0" marB="0"/>
                </a:tc>
                <a:tc>
                  <a:txBody>
                    <a:bodyPr/>
                    <a:lstStyle/>
                    <a:p>
                      <a:r>
                        <a:rPr lang="en-US" sz="2200" kern="1200" dirty="0">
                          <a:solidFill>
                            <a:schemeClr val="dk1"/>
                          </a:solidFill>
                          <a:effectLst/>
                          <a:latin typeface="+mn-lt"/>
                          <a:ea typeface="+mn-ea"/>
                          <a:cs typeface="+mn-cs"/>
                        </a:rPr>
                        <a:t>3 teams</a:t>
                      </a:r>
                      <a:endParaRPr lang="en-US" sz="2200" dirty="0"/>
                    </a:p>
                  </a:txBody>
                  <a:tcPr marL="68580" marR="68580" marT="0" marB="0"/>
                </a:tc>
                <a:tc>
                  <a:txBody>
                    <a:bodyPr/>
                    <a:lstStyle/>
                    <a:p>
                      <a:r>
                        <a:rPr lang="en-US" sz="2200" kern="1200" dirty="0">
                          <a:solidFill>
                            <a:schemeClr val="dk1"/>
                          </a:solidFill>
                          <a:effectLst/>
                          <a:latin typeface="+mn-lt"/>
                          <a:ea typeface="+mn-ea"/>
                          <a:cs typeface="+mn-cs"/>
                        </a:rPr>
                        <a:t>Up to 150 children</a:t>
                      </a:r>
                      <a:endParaRPr lang="en-US" sz="2200" dirty="0"/>
                    </a:p>
                  </a:txBody>
                  <a:tcPr/>
                </a:tc>
                <a:extLst>
                  <a:ext uri="{0D108BD9-81ED-4DB2-BD59-A6C34878D82A}">
                    <a16:rowId xmlns:a16="http://schemas.microsoft.com/office/drawing/2014/main" val="3306168342"/>
                  </a:ext>
                </a:extLst>
              </a:tr>
            </a:tbl>
          </a:graphicData>
        </a:graphic>
      </p:graphicFrame>
    </p:spTree>
    <p:extLst>
      <p:ext uri="{BB962C8B-B14F-4D97-AF65-F5344CB8AC3E}">
        <p14:creationId xmlns:p14="http://schemas.microsoft.com/office/powerpoint/2010/main" val="332358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51924" y="107724"/>
            <a:ext cx="3652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Fairfax County, VA</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759869006"/>
              </p:ext>
            </p:extLst>
          </p:nvPr>
        </p:nvGraphicFramePr>
        <p:xfrm>
          <a:off x="251924" y="1225676"/>
          <a:ext cx="11681928" cy="4518376"/>
        </p:xfrm>
        <a:graphic>
          <a:graphicData uri="http://schemas.openxmlformats.org/drawingml/2006/table">
            <a:tbl>
              <a:tblPr firstRow="1" bandRow="1">
                <a:tableStyleId>{073A0DAA-6AF3-43AB-8588-CEC1D06C72B9}</a:tableStyleId>
              </a:tblPr>
              <a:tblGrid>
                <a:gridCol w="3893976">
                  <a:extLst>
                    <a:ext uri="{9D8B030D-6E8A-4147-A177-3AD203B41FA5}">
                      <a16:colId xmlns:a16="http://schemas.microsoft.com/office/drawing/2014/main" val="20000"/>
                    </a:ext>
                  </a:extLst>
                </a:gridCol>
                <a:gridCol w="3893976">
                  <a:extLst>
                    <a:ext uri="{9D8B030D-6E8A-4147-A177-3AD203B41FA5}">
                      <a16:colId xmlns:a16="http://schemas.microsoft.com/office/drawing/2014/main" val="20001"/>
                    </a:ext>
                  </a:extLst>
                </a:gridCol>
                <a:gridCol w="3893976">
                  <a:extLst>
                    <a:ext uri="{9D8B030D-6E8A-4147-A177-3AD203B41FA5}">
                      <a16:colId xmlns:a16="http://schemas.microsoft.com/office/drawing/2014/main" val="20002"/>
                    </a:ext>
                  </a:extLst>
                </a:gridCol>
              </a:tblGrid>
              <a:tr h="6347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Participant</a:t>
                      </a:r>
                      <a:r>
                        <a:rPr lang="en-US" sz="1600" baseline="0" dirty="0"/>
                        <a:t> </a:t>
                      </a:r>
                      <a:r>
                        <a:rPr lang="en-US" sz="1600"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t>Organization </a:t>
                      </a:r>
                    </a:p>
                    <a:p>
                      <a:pPr algn="ctr"/>
                      <a:r>
                        <a:rPr lang="en-US" sz="1600" dirty="0"/>
                        <a:t>(if applicable)</a:t>
                      </a:r>
                    </a:p>
                  </a:txBody>
                  <a:tcPr>
                    <a:solidFill>
                      <a:srgbClr val="1D6A88"/>
                    </a:solidFill>
                  </a:tcPr>
                </a:tc>
                <a:extLst>
                  <a:ext uri="{0D108BD9-81ED-4DB2-BD59-A6C34878D82A}">
                    <a16:rowId xmlns:a16="http://schemas.microsoft.com/office/drawing/2014/main" val="10000"/>
                  </a:ext>
                </a:extLst>
              </a:tr>
              <a:tr h="9020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solidFill>
                            <a:schemeClr val="tx1"/>
                          </a:solidFill>
                        </a:rPr>
                        <a:t>Jim</a:t>
                      </a:r>
                      <a:r>
                        <a:rPr lang="en-US" sz="1600" b="1" baseline="0" dirty="0">
                          <a:solidFill>
                            <a:schemeClr val="tx1"/>
                          </a:solidFill>
                        </a:rPr>
                        <a:t> Gillespie</a:t>
                      </a:r>
                      <a:endParaRPr lang="en-US" sz="16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Youth</a:t>
                      </a:r>
                      <a:r>
                        <a:rPr lang="en-US" sz="1600" baseline="0" dirty="0"/>
                        <a:t> and Family Services Director, Healthy Minds Fairfax Director</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Fairfax-Falls</a:t>
                      </a:r>
                      <a:r>
                        <a:rPr lang="en-US" sz="1600" baseline="0" dirty="0"/>
                        <a:t> Church Community Services Board</a:t>
                      </a:r>
                    </a:p>
                    <a:p>
                      <a:r>
                        <a:rPr lang="en-US" sz="1600" baseline="0" dirty="0"/>
                        <a:t>(public MH, SUD, DD services)</a:t>
                      </a:r>
                      <a:endParaRPr lang="en-US" sz="1600" dirty="0"/>
                    </a:p>
                  </a:txBody>
                  <a:tcPr/>
                </a:tc>
                <a:extLst>
                  <a:ext uri="{0D108BD9-81ED-4DB2-BD59-A6C34878D82A}">
                    <a16:rowId xmlns:a16="http://schemas.microsoft.com/office/drawing/2014/main" val="10001"/>
                  </a:ext>
                </a:extLst>
              </a:tr>
              <a:tr h="3674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a:solidFill>
                            <a:schemeClr val="dk1"/>
                          </a:solidFill>
                          <a:effectLst/>
                          <a:latin typeface="Calibri"/>
                          <a:ea typeface="+mn-ea"/>
                          <a:cs typeface="+mn-cs"/>
                        </a:rPr>
                        <a:t>Belinda Massaro</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Manager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CSB Mobile Crisis Response</a:t>
                      </a:r>
                    </a:p>
                  </a:txBody>
                  <a:tcPr/>
                </a:tc>
                <a:extLst>
                  <a:ext uri="{0D108BD9-81ED-4DB2-BD59-A6C34878D82A}">
                    <a16:rowId xmlns:a16="http://schemas.microsoft.com/office/drawing/2014/main" val="10003"/>
                  </a:ext>
                </a:extLst>
              </a:tr>
              <a:tr h="6347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a:solidFill>
                            <a:schemeClr val="dk1"/>
                          </a:solidFill>
                          <a:effectLst/>
                          <a:latin typeface="Calibri"/>
                          <a:ea typeface="+mn-ea"/>
                          <a:cs typeface="+mn-cs"/>
                        </a:rPr>
                        <a:t>Mary Jo </a:t>
                      </a:r>
                      <a:r>
                        <a:rPr lang="en-US" sz="1600" b="1" kern="1200" dirty="0" smtClean="0">
                          <a:solidFill>
                            <a:schemeClr val="dk1"/>
                          </a:solidFill>
                          <a:effectLst/>
                          <a:latin typeface="Calibri"/>
                          <a:ea typeface="+mn-ea"/>
                          <a:cs typeface="+mn-cs"/>
                        </a:rPr>
                        <a:t>Davis </a:t>
                      </a:r>
                      <a:endParaRPr lang="en-US" sz="1600" dirty="0"/>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smtClean="0"/>
                        <a:t>Coordinator</a:t>
                      </a:r>
                      <a:endParaRPr lang="en-US" sz="1600" dirty="0"/>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Fairfax County Public Schools Social Work Services</a:t>
                      </a:r>
                    </a:p>
                  </a:txBody>
                  <a:tcPr>
                    <a:solidFill>
                      <a:schemeClr val="bg1">
                        <a:lumMod val="85000"/>
                      </a:schemeClr>
                    </a:solidFill>
                  </a:tcPr>
                </a:tc>
                <a:extLst>
                  <a:ext uri="{0D108BD9-81ED-4DB2-BD59-A6C34878D82A}">
                    <a16:rowId xmlns:a16="http://schemas.microsoft.com/office/drawing/2014/main" val="10004"/>
                  </a:ext>
                </a:extLst>
              </a:tr>
              <a:tr h="4980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a:solidFill>
                            <a:schemeClr val="dk1"/>
                          </a:solidFill>
                          <a:effectLst/>
                          <a:latin typeface="Calibri"/>
                          <a:ea typeface="+mn-ea"/>
                          <a:cs typeface="+mn-cs"/>
                        </a:rPr>
                        <a:t>Katherine Long</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Program Manager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a:solidFill>
                            <a:schemeClr val="dk1"/>
                          </a:solidFill>
                          <a:effectLst/>
                          <a:latin typeface="Calibri"/>
                          <a:ea typeface="+mn-ea"/>
                          <a:cs typeface="+mn-cs"/>
                        </a:rPr>
                        <a:t>Children's Regional Crisis Response</a:t>
                      </a:r>
                      <a:endParaRPr lang="en-US" sz="1600" dirty="0"/>
                    </a:p>
                  </a:txBody>
                  <a:tcPr/>
                </a:tc>
                <a:extLst>
                  <a:ext uri="{0D108BD9-81ED-4DB2-BD59-A6C34878D82A}">
                    <a16:rowId xmlns:a16="http://schemas.microsoft.com/office/drawing/2014/main" val="10005"/>
                  </a:ext>
                </a:extLst>
              </a:tr>
              <a:tr h="6347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kern="1200" dirty="0">
                          <a:solidFill>
                            <a:schemeClr val="dk1"/>
                          </a:solidFill>
                          <a:effectLst/>
                          <a:latin typeface="Calibri"/>
                          <a:ea typeface="+mn-ea"/>
                          <a:cs typeface="+mn-cs"/>
                        </a:rPr>
                        <a:t>Liv Salvador</a:t>
                      </a:r>
                      <a:endParaRPr lang="en-US" sz="1600" dirty="0"/>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Program Director</a:t>
                      </a:r>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kern="1200" dirty="0">
                          <a:solidFill>
                            <a:schemeClr val="dk1"/>
                          </a:solidFill>
                          <a:effectLst/>
                          <a:latin typeface="Calibri"/>
                          <a:ea typeface="+mn-ea"/>
                          <a:cs typeface="+mn-cs"/>
                        </a:rPr>
                        <a:t>Regional, Education, Assessment, Crisis Services, Habilitation</a:t>
                      </a:r>
                      <a:endParaRPr lang="en-US" sz="1600" dirty="0"/>
                    </a:p>
                  </a:txBody>
                  <a:tcPr>
                    <a:solidFill>
                      <a:schemeClr val="bg1">
                        <a:lumMod val="85000"/>
                      </a:schemeClr>
                    </a:solidFill>
                  </a:tcPr>
                </a:tc>
                <a:extLst>
                  <a:ext uri="{0D108BD9-81ED-4DB2-BD59-A6C34878D82A}">
                    <a16:rowId xmlns:a16="http://schemas.microsoft.com/office/drawing/2014/main" val="2381532757"/>
                  </a:ext>
                </a:extLst>
              </a:tr>
              <a:tr h="479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Marie Thomas</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Leland</a:t>
                      </a:r>
                      <a:r>
                        <a:rPr lang="en-US" sz="1600" baseline="0" dirty="0"/>
                        <a:t> House Manager</a:t>
                      </a:r>
                      <a:endParaRPr lang="en-US" sz="1600" dirty="0"/>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United Methodist Family Services</a:t>
                      </a:r>
                    </a:p>
                  </a:txBody>
                  <a:tcPr/>
                </a:tc>
                <a:extLst>
                  <a:ext uri="{0D108BD9-81ED-4DB2-BD59-A6C34878D82A}">
                    <a16:rowId xmlns:a16="http://schemas.microsoft.com/office/drawing/2014/main" val="1378910682"/>
                  </a:ext>
                </a:extLst>
              </a:tr>
              <a:tr h="3674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t>Jessica Jackson</a:t>
                      </a:r>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Manager</a:t>
                      </a:r>
                    </a:p>
                  </a:txBody>
                  <a:tcP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dirty="0"/>
                        <a:t>CSB Youth Intensive Services</a:t>
                      </a:r>
                    </a:p>
                  </a:txBody>
                  <a:tcP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907842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48817" y="173038"/>
            <a:ext cx="612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Philadelphia: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48817" y="1922106"/>
            <a:ext cx="11610391" cy="36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Both services, along with a new brick and mortar Children’s Crisis Response Center and Crisis Stabilization unit have been recently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procured:</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CMCT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launched in November 2017</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CMIS soft launched with one provider in September 2017, city wide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in December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2017</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CRC and CSU opened January 2018</a:t>
            </a:r>
          </a:p>
        </p:txBody>
      </p:sp>
    </p:spTree>
    <p:extLst>
      <p:ext uri="{BB962C8B-B14F-4D97-AF65-F5344CB8AC3E}">
        <p14:creationId xmlns:p14="http://schemas.microsoft.com/office/powerpoint/2010/main" val="1871969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02164" y="145047"/>
            <a:ext cx="6557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Philadelphia: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02164" y="1763292"/>
            <a:ext cx="11489093" cy="28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System wide understanding of resolution-focused treatment</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Education of stakeholders across a large system</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Overall capacity in the children’s system</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Access to appropriate technology for tracking/monitoring</a:t>
            </a:r>
          </a:p>
        </p:txBody>
      </p:sp>
    </p:spTree>
    <p:extLst>
      <p:ext uri="{BB962C8B-B14F-4D97-AF65-F5344CB8AC3E}">
        <p14:creationId xmlns:p14="http://schemas.microsoft.com/office/powerpoint/2010/main" val="12620167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65203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Philadelphia: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1763417"/>
            <a:ext cx="10761663" cy="213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Tx/>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Strategies for ongoing training needs</a:t>
            </a:r>
          </a:p>
          <a:p>
            <a:pPr marL="457200" marR="0" lvl="0" indent="-457200" algn="l" defTabSz="914400" rtl="0" eaLnBrk="0" fontAlgn="base" latinLnBrk="0" hangingPunct="0">
              <a:lnSpc>
                <a:spcPct val="90000"/>
              </a:lnSpc>
              <a:spcBef>
                <a:spcPts val="1000"/>
              </a:spcBef>
              <a:spcAft>
                <a:spcPct val="0"/>
              </a:spcAft>
              <a:buClrTx/>
              <a:buSzTx/>
              <a:buFontTx/>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Best practices for monitoring and sustainability</a:t>
            </a:r>
          </a:p>
          <a:p>
            <a:pPr marL="457200" marR="0" lvl="0" indent="-457200" algn="l" defTabSz="914400" rtl="0" eaLnBrk="0" fontAlgn="base" latinLnBrk="0" hangingPunct="0">
              <a:lnSpc>
                <a:spcPct val="90000"/>
              </a:lnSpc>
              <a:spcBef>
                <a:spcPts val="1000"/>
              </a:spcBef>
              <a:spcAft>
                <a:spcPct val="0"/>
              </a:spcAft>
              <a:buClrTx/>
              <a:buSzTx/>
              <a:buFontTx/>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Additional ideas for partnership with cross-systems stakeholders</a:t>
            </a: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16013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511628" y="235383"/>
            <a:ext cx="87047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Stark County, Ohio: Alumni, December 2016 </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120898463"/>
              </p:ext>
            </p:extLst>
          </p:nvPr>
        </p:nvGraphicFramePr>
        <p:xfrm>
          <a:off x="511628" y="2095333"/>
          <a:ext cx="11168743" cy="2682407"/>
        </p:xfrm>
        <a:graphic>
          <a:graphicData uri="http://schemas.openxmlformats.org/drawingml/2006/table">
            <a:tbl>
              <a:tblPr firstRow="1" bandRow="1">
                <a:tableStyleId>{073A0DAA-6AF3-43AB-8588-CEC1D06C72B9}</a:tableStyleId>
              </a:tblPr>
              <a:tblGrid>
                <a:gridCol w="4062242">
                  <a:extLst>
                    <a:ext uri="{9D8B030D-6E8A-4147-A177-3AD203B41FA5}">
                      <a16:colId xmlns:a16="http://schemas.microsoft.com/office/drawing/2014/main" val="20000"/>
                    </a:ext>
                  </a:extLst>
                </a:gridCol>
                <a:gridCol w="3383587">
                  <a:extLst>
                    <a:ext uri="{9D8B030D-6E8A-4147-A177-3AD203B41FA5}">
                      <a16:colId xmlns:a16="http://schemas.microsoft.com/office/drawing/2014/main" val="20001"/>
                    </a:ext>
                  </a:extLst>
                </a:gridCol>
                <a:gridCol w="3722914">
                  <a:extLst>
                    <a:ext uri="{9D8B030D-6E8A-4147-A177-3AD203B41FA5}">
                      <a16:colId xmlns:a16="http://schemas.microsoft.com/office/drawing/2014/main" val="20002"/>
                    </a:ext>
                  </a:extLst>
                </a:gridCol>
              </a:tblGrid>
              <a:tr h="62708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Participant</a:t>
                      </a:r>
                      <a:r>
                        <a:rPr lang="en-US" baseline="0" dirty="0"/>
                        <a:t> </a:t>
                      </a:r>
                      <a:r>
                        <a:rPr lang="en-US" dirty="0"/>
                        <a:t>Name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Title/Role</a:t>
                      </a:r>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t>Organization </a:t>
                      </a:r>
                    </a:p>
                    <a:p>
                      <a:pPr algn="ctr"/>
                      <a:r>
                        <a:rPr lang="en-US" dirty="0"/>
                        <a:t>(if applicable)</a:t>
                      </a:r>
                    </a:p>
                  </a:txBody>
                  <a:tcPr>
                    <a:solidFill>
                      <a:srgbClr val="1D6A88"/>
                    </a:solidFill>
                  </a:tcPr>
                </a:tc>
                <a:extLst>
                  <a:ext uri="{0D108BD9-81ED-4DB2-BD59-A6C34878D82A}">
                    <a16:rowId xmlns:a16="http://schemas.microsoft.com/office/drawing/2014/main" val="10000"/>
                  </a:ext>
                </a:extLst>
              </a:tr>
              <a:tr h="10364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a:solidFill>
                            <a:schemeClr val="tx1"/>
                          </a:solidFill>
                        </a:rPr>
                        <a:t>Jeff </a:t>
                      </a:r>
                      <a:r>
                        <a:rPr lang="en-US" sz="2000" b="1" dirty="0" smtClean="0">
                          <a:solidFill>
                            <a:schemeClr val="tx1"/>
                          </a:solidFill>
                        </a:rPr>
                        <a:t>Allen</a:t>
                      </a:r>
                      <a:endParaRPr lang="en-US" sz="2000" b="1" dirty="0">
                        <a:solidFill>
                          <a:schemeClr val="tx1"/>
                        </a:solidFill>
                      </a:endParaRP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Executive Director</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Crisis Intervention and Recovery Center</a:t>
                      </a:r>
                    </a:p>
                  </a:txBody>
                  <a:tcPr/>
                </a:tc>
                <a:extLst>
                  <a:ext uri="{0D108BD9-81ED-4DB2-BD59-A6C34878D82A}">
                    <a16:rowId xmlns:a16="http://schemas.microsoft.com/office/drawing/2014/main" val="10001"/>
                  </a:ext>
                </a:extLst>
              </a:tr>
              <a:tr h="643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smtClean="0"/>
                        <a:t>Michele Boone</a:t>
                      </a:r>
                      <a:endParaRPr lang="en-US" sz="2000" b="1" dirty="0"/>
                    </a:p>
                  </a:txBody>
                  <a:tcPr>
                    <a:solidFill>
                      <a:schemeClr val="bg1">
                        <a:lumMod val="6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smtClean="0"/>
                        <a:t>Director of Clinical Services</a:t>
                      </a:r>
                    </a:p>
                    <a:p>
                      <a:endParaRPr lang="en-US" sz="2000" dirty="0"/>
                    </a:p>
                  </a:txBody>
                  <a:tcPr>
                    <a:solidFill>
                      <a:schemeClr val="bg1">
                        <a:lumMod val="6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Stark County Mental Health and Addiction Services</a:t>
                      </a:r>
                    </a:p>
                    <a:p>
                      <a:endParaRPr lang="en-US" sz="2000" dirty="0"/>
                    </a:p>
                  </a:txBody>
                  <a:tcPr>
                    <a:solidFill>
                      <a:schemeClr val="bg1">
                        <a:lumMod val="6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85796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
          <p:cNvSpPr>
            <a:spLocks noChangeArrowheads="1"/>
          </p:cNvSpPr>
          <p:nvPr/>
        </p:nvSpPr>
        <p:spPr bwMode="auto">
          <a:xfrm>
            <a:off x="286138" y="163707"/>
            <a:ext cx="6384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Stark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Structure</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7412" name="Content Placeholder 2"/>
          <p:cNvSpPr txBox="1">
            <a:spLocks/>
          </p:cNvSpPr>
          <p:nvPr/>
        </p:nvSpPr>
        <p:spPr bwMode="auto">
          <a:xfrm>
            <a:off x="286138" y="1371405"/>
            <a:ext cx="11666376" cy="471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Response Youth Program (MRYP</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Serves all of Stark County children, youth and young adults birth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age 18</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 FTE Manager, 1 Supervising Clinician, 3 Clinicians, 2 Case Managers (CPST), and 1 Family Peer Supporter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Funded by Stark County Mental Health and Addiction Recovery </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SAMHSA System of Care grant, Medicaid, Local levy </a:t>
            </a:r>
          </a:p>
          <a:p>
            <a:pPr marL="685800" marR="0" lvl="1"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Mobile response requests can be made by any individual or any system at any time</a:t>
            </a:r>
          </a:p>
          <a:p>
            <a:pPr marL="1143000" marR="0" lvl="2" indent="-2286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 request for service refused</a:t>
            </a:r>
          </a:p>
        </p:txBody>
      </p:sp>
    </p:spTree>
    <p:extLst>
      <p:ext uri="{BB962C8B-B14F-4D97-AF65-F5344CB8AC3E}">
        <p14:creationId xmlns:p14="http://schemas.microsoft.com/office/powerpoint/2010/main" val="36032558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76808" y="107724"/>
            <a:ext cx="7034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Stark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Components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276808" y="1502034"/>
            <a:ext cx="11638384"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Yu Gothic Medium" panose="020B0500000000000000" pitchFamily="34" charset="-128"/>
                <a:cs typeface="+mn-cs"/>
              </a:rPr>
              <a:t>3 Response Pathways – Rapid, Accelerated or Supportive</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Yu Gothic Medium" panose="020B0500000000000000" pitchFamily="34" charset="-128"/>
                <a:cs typeface="+mn-cs"/>
              </a:rPr>
              <a:t>Behavioral health consultation, crisis management, assessment, care plan, linkage, and postvention</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Yu Gothic Medium" panose="020B0500000000000000" pitchFamily="34" charset="-128"/>
                <a:cs typeface="+mn-cs"/>
              </a:rPr>
              <a:t>Embedded clinical practices</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Yu Gothic Medium" panose="020B0500000000000000" pitchFamily="34" charset="-128"/>
                <a:cs typeface="+mn-cs"/>
              </a:rPr>
              <a:t>Intervention aim is to avert hospitalization and out of home placement of youth in crisis</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Yu Gothic Medium" panose="020B0500000000000000" pitchFamily="34" charset="-128"/>
                <a:cs typeface="+mn-cs"/>
              </a:rPr>
              <a:t>Suicide postvention response</a:t>
            </a:r>
          </a:p>
          <a:p>
            <a:pPr marL="457200" marR="0" lvl="0" indent="-457200" algn="l" defTabSz="914400" rtl="0" eaLnBrk="1" fontAlgn="base" latinLnBrk="0" hangingPunct="1">
              <a:lnSpc>
                <a:spcPct val="110000"/>
              </a:lnSpc>
              <a:spcBef>
                <a:spcPct val="0"/>
              </a:spcBef>
              <a:spcAft>
                <a:spcPts val="60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Tree>
    <p:extLst>
      <p:ext uri="{BB962C8B-B14F-4D97-AF65-F5344CB8AC3E}">
        <p14:creationId xmlns:p14="http://schemas.microsoft.com/office/powerpoint/2010/main" val="1154658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19100" y="145046"/>
            <a:ext cx="6193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Stark County: Program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Updates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419100" y="2072131"/>
            <a:ext cx="11291119" cy="355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Added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three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of the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team positions due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to increased need</a:t>
            </a:r>
          </a:p>
          <a:p>
            <a:pPr marL="457200" lvl="0"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Trained and implemented C-SSRS, Brown Stanley Safety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Plan,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and </a:t>
            </a:r>
            <a:r>
              <a:rPr lang="en-US" dirty="0">
                <a:solidFill>
                  <a:prstClr val="black"/>
                </a:solidFill>
              </a:rPr>
              <a:t>Collaborative Assessment and Management of </a:t>
            </a:r>
            <a:r>
              <a:rPr lang="en-US" dirty="0" smtClean="0">
                <a:solidFill>
                  <a:prstClr val="black"/>
                </a:solidFill>
              </a:rPr>
              <a:t>Suicidality (CAMS)</a:t>
            </a:r>
          </a:p>
          <a:p>
            <a:pPr marL="457200" lvl="0" indent="-457200">
              <a:buFont typeface="Arial" panose="020B0604020202020204" pitchFamily="34" charset="0"/>
              <a:buChar char="•"/>
              <a:defRPr/>
            </a:pPr>
            <a:r>
              <a:rPr lang="en-US" dirty="0" smtClean="0">
                <a:solidFill>
                  <a:prstClr val="black"/>
                </a:solidFill>
              </a:rPr>
              <a:t>Began </a:t>
            </a: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postvention caring contacts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Collaborative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with Akron Children’s and Aultman Hospitals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tracking sheet and reporting – ongoing evolution</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774126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762000" y="173038"/>
            <a:ext cx="6628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Stark County: Barriers/Challenges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762000" y="2325637"/>
            <a:ext cx="10761663" cy="192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Implementation of </a:t>
            </a:r>
            <a:r>
              <a:rPr kumimoji="0" lang="en-US" sz="3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Ohio Behavioral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Health Redesign </a:t>
            </a:r>
          </a:p>
          <a:p>
            <a:pPr marL="914400" marR="0" lvl="1" indent="-457200" algn="l" defTabSz="914400" rtl="0" eaLnBrk="0" fontAlgn="base" latinLnBrk="0" hangingPunct="0">
              <a:lnSpc>
                <a:spcPct val="90000"/>
              </a:lnSpc>
              <a:spcBef>
                <a:spcPts val="5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Clarity about documents needed to bill Medicaid</a:t>
            </a:r>
          </a:p>
        </p:txBody>
      </p:sp>
    </p:spTree>
    <p:extLst>
      <p:ext uri="{BB962C8B-B14F-4D97-AF65-F5344CB8AC3E}">
        <p14:creationId xmlns:p14="http://schemas.microsoft.com/office/powerpoint/2010/main" val="13406795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388374" y="173038"/>
            <a:ext cx="65916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Stark County: Meeting Objectives</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436" name="Content Placeholder 2"/>
          <p:cNvSpPr txBox="1">
            <a:spLocks/>
          </p:cNvSpPr>
          <p:nvPr/>
        </p:nvSpPr>
        <p:spPr bwMode="auto">
          <a:xfrm>
            <a:off x="388374" y="1865653"/>
            <a:ext cx="11362208" cy="310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Talent management and retention ideas</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Lessons learned from other states and providers of service</a:t>
            </a:r>
          </a:p>
          <a:p>
            <a:pPr marL="457200" marR="0" lvl="0" indent="-4572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Learn about any new or emerging evidence based practice or best practice</a:t>
            </a:r>
          </a:p>
        </p:txBody>
      </p:sp>
    </p:spTree>
    <p:extLst>
      <p:ext uri="{BB962C8B-B14F-4D97-AF65-F5344CB8AC3E}">
        <p14:creationId xmlns:p14="http://schemas.microsoft.com/office/powerpoint/2010/main" val="3474946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785813" y="173038"/>
            <a:ext cx="67882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South Carolina: Alumni, April 2016</a:t>
            </a:r>
            <a:endParaRPr kumimoji="0" lang="en-US" altLang="en-US" sz="3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5" name="Table 4"/>
          <p:cNvGraphicFramePr>
            <a:graphicFrameLocks noGrp="1"/>
          </p:cNvGraphicFramePr>
          <p:nvPr>
            <p:extLst/>
          </p:nvPr>
        </p:nvGraphicFramePr>
        <p:xfrm>
          <a:off x="785813" y="1493447"/>
          <a:ext cx="11054733" cy="3391324"/>
        </p:xfrm>
        <a:graphic>
          <a:graphicData uri="http://schemas.openxmlformats.org/drawingml/2006/table">
            <a:tbl>
              <a:tblPr firstRow="1" bandRow="1">
                <a:tableStyleId>{073A0DAA-6AF3-43AB-8588-CEC1D06C72B9}</a:tableStyleId>
              </a:tblPr>
              <a:tblGrid>
                <a:gridCol w="3684911">
                  <a:extLst>
                    <a:ext uri="{9D8B030D-6E8A-4147-A177-3AD203B41FA5}">
                      <a16:colId xmlns:a16="http://schemas.microsoft.com/office/drawing/2014/main" val="20000"/>
                    </a:ext>
                  </a:extLst>
                </a:gridCol>
                <a:gridCol w="3684911">
                  <a:extLst>
                    <a:ext uri="{9D8B030D-6E8A-4147-A177-3AD203B41FA5}">
                      <a16:colId xmlns:a16="http://schemas.microsoft.com/office/drawing/2014/main" val="20001"/>
                    </a:ext>
                  </a:extLst>
                </a:gridCol>
                <a:gridCol w="3684911">
                  <a:extLst>
                    <a:ext uri="{9D8B030D-6E8A-4147-A177-3AD203B41FA5}">
                      <a16:colId xmlns:a16="http://schemas.microsoft.com/office/drawing/2014/main" val="20002"/>
                    </a:ext>
                  </a:extLst>
                </a:gridCol>
              </a:tblGrid>
              <a:tr h="7700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Participant</a:t>
                      </a:r>
                      <a:r>
                        <a:rPr lang="en-US" sz="2000" baseline="0" dirty="0" smtClean="0"/>
                        <a:t> </a:t>
                      </a:r>
                      <a:r>
                        <a:rPr lang="en-US" sz="2000" dirty="0" smtClean="0"/>
                        <a:t>Name</a:t>
                      </a:r>
                      <a:endParaRPr lang="en-US" sz="2000"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Title/Role</a:t>
                      </a:r>
                      <a:endParaRPr lang="en-US" sz="2000" dirty="0"/>
                    </a:p>
                  </a:txBody>
                  <a:tcPr>
                    <a:solidFill>
                      <a:srgbClr val="1D6A8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smtClean="0"/>
                        <a:t>Organization </a:t>
                      </a:r>
                    </a:p>
                    <a:p>
                      <a:pPr algn="ctr"/>
                      <a:r>
                        <a:rPr lang="en-US" sz="2000" dirty="0" smtClean="0"/>
                        <a:t>(if applicable)</a:t>
                      </a:r>
                      <a:endParaRPr lang="en-US" sz="2000" dirty="0"/>
                    </a:p>
                  </a:txBody>
                  <a:tcPr>
                    <a:solidFill>
                      <a:srgbClr val="1D6A88"/>
                    </a:solidFill>
                  </a:tcPr>
                </a:tc>
                <a:extLst>
                  <a:ext uri="{0D108BD9-81ED-4DB2-BD59-A6C34878D82A}">
                    <a16:rowId xmlns:a16="http://schemas.microsoft.com/office/drawing/2014/main" val="10000"/>
                  </a:ext>
                </a:extLst>
              </a:tr>
              <a:tr h="455064">
                <a:tc>
                  <a:txBody>
                    <a:bodyPr/>
                    <a:lstStyle/>
                    <a:p>
                      <a:r>
                        <a:rPr lang="en-US" sz="2000" b="1" dirty="0" smtClean="0"/>
                        <a:t>Christian Barnes-Young</a:t>
                      </a:r>
                      <a:endParaRPr lang="en-US" sz="2000" b="1" dirty="0"/>
                    </a:p>
                  </a:txBody>
                  <a:tcPr/>
                </a:tc>
                <a:tc>
                  <a:txBody>
                    <a:bodyPr/>
                    <a:lstStyle/>
                    <a:p>
                      <a:r>
                        <a:rPr lang="en-US" sz="2000" dirty="0" smtClean="0"/>
                        <a:t>Assistant Deputy</a:t>
                      </a:r>
                      <a:r>
                        <a:rPr lang="en-US" sz="2000" baseline="0" dirty="0" smtClean="0"/>
                        <a:t> Director of Community Mental Health Services</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South Carolina Department of Mental</a:t>
                      </a:r>
                      <a:r>
                        <a:rPr lang="en-US" sz="2000" baseline="0" dirty="0" smtClean="0"/>
                        <a:t> Health, Division of Community Mental Health Services</a:t>
                      </a:r>
                      <a:endParaRPr lang="en-US" sz="2000" dirty="0" smtClean="0"/>
                    </a:p>
                  </a:txBody>
                  <a:tcPr/>
                </a:tc>
                <a:extLst>
                  <a:ext uri="{0D108BD9-81ED-4DB2-BD59-A6C34878D82A}">
                    <a16:rowId xmlns:a16="http://schemas.microsoft.com/office/drawing/2014/main" val="10001"/>
                  </a:ext>
                </a:extLst>
              </a:tr>
              <a:tr h="455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Amanda Gilchrist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Program Director,</a:t>
                      </a:r>
                      <a:r>
                        <a:rPr lang="en-US" sz="2000" baseline="0" dirty="0" smtClean="0"/>
                        <a:t> Community Crisis Response and Intervention</a:t>
                      </a:r>
                      <a:endParaRPr lang="en-US" sz="2000" dirty="0" smtClean="0"/>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South Carolina Department of Mental</a:t>
                      </a:r>
                      <a:r>
                        <a:rPr lang="en-US" sz="2000" baseline="0" dirty="0" smtClean="0"/>
                        <a:t> Health, Division of Community Mental Health Services</a:t>
                      </a:r>
                      <a:endParaRPr lang="en-US" sz="2000" dirty="0" smtClean="0"/>
                    </a:p>
                  </a:txBody>
                  <a:tcP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059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MHSA PPT Template_022018.potx [Read-Only]" id="{792C0558-9B0C-47EE-B199-3EAF8EAD94E1}" vid="{5BC4C46A-92FD-4AF9-8DEF-1798B8A8D6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SAMHSA PowerPoint Template 2.14.18</Template>
  <TotalTime>1194</TotalTime>
  <Words>7488</Words>
  <Application>Microsoft Office PowerPoint</Application>
  <PresentationFormat>Widescreen</PresentationFormat>
  <Paragraphs>1111</Paragraphs>
  <Slides>110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110</vt:i4>
      </vt:variant>
    </vt:vector>
  </HeadingPairs>
  <TitlesOfParts>
    <vt:vector size="118" baseType="lpstr">
      <vt:lpstr>ＭＳ Ｐゴシック</vt:lpstr>
      <vt:lpstr>Yu Gothic Medium</vt:lpstr>
      <vt:lpstr>Yu Gothic UI Semibold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Beaudry, Rachel</dc:creator>
  <cp:lastModifiedBy>Mutibwa, Rhona</cp:lastModifiedBy>
  <cp:revision>50</cp:revision>
  <cp:lastPrinted>2018-02-12T19:53:39Z</cp:lastPrinted>
  <dcterms:created xsi:type="dcterms:W3CDTF">2018-02-15T12:06:03Z</dcterms:created>
  <dcterms:modified xsi:type="dcterms:W3CDTF">2018-05-23T01:19:19Z</dcterms:modified>
</cp:coreProperties>
</file>