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9" r:id="rId3"/>
  </p:sldMasterIdLst>
  <p:notesMasterIdLst>
    <p:notesMasterId r:id="rId55"/>
  </p:notesMasterIdLst>
  <p:sldIdLst>
    <p:sldId id="267" r:id="rId4"/>
    <p:sldId id="259" r:id="rId5"/>
    <p:sldId id="261" r:id="rId6"/>
    <p:sldId id="262" r:id="rId7"/>
    <p:sldId id="314"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265" r:id="rId52"/>
    <p:sldId id="270" r:id="rId53"/>
    <p:sldId id="315" r:id="rId54"/>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sorterViewPr>
    <p:cViewPr>
      <p:scale>
        <a:sx n="140" d="100"/>
        <a:sy n="140" d="100"/>
      </p:scale>
      <p:origin x="0" y="-27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38696599073625"/>
          <c:y val="0.25897210756419886"/>
          <c:w val="0.6917305141337774"/>
          <c:h val="0.70001833160179472"/>
        </c:manualLayout>
      </c:layout>
      <c:pieChart>
        <c:varyColors val="1"/>
        <c:ser>
          <c:idx val="0"/>
          <c:order val="0"/>
          <c:dPt>
            <c:idx val="0"/>
            <c:bubble3D val="0"/>
            <c:extLst>
              <c:ext xmlns:c16="http://schemas.microsoft.com/office/drawing/2014/chart" uri="{C3380CC4-5D6E-409C-BE32-E72D297353CC}">
                <c16:uniqueId val="{00000000-938D-4F0A-BE50-0A372169C964}"/>
              </c:ext>
            </c:extLst>
          </c:dPt>
          <c:dPt>
            <c:idx val="1"/>
            <c:bubble3D val="0"/>
            <c:extLst>
              <c:ext xmlns:c16="http://schemas.microsoft.com/office/drawing/2014/chart" uri="{C3380CC4-5D6E-409C-BE32-E72D297353CC}">
                <c16:uniqueId val="{00000001-938D-4F0A-BE50-0A372169C964}"/>
              </c:ext>
            </c:extLst>
          </c:dPt>
          <c:dLbls>
            <c:dLbl>
              <c:idx val="0"/>
              <c:layout>
                <c:manualLayout>
                  <c:x val="-5.554949032909566E-2"/>
                  <c:y val="-0.13188904609442706"/>
                </c:manualLayout>
              </c:layout>
              <c:tx>
                <c:rich>
                  <a:bodyPr/>
                  <a:lstStyle/>
                  <a:p>
                    <a:pPr>
                      <a:defRPr sz="1000" b="1" i="0" u="none" strike="noStrike" baseline="0">
                        <a:solidFill>
                          <a:srgbClr val="000000"/>
                        </a:solidFill>
                        <a:latin typeface="Calibri"/>
                        <a:ea typeface="Calibri"/>
                        <a:cs typeface="Calibri"/>
                      </a:defRPr>
                    </a:pPr>
                    <a:fld id="{53CD3250-1AEE-4E69-BF7E-460E72FFF9E8}" type="CATEGORYNAME">
                      <a:rPr lang="en-US" sz="2000"/>
                      <a:pPr>
                        <a:defRPr sz="1000" b="1" i="0" u="none" strike="noStrike" baseline="0">
                          <a:solidFill>
                            <a:srgbClr val="000000"/>
                          </a:solidFill>
                          <a:latin typeface="Calibri"/>
                          <a:ea typeface="Calibri"/>
                          <a:cs typeface="Calibri"/>
                        </a:defRPr>
                      </a:pPr>
                      <a:t>[CATEGORY NAME]</a:t>
                    </a:fld>
                    <a:r>
                      <a:rPr lang="en-US" sz="2000" baseline="0" dirty="0"/>
                      <a:t>
</a:t>
                    </a:r>
                    <a:fld id="{AB2F42B8-C6E0-4807-8C2D-A4347DA43119}" type="PERCENTAGE">
                      <a:rPr lang="en-US" sz="2000" baseline="0"/>
                      <a:pPr>
                        <a:defRPr sz="1000" b="1" i="0" u="none" strike="noStrike" baseline="0">
                          <a:solidFill>
                            <a:srgbClr val="000000"/>
                          </a:solidFill>
                          <a:latin typeface="Calibri"/>
                          <a:ea typeface="Calibri"/>
                          <a:cs typeface="Calibri"/>
                        </a:defRPr>
                      </a:pPr>
                      <a:t>[PERCENTAGE]</a:t>
                    </a:fld>
                    <a:endParaRPr lang="en-US" sz="2000" baseline="0" dirty="0"/>
                  </a:p>
                </c:rich>
              </c:tx>
              <c:spPr>
                <a:ln>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9153699763879631"/>
                      <c:h val="0.24241251992691826"/>
                    </c:manualLayout>
                  </c15:layout>
                  <c15:dlblFieldTable/>
                  <c15:showDataLabelsRange val="0"/>
                </c:ext>
                <c:ext xmlns:c16="http://schemas.microsoft.com/office/drawing/2014/chart" uri="{C3380CC4-5D6E-409C-BE32-E72D297353CC}">
                  <c16:uniqueId val="{00000000-938D-4F0A-BE50-0A372169C964}"/>
                </c:ext>
              </c:extLst>
            </c:dLbl>
            <c:dLbl>
              <c:idx val="1"/>
              <c:layout>
                <c:manualLayout>
                  <c:x val="0.39087137983725517"/>
                  <c:y val="0.11632971668997268"/>
                </c:manualLayout>
              </c:layout>
              <c:tx>
                <c:rich>
                  <a:bodyPr/>
                  <a:lstStyle/>
                  <a:p>
                    <a:pPr>
                      <a:defRPr sz="1000" b="1" i="0" u="none" strike="noStrike" baseline="0">
                        <a:solidFill>
                          <a:srgbClr val="000000"/>
                        </a:solidFill>
                        <a:latin typeface="Calibri"/>
                        <a:ea typeface="Calibri"/>
                        <a:cs typeface="Calibri"/>
                      </a:defRPr>
                    </a:pPr>
                    <a:fld id="{6EB144B6-91EB-41BF-876D-2185A7CAB273}" type="CATEGORYNAME">
                      <a:rPr lang="en-US" sz="2000"/>
                      <a:pPr>
                        <a:defRPr sz="1000" b="1" i="0" u="none" strike="noStrike" baseline="0">
                          <a:solidFill>
                            <a:srgbClr val="000000"/>
                          </a:solidFill>
                          <a:latin typeface="Calibri"/>
                          <a:ea typeface="Calibri"/>
                          <a:cs typeface="Calibri"/>
                        </a:defRPr>
                      </a:pPr>
                      <a:t>[CATEGORY NAME]</a:t>
                    </a:fld>
                    <a:r>
                      <a:rPr lang="en-US" sz="2000" baseline="0" dirty="0"/>
                      <a:t>
</a:t>
                    </a:r>
                    <a:fld id="{2153DEE3-50F0-498D-BA5A-AF6F5DD16E9C}" type="PERCENTAGE">
                      <a:rPr lang="en-US" sz="2000" baseline="0"/>
                      <a:pPr>
                        <a:defRPr sz="1000" b="1" i="0" u="none" strike="noStrike" baseline="0">
                          <a:solidFill>
                            <a:srgbClr val="000000"/>
                          </a:solidFill>
                          <a:latin typeface="Calibri"/>
                          <a:ea typeface="Calibri"/>
                          <a:cs typeface="Calibri"/>
                        </a:defRPr>
                      </a:pPr>
                      <a:t>[PERCENTAGE]</a:t>
                    </a:fld>
                    <a:endParaRPr lang="en-US" sz="2000" baseline="0" dirty="0"/>
                  </a:p>
                </c:rich>
              </c:tx>
              <c:spPr>
                <a:ln>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D-4F0A-BE50-0A372169C964}"/>
                </c:ext>
              </c:extLst>
            </c:dLbl>
            <c:spPr>
              <a:ln>
                <a:noFill/>
              </a:ln>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'MRSS Living Situation Data'!$B$64:$B$65</c:f>
              <c:strCache>
                <c:ptCount val="2"/>
                <c:pt idx="0">
                  <c:v>Stayed in Current Living Situation</c:v>
                </c:pt>
                <c:pt idx="1">
                  <c:v>Did not stay in Current Living Situation</c:v>
                </c:pt>
              </c:strCache>
            </c:strRef>
          </c:cat>
          <c:val>
            <c:numRef>
              <c:f>'MRSS Living Situation Data'!$C$64:$C$65</c:f>
              <c:numCache>
                <c:formatCode>0.00%</c:formatCode>
                <c:ptCount val="2"/>
                <c:pt idx="0">
                  <c:v>0.97129971299712992</c:v>
                </c:pt>
                <c:pt idx="1">
                  <c:v>2.8700287002870029E-2</c:v>
                </c:pt>
              </c:numCache>
            </c:numRef>
          </c:val>
          <c:extLst>
            <c:ext xmlns:c16="http://schemas.microsoft.com/office/drawing/2014/chart" uri="{C3380CC4-5D6E-409C-BE32-E72D297353CC}">
              <c16:uniqueId val="{00000002-938D-4F0A-BE50-0A372169C964}"/>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a:off x="0" y="10934"/>
          <a:ext cx="5101167" cy="67909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1200" b="1" dirty="0">
              <a:effectLst/>
              <a:latin typeface="+mn-lt"/>
              <a:ea typeface="+mn-ea"/>
              <a:cs typeface="+mn-cs"/>
            </a:rPr>
            <a:t>NJ DCF CHILDREN'S SYSTEM OF CARE (CSOC)</a:t>
          </a:r>
          <a:r>
            <a:rPr lang="en-US" sz="1200" b="1" dirty="0"/>
            <a:t/>
          </a:r>
          <a:br>
            <a:rPr lang="en-US" sz="1200" b="1" dirty="0"/>
          </a:br>
          <a:r>
            <a:rPr lang="en-US" sz="1200" b="1" dirty="0"/>
            <a:t>Mobile</a:t>
          </a:r>
          <a:r>
            <a:rPr lang="en-US" sz="1200" b="1" baseline="0" dirty="0"/>
            <a:t> Response Children Stabilized at Home</a:t>
          </a:r>
          <a:endParaRPr lang="en-US" sz="1200" b="1" dirty="0"/>
        </a:p>
      </cdr:txBody>
    </cdr:sp>
  </cdr:relSizeAnchor>
  <cdr:relSizeAnchor xmlns:cdr="http://schemas.openxmlformats.org/drawingml/2006/chartDrawing">
    <cdr:from>
      <cdr:x>0.24303</cdr:x>
      <cdr:y>0</cdr:y>
    </cdr:from>
    <cdr:to>
      <cdr:x>0.75697</cdr:x>
      <cdr:y>0.18194</cdr:y>
    </cdr:to>
    <cdr:sp macro="" textlink="">
      <cdr:nvSpPr>
        <cdr:cNvPr id="3" name="TextBox 2"/>
        <cdr:cNvSpPr txBox="1"/>
      </cdr:nvSpPr>
      <cdr:spPr>
        <a:xfrm xmlns:a="http://schemas.openxmlformats.org/drawingml/2006/main">
          <a:off x="1836513" y="0"/>
          <a:ext cx="3883711" cy="882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0C359D15-F5D5-4036-8F52-13695742EBED}" type="TxLink">
            <a:rPr lang="en-US" sz="2000" b="1" i="0" u="none" strike="noStrike" smtClean="0">
              <a:solidFill>
                <a:srgbClr val="000000"/>
              </a:solidFill>
              <a:cs typeface="Arial"/>
            </a:rPr>
            <a:pPr algn="ctr"/>
            <a:t>12/1/2017 through 12/31/2017</a:t>
          </a:fld>
          <a:endParaRPr lang="en-US" sz="2000" b="1" i="0" u="none" strike="noStrike" dirty="0" smtClean="0">
            <a:solidFill>
              <a:srgbClr val="000000"/>
            </a:solidFill>
            <a:cs typeface="Arial"/>
          </a:endParaRPr>
        </a:p>
        <a:p xmlns:a="http://schemas.openxmlformats.org/drawingml/2006/main">
          <a:pPr algn="ctr"/>
          <a:r>
            <a:rPr lang="en-US" sz="2000" b="1" dirty="0" smtClean="0"/>
            <a:t>( n = 2,439 ) </a:t>
          </a:r>
          <a:endParaRPr lang="en-US" sz="2000" b="1" dirty="0"/>
        </a:p>
      </cdr:txBody>
    </cdr:sp>
  </cdr:relSizeAnchor>
  <cdr:relSizeAnchor xmlns:cdr="http://schemas.openxmlformats.org/drawingml/2006/chartDrawing">
    <cdr:from>
      <cdr:x>0.24257</cdr:x>
      <cdr:y>0.14458</cdr:y>
    </cdr:from>
    <cdr:to>
      <cdr:x>0.76199</cdr:x>
      <cdr:y>0.18546</cdr:y>
    </cdr:to>
    <cdr:sp macro="" textlink="">
      <cdr:nvSpPr>
        <cdr:cNvPr id="4" name="TextBox 3"/>
        <cdr:cNvSpPr txBox="1"/>
      </cdr:nvSpPr>
      <cdr:spPr>
        <a:xfrm xmlns:a="http://schemas.openxmlformats.org/drawingml/2006/main">
          <a:off x="1112308" y="711200"/>
          <a:ext cx="2899834" cy="201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05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12ADBDEA-A0B9-468B-9482-13A965F35CED}" type="datetimeFigureOut">
              <a:rPr lang="en-US" smtClean="0"/>
              <a:t>5/24/2018</a:t>
            </a:fld>
            <a:endParaRPr lang="en-US" dirty="0"/>
          </a:p>
        </p:txBody>
      </p:sp>
      <p:sp>
        <p:nvSpPr>
          <p:cNvPr id="4" name="Slide Image Placeholder 3"/>
          <p:cNvSpPr>
            <a:spLocks noGrp="1" noRot="1" noChangeAspect="1"/>
          </p:cNvSpPr>
          <p:nvPr>
            <p:ph type="sldImg" idx="2"/>
          </p:nvPr>
        </p:nvSpPr>
        <p:spPr>
          <a:xfrm>
            <a:off x="715963" y="1162050"/>
            <a:ext cx="5575300" cy="31353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088" y="4471988"/>
            <a:ext cx="5607050" cy="36591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088"/>
            <a:ext cx="3036888"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8750" y="8828088"/>
            <a:ext cx="3036888" cy="465137"/>
          </a:xfrm>
          <a:prstGeom prst="rect">
            <a:avLst/>
          </a:prstGeom>
        </p:spPr>
        <p:txBody>
          <a:bodyPr vert="horz" lIns="91440" tIns="45720" rIns="91440" bIns="45720" rtlCol="0" anchor="b"/>
          <a:lstStyle>
            <a:lvl1pPr algn="r">
              <a:defRPr sz="1200"/>
            </a:lvl1pPr>
          </a:lstStyle>
          <a:p>
            <a:fld id="{B9A7961A-3572-47E0-B8AB-C1C79E640F87}" type="slidenum">
              <a:rPr lang="en-US" smtClean="0"/>
              <a:t>‹#›</a:t>
            </a:fld>
            <a:endParaRPr lang="en-US" dirty="0"/>
          </a:p>
        </p:txBody>
      </p:sp>
    </p:spTree>
    <p:extLst>
      <p:ext uri="{BB962C8B-B14F-4D97-AF65-F5344CB8AC3E}">
        <p14:creationId xmlns:p14="http://schemas.microsoft.com/office/powerpoint/2010/main" val="29540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ceholder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spcBef>
                <a:spcPct val="20000"/>
              </a:spcBef>
              <a:buFont typeface="Wingdings" pitchFamily="-128" charset="2"/>
              <a:buChar char="Ø"/>
              <a:defRPr/>
            </a:pPr>
            <a:r>
              <a:rPr lang="en-US" sz="1200" b="1" kern="0" dirty="0" smtClean="0">
                <a:solidFill>
                  <a:prstClr val="black"/>
                </a:solidFill>
                <a:latin typeface="+mn-lt"/>
                <a:ea typeface="ＭＳ Ｐゴシック" pitchFamily="-112" charset="-128"/>
                <a:cs typeface="ＭＳ Ｐゴシック"/>
              </a:rPr>
              <a:t>Core Module-1 delivered 4X/year, in different regions of the state</a:t>
            </a:r>
          </a:p>
          <a:p>
            <a:pPr marL="342900" indent="-342900">
              <a:spcBef>
                <a:spcPct val="20000"/>
              </a:spcBef>
              <a:buFont typeface="Wingdings" pitchFamily="-128" charset="2"/>
              <a:buChar char="Ø"/>
              <a:defRPr/>
            </a:pPr>
            <a:r>
              <a:rPr lang="en-US" sz="1200" b="1" kern="0" dirty="0" smtClean="0">
                <a:solidFill>
                  <a:prstClr val="black"/>
                </a:solidFill>
                <a:latin typeface="+mn-lt"/>
                <a:ea typeface="ＭＳ Ｐゴシック" pitchFamily="-112" charset="-128"/>
              </a:rPr>
              <a:t>Core Module-2 delivered 3x/year</a:t>
            </a:r>
          </a:p>
          <a:p>
            <a:pPr eaLnBrk="1" hangingPunct="1">
              <a:spcBef>
                <a:spcPct val="0"/>
              </a:spcBef>
            </a:pPr>
            <a:r>
              <a:rPr lang="en-US" altLang="en-US" dirty="0" smtClean="0">
                <a:ea typeface="ＭＳ Ｐゴシック" panose="020B0600070205080204" pitchFamily="34" charset="-128"/>
              </a:rPr>
              <a:t>In house training are </a:t>
            </a:r>
          </a:p>
        </p:txBody>
      </p:sp>
    </p:spTree>
    <p:extLst>
      <p:ext uri="{BB962C8B-B14F-4D97-AF65-F5344CB8AC3E}">
        <p14:creationId xmlns:p14="http://schemas.microsoft.com/office/powerpoint/2010/main" val="773653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57881" y="185738"/>
            <a:ext cx="4337050" cy="692150"/>
          </a:xfrm>
        </p:spPr>
        <p:txBody>
          <a:bodyPr>
            <a:normAutofit/>
          </a:bodyPr>
          <a:lstStyle>
            <a:lvl1pPr>
              <a:defRPr sz="3600" b="0">
                <a:solidFill>
                  <a:schemeClr val="bg1"/>
                </a:solidFill>
                <a:latin typeface="Yu Gothic Medium" panose="020B0500000000000000" pitchFamily="34" charset="-128"/>
                <a:ea typeface="Yu Gothic Medium" panose="020B0500000000000000" pitchFamily="34" charset="-128"/>
              </a:defRPr>
            </a:lvl1pPr>
          </a:lstStyle>
          <a:p>
            <a:pPr lvl="0"/>
            <a:r>
              <a:rPr lang="en-US" smtClean="0"/>
              <a:t>Edit Master text styles</a:t>
            </a:r>
          </a:p>
        </p:txBody>
      </p:sp>
    </p:spTree>
    <p:extLst>
      <p:ext uri="{BB962C8B-B14F-4D97-AF65-F5344CB8AC3E}">
        <p14:creationId xmlns:p14="http://schemas.microsoft.com/office/powerpoint/2010/main" val="20972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0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1"/>
            <a:ext cx="12192000" cy="1071726"/>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14792" y="0"/>
            <a:ext cx="11777208" cy="550067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414792" cy="5500678"/>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434894" y="2607563"/>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1710939" y="157888"/>
            <a:ext cx="10235443" cy="55228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38" y="5769643"/>
            <a:ext cx="3788833" cy="825500"/>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2"/>
            <a:ext cx="9511485" cy="2600046"/>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4" name="Group 13"/>
          <p:cNvGrpSpPr/>
          <p:nvPr userDrawn="1"/>
        </p:nvGrpSpPr>
        <p:grpSpPr>
          <a:xfrm>
            <a:off x="7989031" y="5724578"/>
            <a:ext cx="3957349" cy="915633"/>
            <a:chOff x="5991773" y="5731961"/>
            <a:chExt cx="2968012" cy="915633"/>
          </a:xfrm>
        </p:grpSpPr>
        <p:pic>
          <p:nvPicPr>
            <p:cNvPr id="12" name="Picture 11"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8342776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5"/>
            <a:ext cx="10972800" cy="4863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12652_SAMHSA_LogoRedesign_FINAL.png">
            <a:extLst>
              <a:ext uri="{FF2B5EF4-FFF2-40B4-BE49-F238E27FC236}">
                <a16:creationId xmlns:a16="http://schemas.microsoft.com/office/drawing/2014/main" id="{DFC9F5BC-EEB5-4B67-9BEF-C5850425A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604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12652_SAMHSA_LogoRedesign_FINAL.png">
            <a:extLst>
              <a:ext uri="{FF2B5EF4-FFF2-40B4-BE49-F238E27FC236}">
                <a16:creationId xmlns:a16="http://schemas.microsoft.com/office/drawing/2014/main" id="{6F113F65-C867-4789-9E25-34FE631C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6"/>
            <a:ext cx="10363200" cy="972967"/>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1746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B5D2026A-94A6-4272-94A5-B8943F2ADC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15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626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70843"/>
            <a:ext cx="5389033"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12652_SAMHSA_LogoRedesign_FINAL.png">
            <a:extLst>
              <a:ext uri="{FF2B5EF4-FFF2-40B4-BE49-F238E27FC236}">
                <a16:creationId xmlns:a16="http://schemas.microsoft.com/office/drawing/2014/main" id="{07679F62-54CE-4A16-A773-20779948D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814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12652_SAMHSA_LogoRedesign_FINAL.png">
            <a:extLst>
              <a:ext uri="{FF2B5EF4-FFF2-40B4-BE49-F238E27FC236}">
                <a16:creationId xmlns:a16="http://schemas.microsoft.com/office/drawing/2014/main" id="{C1598257-6D9F-4D4F-BED4-78A0C372C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48"/>
            <a:ext cx="12191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9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12652_SAMHSA_LogoRedesign_FINAL.png">
            <a:extLst>
              <a:ext uri="{FF2B5EF4-FFF2-40B4-BE49-F238E27FC236}">
                <a16:creationId xmlns:a16="http://schemas.microsoft.com/office/drawing/2014/main" id="{095E1B94-4CB7-4334-9FD2-26A0EE30AE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26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82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7"/>
            <a:ext cx="6815667"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03299B2B-39F0-4554-B618-72BB6E35B1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599" y="731836"/>
            <a:ext cx="4011084"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245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8"/>
            <a:ext cx="73152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2F7CDA53-D3F0-4495-9AA0-9BE475D2F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4"/>
            <a:ext cx="7315200" cy="639764"/>
          </a:xfrm>
        </p:spPr>
        <p:txBody>
          <a:bodyPr anchor="ctr">
            <a:normAutofit/>
          </a:bodyPr>
          <a:lstStyle>
            <a:lvl1pPr marL="0" indent="0">
              <a:buNone/>
              <a:defRPr sz="2000" b="1"/>
            </a:lvl1pPr>
          </a:lstStyle>
          <a:p>
            <a:pPr lvl="0"/>
            <a:endParaRPr lang="en-US" dirty="0"/>
          </a:p>
        </p:txBody>
      </p:sp>
    </p:spTree>
    <p:extLst>
      <p:ext uri="{BB962C8B-B14F-4D97-AF65-F5344CB8AC3E}">
        <p14:creationId xmlns:p14="http://schemas.microsoft.com/office/powerpoint/2010/main" val="1343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5"/>
            <a:ext cx="109728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12652_SAMHSA_LogoRedesign_FINAL.png">
            <a:extLst>
              <a:ext uri="{FF2B5EF4-FFF2-40B4-BE49-F238E27FC236}">
                <a16:creationId xmlns:a16="http://schemas.microsoft.com/office/drawing/2014/main" id="{38EC583C-B20D-4E80-B420-DAD379FC7A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105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5"/>
            <a:ext cx="80264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71DF3169-8C4B-44F6-B362-B50981FD9D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1" y="2322827"/>
            <a:ext cx="4863478" cy="274319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11686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userDrawn="1"/>
        </p:nvSpPr>
        <p:spPr bwMode="auto">
          <a:xfrm>
            <a:off x="609602" y="1262685"/>
            <a:ext cx="10972799" cy="48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2600" dirty="0"/>
          </a:p>
          <a:p>
            <a:pPr algn="ctr"/>
            <a:r>
              <a:rPr lang="en-US" sz="2600" dirty="0"/>
              <a:t>SAMHSA’s mission is to reduce the impact of substance abuse and mental illness on America’s communities.</a:t>
            </a:r>
          </a:p>
          <a:p>
            <a:r>
              <a:rPr lang="en-US" sz="2600" dirty="0"/>
              <a:t>                  </a:t>
            </a:r>
          </a:p>
          <a:p>
            <a:pPr algn="ctr">
              <a:spcBef>
                <a:spcPts val="0"/>
              </a:spcBef>
            </a:pPr>
            <a:endParaRPr lang="en-US" sz="2800" dirty="0"/>
          </a:p>
          <a:p>
            <a:pPr>
              <a:spcBef>
                <a:spcPts val="0"/>
              </a:spcBef>
            </a:pPr>
            <a:endParaRPr lang="en-US" sz="2000" dirty="0"/>
          </a:p>
          <a:p>
            <a:pPr>
              <a:spcBef>
                <a:spcPts val="0"/>
              </a:spcBef>
            </a:pPr>
            <a:endParaRPr lang="en-US" sz="2000" dirty="0"/>
          </a:p>
          <a:p>
            <a:pPr algn="ctr">
              <a:spcBef>
                <a:spcPts val="2400"/>
              </a:spcBef>
            </a:pPr>
            <a:r>
              <a:rPr lang="en-US" sz="4000" dirty="0"/>
              <a:t>www.samhsa.gov</a:t>
            </a:r>
          </a:p>
          <a:p>
            <a:pPr algn="ctr">
              <a:spcBef>
                <a:spcPts val="3000"/>
              </a:spcBef>
            </a:pPr>
            <a:r>
              <a:rPr lang="en-US" sz="2400" dirty="0"/>
              <a:t>1-877-SAMHSA-7 (1-877-726-4727) ● 1-800-487-4889 (TDD)</a:t>
            </a:r>
          </a:p>
          <a:p>
            <a:pPr marL="0" indent="0" eaLnBrk="1" hangingPunct="1">
              <a:spcBef>
                <a:spcPct val="0"/>
              </a:spcBef>
            </a:pPr>
            <a:endParaRPr lang="en-US" altLang="en-US" sz="2800" b="1" dirty="0"/>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609602" y="2752725"/>
            <a:ext cx="10972797" cy="1428750"/>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4183823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609600" y="6248400"/>
            <a:ext cx="6502400" cy="476250"/>
          </a:xfrm>
          <a:prstGeom prst="rect">
            <a:avLst/>
          </a:prstGeom>
        </p:spPr>
        <p:txBody>
          <a:bodyPr/>
          <a:lstStyle>
            <a:lvl1pPr eaLnBrk="1" hangingPunct="1">
              <a:defRPr>
                <a:latin typeface="Arial" pitchFamily="34" charset="0"/>
                <a:ea typeface="ＭＳ Ｐゴシック"/>
                <a:cs typeface="ＭＳ Ｐゴシック"/>
              </a:defRPr>
            </a:lvl1pPr>
          </a:lstStyle>
          <a:p>
            <a:pPr>
              <a:defRPr/>
            </a:pPr>
            <a:endParaRPr lang="en-US" altLang="en-US" dirty="0"/>
          </a:p>
        </p:txBody>
      </p:sp>
      <p:sp>
        <p:nvSpPr>
          <p:cNvPr id="3" name="Rectangle 6"/>
          <p:cNvSpPr>
            <a:spLocks noGrp="1" noChangeArrowheads="1"/>
          </p:cNvSpPr>
          <p:nvPr>
            <p:ph type="sldNum" sz="quarter" idx="11"/>
          </p:nvPr>
        </p:nvSpPr>
        <p:spPr/>
        <p:txBody>
          <a:bodyPr/>
          <a:lstStyle>
            <a:lvl1pPr>
              <a:defRPr/>
            </a:lvl1pPr>
          </a:lstStyle>
          <a:p>
            <a:pPr>
              <a:defRPr/>
            </a:pPr>
            <a:fld id="{15D79407-BA3D-43A7-860F-B764A63E8896}" type="slidenum">
              <a:rPr lang="en-US" altLang="en-US"/>
              <a:pPr>
                <a:defRPr/>
              </a:pPr>
              <a:t>‹#›</a:t>
            </a:fld>
            <a:endParaRPr lang="en-US" altLang="en-US" dirty="0"/>
          </a:p>
        </p:txBody>
      </p:sp>
    </p:spTree>
    <p:extLst>
      <p:ext uri="{BB962C8B-B14F-4D97-AF65-F5344CB8AC3E}">
        <p14:creationId xmlns:p14="http://schemas.microsoft.com/office/powerpoint/2010/main" val="2343329666"/>
      </p:ext>
    </p:extLst>
  </p:cSld>
  <p:clrMapOvr>
    <a:masterClrMapping/>
  </p:clrMapOvr>
  <p:transition spd="slow"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1"/>
            <a:ext cx="12192000" cy="1071726"/>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414792" y="0"/>
            <a:ext cx="11777208" cy="550067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0"/>
            <a:ext cx="414792" cy="5500678"/>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2434894" y="2607563"/>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ctrTitle"/>
          </p:nvPr>
        </p:nvSpPr>
        <p:spPr>
          <a:xfrm>
            <a:off x="1710939" y="157888"/>
            <a:ext cx="10235443" cy="55228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38" y="5769643"/>
            <a:ext cx="3788833" cy="825500"/>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2"/>
            <a:ext cx="9511485" cy="2600046"/>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4" name="Group 13"/>
          <p:cNvGrpSpPr/>
          <p:nvPr userDrawn="1"/>
        </p:nvGrpSpPr>
        <p:grpSpPr>
          <a:xfrm>
            <a:off x="7989031" y="5724578"/>
            <a:ext cx="3957349" cy="915633"/>
            <a:chOff x="5991773" y="5731961"/>
            <a:chExt cx="2968012" cy="915633"/>
          </a:xfrm>
        </p:grpSpPr>
        <p:pic>
          <p:nvPicPr>
            <p:cNvPr id="12" name="Picture 11"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5648557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5"/>
            <a:ext cx="10972800" cy="4863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12652_SAMHSA_LogoRedesign_FINAL.png">
            <a:extLst>
              <a:ext uri="{FF2B5EF4-FFF2-40B4-BE49-F238E27FC236}">
                <a16:creationId xmlns:a16="http://schemas.microsoft.com/office/drawing/2014/main" id="{DFC9F5BC-EEB5-4B67-9BEF-C5850425A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1803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12652_SAMHSA_LogoRedesign_FINAL.png">
            <a:extLst>
              <a:ext uri="{FF2B5EF4-FFF2-40B4-BE49-F238E27FC236}">
                <a16:creationId xmlns:a16="http://schemas.microsoft.com/office/drawing/2014/main" id="{6F113F65-C867-4789-9E25-34FE631C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6"/>
            <a:ext cx="10363200" cy="972967"/>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1032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B5D2026A-94A6-4272-94A5-B8943F2ADC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321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83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626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70843"/>
            <a:ext cx="5389033"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12652_SAMHSA_LogoRedesign_FINAL.png">
            <a:extLst>
              <a:ext uri="{FF2B5EF4-FFF2-40B4-BE49-F238E27FC236}">
                <a16:creationId xmlns:a16="http://schemas.microsoft.com/office/drawing/2014/main" id="{07679F62-54CE-4A16-A773-20779948D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0019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12652_SAMHSA_LogoRedesign_FINAL.png">
            <a:extLst>
              <a:ext uri="{FF2B5EF4-FFF2-40B4-BE49-F238E27FC236}">
                <a16:creationId xmlns:a16="http://schemas.microsoft.com/office/drawing/2014/main" id="{C1598257-6D9F-4D4F-BED4-78A0C372C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48"/>
            <a:ext cx="12191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735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12652_SAMHSA_LogoRedesign_FINAL.png">
            <a:extLst>
              <a:ext uri="{FF2B5EF4-FFF2-40B4-BE49-F238E27FC236}">
                <a16:creationId xmlns:a16="http://schemas.microsoft.com/office/drawing/2014/main" id="{095E1B94-4CB7-4334-9FD2-26A0EE30AE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745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7"/>
            <a:ext cx="6815667"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03299B2B-39F0-4554-B618-72BB6E35B1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599" y="731836"/>
            <a:ext cx="4011084"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9724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8"/>
            <a:ext cx="73152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12652_SAMHSA_LogoRedesign_FINAL.png">
            <a:extLst>
              <a:ext uri="{FF2B5EF4-FFF2-40B4-BE49-F238E27FC236}">
                <a16:creationId xmlns:a16="http://schemas.microsoft.com/office/drawing/2014/main" id="{2F7CDA53-D3F0-4495-9AA0-9BE475D2F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4"/>
            <a:ext cx="7315200" cy="639764"/>
          </a:xfrm>
        </p:spPr>
        <p:txBody>
          <a:bodyPr anchor="ctr">
            <a:normAutofit/>
          </a:bodyPr>
          <a:lstStyle>
            <a:lvl1pPr marL="0" indent="0">
              <a:buNone/>
              <a:defRPr sz="2000" b="1"/>
            </a:lvl1pPr>
          </a:lstStyle>
          <a:p>
            <a:pPr lvl="0"/>
            <a:endParaRPr lang="en-US" dirty="0"/>
          </a:p>
        </p:txBody>
      </p:sp>
    </p:spTree>
    <p:extLst>
      <p:ext uri="{BB962C8B-B14F-4D97-AF65-F5344CB8AC3E}">
        <p14:creationId xmlns:p14="http://schemas.microsoft.com/office/powerpoint/2010/main" val="284200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5"/>
            <a:ext cx="109728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12652_SAMHSA_LogoRedesign_FINAL.png">
            <a:extLst>
              <a:ext uri="{FF2B5EF4-FFF2-40B4-BE49-F238E27FC236}">
                <a16:creationId xmlns:a16="http://schemas.microsoft.com/office/drawing/2014/main" id="{38EC583C-B20D-4E80-B420-DAD379FC7A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9876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5"/>
            <a:ext cx="80264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12652_SAMHSA_LogoRedesign_FINAL.png">
            <a:extLst>
              <a:ext uri="{FF2B5EF4-FFF2-40B4-BE49-F238E27FC236}">
                <a16:creationId xmlns:a16="http://schemas.microsoft.com/office/drawing/2014/main" id="{71DF3169-8C4B-44F6-B362-B50981FD9D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1" y="2322827"/>
            <a:ext cx="4863478" cy="274319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30500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userDrawn="1"/>
        </p:nvSpPr>
        <p:spPr bwMode="auto">
          <a:xfrm>
            <a:off x="609602" y="1262685"/>
            <a:ext cx="10972799" cy="48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2600" dirty="0"/>
          </a:p>
          <a:p>
            <a:pPr algn="ctr"/>
            <a:r>
              <a:rPr lang="en-US" sz="2600" dirty="0"/>
              <a:t>SAMHSA’s mission is to reduce the impact of substance abuse and mental illness on America’s communities.</a:t>
            </a:r>
          </a:p>
          <a:p>
            <a:r>
              <a:rPr lang="en-US" sz="2600" dirty="0"/>
              <a:t>                  </a:t>
            </a:r>
          </a:p>
          <a:p>
            <a:pPr algn="ctr">
              <a:spcBef>
                <a:spcPts val="0"/>
              </a:spcBef>
            </a:pPr>
            <a:endParaRPr lang="en-US" sz="2800" dirty="0"/>
          </a:p>
          <a:p>
            <a:pPr>
              <a:spcBef>
                <a:spcPts val="0"/>
              </a:spcBef>
            </a:pPr>
            <a:endParaRPr lang="en-US" sz="2000" dirty="0"/>
          </a:p>
          <a:p>
            <a:pPr>
              <a:spcBef>
                <a:spcPts val="0"/>
              </a:spcBef>
            </a:pPr>
            <a:endParaRPr lang="en-US" sz="2000" dirty="0"/>
          </a:p>
          <a:p>
            <a:pPr algn="ctr">
              <a:spcBef>
                <a:spcPts val="2400"/>
              </a:spcBef>
            </a:pPr>
            <a:r>
              <a:rPr lang="en-US" sz="4000" dirty="0"/>
              <a:t>www.samhsa.gov</a:t>
            </a:r>
          </a:p>
          <a:p>
            <a:pPr algn="ctr">
              <a:spcBef>
                <a:spcPts val="3000"/>
              </a:spcBef>
            </a:pPr>
            <a:r>
              <a:rPr lang="en-US" sz="2400" dirty="0"/>
              <a:t>1-877-SAMHSA-7 (1-877-726-4727) ● 1-800-487-4889 (TDD)</a:t>
            </a:r>
          </a:p>
          <a:p>
            <a:pPr marL="0" indent="0" eaLnBrk="1" hangingPunct="1">
              <a:spcBef>
                <a:spcPct val="0"/>
              </a:spcBef>
            </a:pPr>
            <a:endParaRPr lang="en-US" altLang="en-US" sz="2800" b="1" dirty="0"/>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609602" y="2752725"/>
            <a:ext cx="10972797" cy="1428750"/>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1608968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609600" y="6248400"/>
            <a:ext cx="6502400" cy="476250"/>
          </a:xfrm>
          <a:prstGeom prst="rect">
            <a:avLst/>
          </a:prstGeom>
        </p:spPr>
        <p:txBody>
          <a:bodyPr/>
          <a:lstStyle>
            <a:lvl1pPr eaLnBrk="1" hangingPunct="1">
              <a:defRPr>
                <a:latin typeface="Arial" pitchFamily="34" charset="0"/>
                <a:ea typeface="ＭＳ Ｐゴシック"/>
                <a:cs typeface="ＭＳ Ｐゴシック"/>
              </a:defRPr>
            </a:lvl1pPr>
          </a:lstStyle>
          <a:p>
            <a:pPr>
              <a:defRPr/>
            </a:pPr>
            <a:endParaRPr lang="en-US" altLang="en-US" dirty="0"/>
          </a:p>
        </p:txBody>
      </p:sp>
      <p:sp>
        <p:nvSpPr>
          <p:cNvPr id="3" name="Rectangle 6"/>
          <p:cNvSpPr>
            <a:spLocks noGrp="1" noChangeArrowheads="1"/>
          </p:cNvSpPr>
          <p:nvPr>
            <p:ph type="sldNum" sz="quarter" idx="11"/>
          </p:nvPr>
        </p:nvSpPr>
        <p:spPr/>
        <p:txBody>
          <a:bodyPr/>
          <a:lstStyle>
            <a:lvl1pPr>
              <a:defRPr/>
            </a:lvl1pPr>
          </a:lstStyle>
          <a:p>
            <a:pPr>
              <a:defRPr/>
            </a:pPr>
            <a:fld id="{15D79407-BA3D-43A7-860F-B764A63E8896}" type="slidenum">
              <a:rPr lang="en-US" altLang="en-US"/>
              <a:pPr>
                <a:defRPr/>
              </a:pPr>
              <a:t>‹#›</a:t>
            </a:fld>
            <a:endParaRPr lang="en-US" altLang="en-US" dirty="0"/>
          </a:p>
        </p:txBody>
      </p:sp>
    </p:spTree>
    <p:extLst>
      <p:ext uri="{BB962C8B-B14F-4D97-AF65-F5344CB8AC3E}">
        <p14:creationId xmlns:p14="http://schemas.microsoft.com/office/powerpoint/2010/main" val="4121999559"/>
      </p:ext>
    </p:extLst>
  </p:cSld>
  <p:clrMapOvr>
    <a:masterClrMapping/>
  </p:clrMapOvr>
  <p:transition spd="slow" advTm="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3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1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24225" y="365125"/>
            <a:ext cx="83502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Text Placeholder 2"/>
          <p:cNvSpPr>
            <a:spLocks noGrp="1"/>
          </p:cNvSpPr>
          <p:nvPr>
            <p:ph type="body" idx="1"/>
          </p:nvPr>
        </p:nvSpPr>
        <p:spPr bwMode="auto">
          <a:xfrm>
            <a:off x="3324225" y="2879725"/>
            <a:ext cx="8350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0"/>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09600" y="1262685"/>
            <a:ext cx="10972800" cy="48634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4"/>
            <a:ext cx="11159059" cy="6330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569359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0"/>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09600" y="1262685"/>
            <a:ext cx="10972800" cy="48634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4"/>
            <a:ext cx="11159059" cy="6330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08689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w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hyperlink" Target="http://www.tanetworkmeetings.org/2018-mrss-resourc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zerosuicide.sprc.org/" TargetMode="Externa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nbcnews.com/nightly-news/video/new-crisis-hotline-approach-is-changing-the-way-we-deal-with-stress-700646467944" TargetMode="External"/><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hyperlink" Target="https://vimeo.com/160565004" TargetMode="External"/><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4294967295"/>
          </p:nvPr>
        </p:nvSpPr>
        <p:spPr>
          <a:xfrm>
            <a:off x="3294063" y="3108325"/>
            <a:ext cx="8253412" cy="1655763"/>
          </a:xfrm>
        </p:spPr>
        <p:txBody>
          <a:bodyPr/>
          <a:lstStyle/>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MAY 23-24, 2018</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PISCATAWAY,NJ</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Substance Abuse and Mental Health Services Administration</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U.S. Department of Health and Human Services</a:t>
            </a:r>
          </a:p>
        </p:txBody>
      </p:sp>
      <p:sp>
        <p:nvSpPr>
          <p:cNvPr id="14340" name="TextBox 5"/>
          <p:cNvSpPr txBox="1">
            <a:spLocks noChangeArrowheads="1"/>
          </p:cNvSpPr>
          <p:nvPr/>
        </p:nvSpPr>
        <p:spPr bwMode="auto">
          <a:xfrm>
            <a:off x="2715491" y="306388"/>
            <a:ext cx="88319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prstClr val="white"/>
                </a:solidFill>
                <a:effectLst/>
                <a:uLnTx/>
                <a:uFillTx/>
                <a:latin typeface="Yu Gothic Medium" panose="020B0500000000000000" pitchFamily="34" charset="-128"/>
                <a:ea typeface="Yu Gothic Medium" panose="020B0500000000000000" pitchFamily="34" charset="-128"/>
                <a:cs typeface="+mn-cs"/>
              </a:rPr>
              <a:t>Expanded Mobile </a:t>
            </a:r>
            <a:r>
              <a:rPr kumimoji="0" lang="en-US" altLang="en-US" sz="4000" b="1" i="0" u="none" strike="noStrike" kern="1200" cap="none" spc="0" normalizeH="0" baseline="0" noProof="0" dirty="0">
                <a:ln>
                  <a:noFill/>
                </a:ln>
                <a:solidFill>
                  <a:prstClr val="white"/>
                </a:solidFill>
                <a:effectLst/>
                <a:uLnTx/>
                <a:uFillTx/>
                <a:latin typeface="Yu Gothic Medium" panose="020B0500000000000000" pitchFamily="34" charset="-128"/>
                <a:ea typeface="Yu Gothic Medium" panose="020B0500000000000000" pitchFamily="34" charset="-128"/>
                <a:cs typeface="+mn-cs"/>
              </a:rPr>
              <a:t>Response &amp; Stabilization Services Peer </a:t>
            </a:r>
            <a:r>
              <a:rPr kumimoji="0" lang="en-US" altLang="en-US" sz="4000" b="1" i="0" u="none" strike="noStrike" kern="1200" cap="none" spc="0" normalizeH="0" baseline="0" noProof="0" dirty="0" smtClean="0">
                <a:ln>
                  <a:noFill/>
                </a:ln>
                <a:solidFill>
                  <a:prstClr val="white"/>
                </a:solidFill>
                <a:effectLst/>
                <a:uLnTx/>
                <a:uFillTx/>
                <a:latin typeface="Yu Gothic Medium" panose="020B0500000000000000" pitchFamily="34" charset="-128"/>
                <a:ea typeface="Yu Gothic Medium" panose="020B0500000000000000" pitchFamily="34" charset="-128"/>
                <a:cs typeface="+mn-cs"/>
              </a:rPr>
              <a:t>Meeting: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prstClr val="white"/>
                </a:solidFill>
                <a:effectLst/>
                <a:uLnTx/>
                <a:uFillTx/>
                <a:latin typeface="Yu Gothic Medium" panose="020B0500000000000000" pitchFamily="34" charset="-128"/>
                <a:ea typeface="Yu Gothic Medium" panose="020B0500000000000000" pitchFamily="34" charset="-128"/>
                <a:cs typeface="+mn-cs"/>
              </a:rPr>
              <a:t>DAY 2</a:t>
            </a:r>
            <a:endParaRPr kumimoji="0" lang="en-US" altLang="en-US" sz="4000" b="1" i="0" u="none" strike="noStrike" kern="1200" cap="none" spc="0" normalizeH="0" baseline="0" noProof="0" dirty="0">
              <a:ln>
                <a:noFill/>
              </a:ln>
              <a:solidFill>
                <a:prstClr val="white"/>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79" y="5743574"/>
            <a:ext cx="1280734" cy="771526"/>
          </a:xfrm>
          <a:prstGeom prst="rect">
            <a:avLst/>
          </a:prstGeom>
        </p:spPr>
      </p:pic>
    </p:spTree>
    <p:extLst>
      <p:ext uri="{BB962C8B-B14F-4D97-AF65-F5344CB8AC3E}">
        <p14:creationId xmlns:p14="http://schemas.microsoft.com/office/powerpoint/2010/main" val="417607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17" y="0"/>
            <a:ext cx="8229600" cy="716094"/>
          </a:xfrm>
        </p:spPr>
        <p:txBody>
          <a:bodyPr>
            <a:normAutofit/>
          </a:bodyPr>
          <a:lstStyle/>
          <a:p>
            <a:r>
              <a:rPr lang="en-US" sz="3600" dirty="0"/>
              <a:t>Goals</a:t>
            </a:r>
          </a:p>
        </p:txBody>
      </p:sp>
      <p:sp>
        <p:nvSpPr>
          <p:cNvPr id="4" name="Rectangle 3"/>
          <p:cNvSpPr txBox="1">
            <a:spLocks noGrp="1" noChangeArrowheads="1"/>
          </p:cNvSpPr>
          <p:nvPr>
            <p:ph idx="1"/>
          </p:nvPr>
        </p:nvSpPr>
        <p:spPr bwMode="auto">
          <a:xfrm>
            <a:off x="187317" y="849085"/>
            <a:ext cx="11345320" cy="530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marL="0" lvl="1" indent="0" eaLnBrk="1" hangingPunct="1">
              <a:lnSpc>
                <a:spcPct val="90000"/>
              </a:lnSpc>
              <a:buSzPct val="90000"/>
              <a:buNone/>
              <a:defRPr/>
            </a:pPr>
            <a:r>
              <a:rPr lang="en-US" altLang="en-US" sz="2200" u="sng" dirty="0">
                <a:solidFill>
                  <a:schemeClr val="tx1"/>
                </a:solidFill>
                <a:ea typeface="Times New Roman"/>
                <a:cs typeface="Arial"/>
              </a:rPr>
              <a:t>Child and Family:</a:t>
            </a:r>
          </a:p>
          <a:p>
            <a:pPr lvl="1">
              <a:spcBef>
                <a:spcPts val="0"/>
              </a:spcBef>
              <a:spcAft>
                <a:spcPts val="0"/>
              </a:spcAft>
              <a:buFont typeface="+mj-lt"/>
              <a:buAutoNum type="arabicPeriod"/>
            </a:pPr>
            <a:r>
              <a:rPr lang="en-US" sz="2200" dirty="0">
                <a:solidFill>
                  <a:schemeClr val="tx1"/>
                </a:solidFill>
                <a:ea typeface="Times New Roman"/>
                <a:cs typeface="Arial"/>
              </a:rPr>
              <a:t>Stabilize the presenting crisis</a:t>
            </a:r>
          </a:p>
          <a:p>
            <a:pPr lvl="1">
              <a:spcBef>
                <a:spcPts val="0"/>
              </a:spcBef>
              <a:spcAft>
                <a:spcPts val="0"/>
              </a:spcAft>
              <a:buFont typeface="+mj-lt"/>
              <a:buAutoNum type="arabicPeriod"/>
            </a:pPr>
            <a:r>
              <a:rPr lang="en-US" sz="2200" dirty="0">
                <a:solidFill>
                  <a:schemeClr val="tx1"/>
                </a:solidFill>
                <a:ea typeface="Times New Roman"/>
                <a:cs typeface="Arial"/>
              </a:rPr>
              <a:t>Promote/enhance emotional and behavioral functioning</a:t>
            </a:r>
          </a:p>
          <a:p>
            <a:pPr lvl="1">
              <a:spcBef>
                <a:spcPts val="0"/>
              </a:spcBef>
              <a:spcAft>
                <a:spcPts val="0"/>
              </a:spcAft>
              <a:buFont typeface="+mj-lt"/>
              <a:buAutoNum type="arabicPeriod"/>
            </a:pPr>
            <a:r>
              <a:rPr lang="en-US" sz="2200" dirty="0">
                <a:solidFill>
                  <a:schemeClr val="tx1"/>
                </a:solidFill>
                <a:ea typeface="Times New Roman"/>
                <a:cs typeface="Arial"/>
              </a:rPr>
              <a:t>Link to existing provider or facilitate linkage and transfer to appropriate services and supports</a:t>
            </a:r>
          </a:p>
          <a:p>
            <a:pPr lvl="1">
              <a:spcBef>
                <a:spcPts val="0"/>
              </a:spcBef>
              <a:spcAft>
                <a:spcPts val="0"/>
              </a:spcAft>
              <a:buFont typeface="+mj-lt"/>
              <a:buAutoNum type="arabicPeriod"/>
            </a:pPr>
            <a:r>
              <a:rPr lang="en-US" sz="2200" dirty="0">
                <a:solidFill>
                  <a:schemeClr val="tx1"/>
                </a:solidFill>
                <a:ea typeface="Times New Roman"/>
                <a:cs typeface="Arial"/>
              </a:rPr>
              <a:t>Empower children and families to monitor, manage and cope with situations that may lead to further crises</a:t>
            </a:r>
          </a:p>
          <a:p>
            <a:pPr marL="457200" lvl="1" indent="0">
              <a:spcBef>
                <a:spcPts val="0"/>
              </a:spcBef>
              <a:spcAft>
                <a:spcPts val="0"/>
              </a:spcAft>
              <a:buNone/>
            </a:pPr>
            <a:endParaRPr lang="en-US" sz="1200" dirty="0">
              <a:solidFill>
                <a:schemeClr val="tx1"/>
              </a:solidFill>
              <a:ea typeface="Times New Roman"/>
              <a:cs typeface="Arial"/>
            </a:endParaRPr>
          </a:p>
          <a:p>
            <a:pPr marL="0" lvl="1" indent="0" eaLnBrk="1" hangingPunct="1">
              <a:lnSpc>
                <a:spcPct val="90000"/>
              </a:lnSpc>
              <a:buSzPct val="90000"/>
              <a:buNone/>
              <a:defRPr/>
            </a:pPr>
            <a:r>
              <a:rPr lang="en-US" sz="2200" u="sng" dirty="0">
                <a:solidFill>
                  <a:schemeClr val="tx1"/>
                </a:solidFill>
                <a:ea typeface="Times New Roman"/>
                <a:cs typeface="Arial"/>
              </a:rPr>
              <a:t>Provider:</a:t>
            </a:r>
          </a:p>
          <a:p>
            <a:pPr lvl="1">
              <a:spcBef>
                <a:spcPts val="0"/>
              </a:spcBef>
              <a:spcAft>
                <a:spcPts val="0"/>
              </a:spcAft>
              <a:buFont typeface="+mj-lt"/>
              <a:buAutoNum type="arabicPeriod"/>
            </a:pPr>
            <a:r>
              <a:rPr lang="en-US" sz="2200" dirty="0">
                <a:solidFill>
                  <a:schemeClr val="tx1"/>
                </a:solidFill>
                <a:ea typeface="Times New Roman"/>
                <a:cs typeface="Arial"/>
              </a:rPr>
              <a:t>Deliver behavioral health crisis-oriented services that are highly mobile and responsive to child and family needs</a:t>
            </a:r>
          </a:p>
          <a:p>
            <a:pPr lvl="1">
              <a:spcBef>
                <a:spcPts val="0"/>
              </a:spcBef>
              <a:spcAft>
                <a:spcPts val="0"/>
              </a:spcAft>
              <a:buFont typeface="+mj-lt"/>
              <a:buAutoNum type="arabicPeriod"/>
            </a:pPr>
            <a:r>
              <a:rPr lang="en-US" sz="2200" dirty="0">
                <a:solidFill>
                  <a:schemeClr val="tx1"/>
                </a:solidFill>
                <a:ea typeface="Times New Roman"/>
                <a:cs typeface="Arial"/>
              </a:rPr>
              <a:t>Provide appropriate screening, early identification and assessment of suicide risk, trauma exposure, substance use, exposure to and risk of violence, eating disorders and other clinical presentations</a:t>
            </a:r>
          </a:p>
          <a:p>
            <a:pPr lvl="1">
              <a:spcBef>
                <a:spcPts val="0"/>
              </a:spcBef>
              <a:spcAft>
                <a:spcPts val="0"/>
              </a:spcAft>
              <a:buFont typeface="+mj-lt"/>
              <a:buAutoNum type="arabicPeriod"/>
            </a:pPr>
            <a:r>
              <a:rPr lang="en-US" sz="2200" dirty="0">
                <a:solidFill>
                  <a:schemeClr val="tx1"/>
                </a:solidFill>
                <a:ea typeface="Times New Roman"/>
                <a:cs typeface="Arial"/>
              </a:rPr>
              <a:t>Include family members and informal supports in all aspects of the planning and treatment process, whenever possible</a:t>
            </a:r>
            <a:endParaRPr lang="en-US" sz="2200" dirty="0">
              <a:ea typeface="Times New Roman"/>
              <a:cs typeface="Aria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17" y="6052022"/>
            <a:ext cx="9144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5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27" y="121755"/>
            <a:ext cx="8229600" cy="586409"/>
          </a:xfrm>
        </p:spPr>
        <p:txBody>
          <a:bodyPr>
            <a:noAutofit/>
          </a:bodyPr>
          <a:lstStyle/>
          <a:p>
            <a:r>
              <a:rPr lang="en-US" sz="3600" dirty="0"/>
              <a:t>Goals (cont.)</a:t>
            </a:r>
          </a:p>
        </p:txBody>
      </p:sp>
      <p:sp>
        <p:nvSpPr>
          <p:cNvPr id="4" name="Rectangle 3"/>
          <p:cNvSpPr txBox="1">
            <a:spLocks noGrp="1" noChangeArrowheads="1"/>
          </p:cNvSpPr>
          <p:nvPr>
            <p:ph idx="1"/>
          </p:nvPr>
        </p:nvSpPr>
        <p:spPr bwMode="auto">
          <a:xfrm>
            <a:off x="152927" y="1017037"/>
            <a:ext cx="11407702" cy="455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marL="0" lvl="1" indent="0" eaLnBrk="1" hangingPunct="1">
              <a:lnSpc>
                <a:spcPct val="90000"/>
              </a:lnSpc>
              <a:buSzPct val="90000"/>
              <a:buNone/>
              <a:defRPr/>
            </a:pPr>
            <a:r>
              <a:rPr lang="en-US" altLang="en-US" sz="2800" u="sng" dirty="0">
                <a:solidFill>
                  <a:schemeClr val="tx1"/>
                </a:solidFill>
                <a:ea typeface="Times New Roman"/>
                <a:cs typeface="Arial"/>
              </a:rPr>
              <a:t>System:</a:t>
            </a:r>
          </a:p>
          <a:p>
            <a:pPr lvl="1">
              <a:spcBef>
                <a:spcPts val="0"/>
              </a:spcBef>
              <a:spcAft>
                <a:spcPts val="0"/>
              </a:spcAft>
              <a:buFont typeface="+mj-lt"/>
              <a:buAutoNum type="arabicPeriod"/>
            </a:pPr>
            <a:r>
              <a:rPr lang="en-US" sz="2800" dirty="0">
                <a:solidFill>
                  <a:schemeClr val="tx1"/>
                </a:solidFill>
                <a:ea typeface="Times New Roman"/>
                <a:cs typeface="Arial"/>
              </a:rPr>
              <a:t>Ensure that all children and their families have access to crisis, prevention, and intervention services and supports </a:t>
            </a:r>
          </a:p>
          <a:p>
            <a:pPr lvl="1">
              <a:spcBef>
                <a:spcPts val="0"/>
              </a:spcBef>
              <a:spcAft>
                <a:spcPts val="0"/>
              </a:spcAft>
              <a:buFont typeface="+mj-lt"/>
              <a:buAutoNum type="arabicPeriod"/>
            </a:pPr>
            <a:endParaRPr lang="en-US" sz="2800" dirty="0">
              <a:solidFill>
                <a:schemeClr val="tx1"/>
              </a:solidFill>
              <a:ea typeface="Times New Roman"/>
              <a:cs typeface="Arial"/>
            </a:endParaRPr>
          </a:p>
          <a:p>
            <a:pPr lvl="1">
              <a:spcBef>
                <a:spcPts val="0"/>
              </a:spcBef>
              <a:spcAft>
                <a:spcPts val="0"/>
              </a:spcAft>
              <a:buFont typeface="+mj-lt"/>
              <a:buAutoNum type="arabicPeriod"/>
            </a:pPr>
            <a:r>
              <a:rPr lang="en-US" sz="2800" dirty="0">
                <a:solidFill>
                  <a:schemeClr val="tx1"/>
                </a:solidFill>
                <a:ea typeface="Times New Roman"/>
                <a:cs typeface="Arial"/>
              </a:rPr>
              <a:t>Whenever possible, maintain youth in their homes and communities and prevent placement in restrictive care settings such as emergency departments, inpatient hospitalization and arrest/incarceration </a:t>
            </a:r>
          </a:p>
          <a:p>
            <a:pPr lvl="1">
              <a:spcBef>
                <a:spcPts val="0"/>
              </a:spcBef>
              <a:spcAft>
                <a:spcPts val="0"/>
              </a:spcAft>
              <a:buFont typeface="+mj-lt"/>
              <a:buAutoNum type="arabicPeriod"/>
            </a:pPr>
            <a:endParaRPr lang="en-US" sz="2800" dirty="0">
              <a:solidFill>
                <a:schemeClr val="tx1"/>
              </a:solidFill>
              <a:ea typeface="Times New Roman"/>
              <a:cs typeface="Arial"/>
            </a:endParaRPr>
          </a:p>
          <a:p>
            <a:pPr lvl="1">
              <a:spcBef>
                <a:spcPts val="0"/>
              </a:spcBef>
              <a:spcAft>
                <a:spcPts val="0"/>
              </a:spcAft>
              <a:buFont typeface="+mj-lt"/>
              <a:buAutoNum type="arabicPeriod"/>
            </a:pPr>
            <a:r>
              <a:rPr lang="en-US" sz="2800" dirty="0">
                <a:solidFill>
                  <a:schemeClr val="tx1"/>
                </a:solidFill>
                <a:ea typeface="Times New Roman"/>
                <a:cs typeface="Arial"/>
              </a:rPr>
              <a:t>Increase community awareness of behavioral health needs by providing prevention and treatment-oriented education and outreach to families, schools and communities</a:t>
            </a:r>
          </a:p>
          <a:p>
            <a:pPr marL="57150" indent="-457200" eaLnBrk="1" hangingPunct="1">
              <a:lnSpc>
                <a:spcPct val="90000"/>
              </a:lnSpc>
              <a:buSzPct val="90000"/>
              <a:buFont typeface="Wingdings" panose="05000000000000000000" pitchFamily="2" charset="2"/>
              <a:buChar char="Ø"/>
              <a:defRPr/>
            </a:pPr>
            <a:endParaRPr lang="en-US" altLang="en-US" u="sng" dirty="0">
              <a:solidFill>
                <a:schemeClr val="tx1"/>
              </a:solidFill>
              <a:ea typeface="Times New Roman"/>
              <a:cs typeface="Aria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7" y="6079357"/>
            <a:ext cx="838201"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0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9" y="26709"/>
            <a:ext cx="8229600" cy="661108"/>
          </a:xfrm>
        </p:spPr>
        <p:txBody>
          <a:bodyPr>
            <a:normAutofit/>
          </a:bodyPr>
          <a:lstStyle/>
          <a:p>
            <a:r>
              <a:rPr lang="en-US" sz="3600" dirty="0"/>
              <a:t>Available Services</a:t>
            </a:r>
          </a:p>
        </p:txBody>
      </p:sp>
      <p:sp>
        <p:nvSpPr>
          <p:cNvPr id="4" name="Rectangle 3"/>
          <p:cNvSpPr txBox="1">
            <a:spLocks noGrp="1" noChangeArrowheads="1"/>
          </p:cNvSpPr>
          <p:nvPr>
            <p:ph idx="1"/>
          </p:nvPr>
        </p:nvSpPr>
        <p:spPr bwMode="auto">
          <a:xfrm>
            <a:off x="289188" y="998377"/>
            <a:ext cx="11262109" cy="51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a:spcBef>
                <a:spcPct val="0"/>
              </a:spcBef>
              <a:spcAft>
                <a:spcPts val="600"/>
              </a:spcAft>
              <a:defRPr/>
            </a:pPr>
            <a:r>
              <a:rPr lang="en-US" altLang="en-US" sz="2800" b="1" kern="0" dirty="0">
                <a:solidFill>
                  <a:prstClr val="black"/>
                </a:solidFill>
                <a:ea typeface="ＭＳ Ｐゴシック" pitchFamily="34" charset="-128"/>
              </a:rPr>
              <a:t>Mobile response</a:t>
            </a:r>
            <a:r>
              <a:rPr lang="en-US" altLang="en-US" sz="2800" kern="0" dirty="0">
                <a:solidFill>
                  <a:prstClr val="black"/>
                </a:solidFill>
                <a:ea typeface="ＭＳ Ｐゴシック" pitchFamily="34" charset="-128"/>
              </a:rPr>
              <a:t> to homes, schools, EDs, community locations</a:t>
            </a:r>
          </a:p>
          <a:p>
            <a:pPr>
              <a:spcBef>
                <a:spcPct val="0"/>
              </a:spcBef>
              <a:spcAft>
                <a:spcPts val="600"/>
              </a:spcAft>
              <a:defRPr/>
            </a:pPr>
            <a:r>
              <a:rPr lang="en-US" altLang="en-US" sz="2800" b="1" kern="0" dirty="0">
                <a:solidFill>
                  <a:prstClr val="black"/>
                </a:solidFill>
                <a:ea typeface="ＭＳ Ｐゴシック" pitchFamily="34" charset="-128"/>
              </a:rPr>
              <a:t>Crisis stabilization</a:t>
            </a:r>
          </a:p>
          <a:p>
            <a:pPr>
              <a:spcBef>
                <a:spcPct val="0"/>
              </a:spcBef>
              <a:spcAft>
                <a:spcPts val="600"/>
              </a:spcAft>
              <a:defRPr/>
            </a:pPr>
            <a:r>
              <a:rPr lang="en-US" altLang="en-US" sz="2800" b="1" kern="0" dirty="0" smtClean="0">
                <a:solidFill>
                  <a:prstClr val="black"/>
                </a:solidFill>
                <a:ea typeface="ＭＳ Ｐゴシック" pitchFamily="34" charset="-128"/>
              </a:rPr>
              <a:t>Diversion from the ED, collaboration</a:t>
            </a:r>
            <a:r>
              <a:rPr lang="en-US" altLang="en-US" sz="2800" kern="0" dirty="0" smtClean="0">
                <a:solidFill>
                  <a:prstClr val="black"/>
                </a:solidFill>
                <a:ea typeface="ＭＳ Ｐゴシック" pitchFamily="34" charset="-128"/>
              </a:rPr>
              <a:t> with ED, inpatient </a:t>
            </a:r>
            <a:r>
              <a:rPr lang="en-US" altLang="en-US" sz="2800" kern="0" dirty="0">
                <a:solidFill>
                  <a:prstClr val="black"/>
                </a:solidFill>
                <a:ea typeface="ＭＳ Ｐゴシック" pitchFamily="34" charset="-128"/>
              </a:rPr>
              <a:t>hospitals, </a:t>
            </a:r>
            <a:r>
              <a:rPr lang="en-US" altLang="en-US" sz="2800" kern="0" dirty="0" smtClean="0">
                <a:solidFill>
                  <a:prstClr val="black"/>
                </a:solidFill>
                <a:ea typeface="ＭＳ Ｐゴシック" pitchFamily="34" charset="-128"/>
              </a:rPr>
              <a:t>law </a:t>
            </a:r>
            <a:r>
              <a:rPr lang="en-US" altLang="en-US" sz="2800" kern="0" dirty="0">
                <a:solidFill>
                  <a:prstClr val="black"/>
                </a:solidFill>
                <a:ea typeface="ＭＳ Ｐゴシック" pitchFamily="34" charset="-128"/>
              </a:rPr>
              <a:t>enforcement </a:t>
            </a:r>
            <a:r>
              <a:rPr lang="en-US" altLang="en-US" sz="2800" kern="0" dirty="0" smtClean="0">
                <a:solidFill>
                  <a:prstClr val="black"/>
                </a:solidFill>
                <a:ea typeface="ＭＳ Ｐゴシック" pitchFamily="34" charset="-128"/>
              </a:rPr>
              <a:t>intervention, schools </a:t>
            </a:r>
            <a:endParaRPr lang="en-US" altLang="en-US" sz="2800" kern="0" dirty="0">
              <a:solidFill>
                <a:prstClr val="black"/>
              </a:solidFill>
              <a:ea typeface="ＭＳ Ｐゴシック" pitchFamily="34" charset="-128"/>
            </a:endParaRPr>
          </a:p>
          <a:p>
            <a:pPr>
              <a:spcBef>
                <a:spcPct val="0"/>
              </a:spcBef>
              <a:spcAft>
                <a:spcPts val="600"/>
              </a:spcAft>
              <a:defRPr/>
            </a:pPr>
            <a:r>
              <a:rPr lang="en-US" altLang="en-US" sz="2800" kern="0" dirty="0">
                <a:solidFill>
                  <a:prstClr val="black"/>
                </a:solidFill>
                <a:ea typeface="ＭＳ Ｐゴシック" pitchFamily="34" charset="-128"/>
              </a:rPr>
              <a:t>Clinical </a:t>
            </a:r>
            <a:r>
              <a:rPr lang="en-US" altLang="en-US" sz="2800" b="1" kern="0" dirty="0">
                <a:solidFill>
                  <a:prstClr val="black"/>
                </a:solidFill>
                <a:ea typeface="ＭＳ Ｐゴシック" pitchFamily="34" charset="-128"/>
              </a:rPr>
              <a:t>assessment</a:t>
            </a:r>
            <a:r>
              <a:rPr lang="en-US" altLang="en-US" sz="2800" kern="0" dirty="0">
                <a:solidFill>
                  <a:prstClr val="black"/>
                </a:solidFill>
                <a:ea typeface="ＭＳ Ｐゴシック" pitchFamily="34" charset="-128"/>
              </a:rPr>
              <a:t> using standardized instruments</a:t>
            </a:r>
          </a:p>
          <a:p>
            <a:pPr>
              <a:spcBef>
                <a:spcPct val="0"/>
              </a:spcBef>
              <a:spcAft>
                <a:spcPts val="600"/>
              </a:spcAft>
              <a:defRPr/>
            </a:pPr>
            <a:r>
              <a:rPr lang="en-US" altLang="en-US" sz="2800" b="1" kern="0" dirty="0">
                <a:solidFill>
                  <a:prstClr val="black"/>
                </a:solidFill>
                <a:ea typeface="ＭＳ Ｐゴシック" pitchFamily="34" charset="-128"/>
              </a:rPr>
              <a:t>Follow-up services </a:t>
            </a:r>
            <a:r>
              <a:rPr lang="en-US" altLang="en-US" sz="2800" kern="0" dirty="0">
                <a:solidFill>
                  <a:prstClr val="black"/>
                </a:solidFill>
                <a:ea typeface="ＭＳ Ｐゴシック" pitchFamily="34" charset="-128"/>
              </a:rPr>
              <a:t>for up to 45 days (and unlimited episodes of care) </a:t>
            </a:r>
          </a:p>
          <a:p>
            <a:pPr>
              <a:spcBef>
                <a:spcPct val="0"/>
              </a:spcBef>
              <a:spcAft>
                <a:spcPts val="600"/>
              </a:spcAft>
              <a:defRPr/>
            </a:pPr>
            <a:r>
              <a:rPr lang="en-US" altLang="en-US" sz="2800" kern="0" dirty="0">
                <a:solidFill>
                  <a:prstClr val="black"/>
                </a:solidFill>
                <a:ea typeface="ＭＳ Ｐゴシック" pitchFamily="34" charset="-128"/>
              </a:rPr>
              <a:t>Access to </a:t>
            </a:r>
            <a:r>
              <a:rPr lang="en-US" altLang="en-US" sz="2800" b="1" kern="0" dirty="0">
                <a:solidFill>
                  <a:prstClr val="black"/>
                </a:solidFill>
                <a:ea typeface="ＭＳ Ｐゴシック" pitchFamily="34" charset="-128"/>
              </a:rPr>
              <a:t>psychiatric evaluation </a:t>
            </a:r>
            <a:r>
              <a:rPr lang="en-US" altLang="en-US" sz="2800" kern="0" dirty="0">
                <a:solidFill>
                  <a:prstClr val="black"/>
                </a:solidFill>
                <a:ea typeface="ＭＳ Ｐゴシック" pitchFamily="34" charset="-128"/>
              </a:rPr>
              <a:t>and medication management</a:t>
            </a:r>
          </a:p>
          <a:p>
            <a:pPr>
              <a:spcBef>
                <a:spcPct val="0"/>
              </a:spcBef>
              <a:spcAft>
                <a:spcPts val="600"/>
              </a:spcAft>
              <a:defRPr/>
            </a:pPr>
            <a:r>
              <a:rPr lang="en-US" altLang="en-US" sz="2800" b="1" kern="0" dirty="0">
                <a:solidFill>
                  <a:prstClr val="black"/>
                </a:solidFill>
                <a:ea typeface="ＭＳ Ｐゴシック" pitchFamily="34" charset="-128"/>
              </a:rPr>
              <a:t>Collaboration</a:t>
            </a:r>
            <a:r>
              <a:rPr lang="en-US" altLang="en-US" sz="2800" kern="0" dirty="0">
                <a:solidFill>
                  <a:prstClr val="black"/>
                </a:solidFill>
                <a:ea typeface="ＭＳ Ｐゴシック" pitchFamily="34" charset="-128"/>
              </a:rPr>
              <a:t> with families, schools, hospitals, other providers</a:t>
            </a:r>
          </a:p>
          <a:p>
            <a:pPr>
              <a:spcBef>
                <a:spcPct val="0"/>
              </a:spcBef>
              <a:spcAft>
                <a:spcPts val="600"/>
              </a:spcAft>
              <a:defRPr/>
            </a:pPr>
            <a:r>
              <a:rPr lang="en-US" altLang="en-US" sz="2800" b="1" kern="0" dirty="0">
                <a:solidFill>
                  <a:prstClr val="black"/>
                </a:solidFill>
                <a:ea typeface="ＭＳ Ｐゴシック" pitchFamily="34" charset="-128"/>
              </a:rPr>
              <a:t>Referral and linkage </a:t>
            </a:r>
            <a:r>
              <a:rPr lang="en-US" altLang="en-US" sz="2800" kern="0" dirty="0">
                <a:solidFill>
                  <a:prstClr val="black"/>
                </a:solidFill>
                <a:ea typeface="ＭＳ Ｐゴシック" pitchFamily="34" charset="-128"/>
              </a:rPr>
              <a:t>to ongoing care as needed</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88" y="6126165"/>
            <a:ext cx="83457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40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8" y="89852"/>
            <a:ext cx="11961845" cy="662608"/>
          </a:xfrm>
        </p:spPr>
        <p:txBody>
          <a:bodyPr>
            <a:normAutofit fontScale="90000"/>
          </a:bodyPr>
          <a:lstStyle/>
          <a:p>
            <a:r>
              <a:rPr lang="en-US" sz="4000" dirty="0"/>
              <a:t/>
            </a:r>
            <a:br>
              <a:rPr lang="en-US" sz="4000" dirty="0"/>
            </a:br>
            <a:r>
              <a:rPr lang="en-US" sz="4000" dirty="0"/>
              <a:t>Practice Model: Assessment (Phase One) </a:t>
            </a:r>
            <a:br>
              <a:rPr lang="en-US" sz="4000" dirty="0"/>
            </a:br>
            <a:endParaRPr lang="en-US" sz="4000" dirty="0"/>
          </a:p>
        </p:txBody>
      </p:sp>
      <p:sp>
        <p:nvSpPr>
          <p:cNvPr id="4" name="Rectangle 3"/>
          <p:cNvSpPr txBox="1">
            <a:spLocks noGrp="1" noChangeArrowheads="1"/>
          </p:cNvSpPr>
          <p:nvPr>
            <p:ph idx="1"/>
          </p:nvPr>
        </p:nvSpPr>
        <p:spPr bwMode="auto">
          <a:xfrm>
            <a:off x="139957" y="951722"/>
            <a:ext cx="11644605" cy="54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a:spcBef>
                <a:spcPts val="0"/>
              </a:spcBef>
              <a:spcAft>
                <a:spcPts val="0"/>
              </a:spcAft>
              <a:buFont typeface="Arial" panose="020B0604020202020204" pitchFamily="34" charset="0"/>
              <a:buChar char="•"/>
            </a:pPr>
            <a:r>
              <a:rPr lang="en-US" sz="2200" dirty="0">
                <a:solidFill>
                  <a:prstClr val="black"/>
                </a:solidFill>
                <a:ea typeface="Times New Roman"/>
                <a:cs typeface="Arial"/>
              </a:rPr>
              <a:t>Responding to the first call of a new episode of care</a:t>
            </a:r>
          </a:p>
          <a:p>
            <a:pPr lvl="1">
              <a:spcBef>
                <a:spcPts val="0"/>
              </a:spcBef>
              <a:spcAft>
                <a:spcPts val="0"/>
              </a:spcAft>
            </a:pPr>
            <a:r>
              <a:rPr lang="en-US" sz="2200" dirty="0" smtClean="0">
                <a:solidFill>
                  <a:prstClr val="black"/>
                </a:solidFill>
                <a:ea typeface="Times New Roman"/>
                <a:cs typeface="Arial"/>
              </a:rPr>
              <a:t>Screen out inappropriate calls (i.e., transfer to 911, 211 Information Only)</a:t>
            </a:r>
          </a:p>
          <a:p>
            <a:pPr lvl="1">
              <a:spcBef>
                <a:spcPts val="0"/>
              </a:spcBef>
              <a:spcAft>
                <a:spcPts val="0"/>
              </a:spcAft>
            </a:pPr>
            <a:r>
              <a:rPr lang="en-US" sz="2200" dirty="0" smtClean="0">
                <a:solidFill>
                  <a:prstClr val="black"/>
                </a:solidFill>
                <a:ea typeface="Times New Roman"/>
                <a:cs typeface="Arial"/>
              </a:rPr>
              <a:t>Warm transfer to Mobile Response</a:t>
            </a:r>
          </a:p>
          <a:p>
            <a:pPr lvl="1">
              <a:spcBef>
                <a:spcPts val="0"/>
              </a:spcBef>
              <a:spcAft>
                <a:spcPts val="0"/>
              </a:spcAft>
            </a:pPr>
            <a:r>
              <a:rPr lang="en-US" sz="2200" dirty="0" smtClean="0">
                <a:solidFill>
                  <a:prstClr val="black"/>
                </a:solidFill>
                <a:ea typeface="Times New Roman"/>
                <a:cs typeface="Arial"/>
              </a:rPr>
              <a:t>211 clinician response after mobile hours (follow up next mobile hours)</a:t>
            </a:r>
          </a:p>
          <a:p>
            <a:pPr lvl="1">
              <a:spcBef>
                <a:spcPts val="0"/>
              </a:spcBef>
              <a:spcAft>
                <a:spcPts val="0"/>
              </a:spcAft>
            </a:pPr>
            <a:endParaRPr lang="en-US" sz="2200" dirty="0" smtClean="0">
              <a:solidFill>
                <a:prstClr val="black"/>
              </a:solidFill>
              <a:ea typeface="Times New Roman"/>
              <a:cs typeface="Arial"/>
            </a:endParaRPr>
          </a:p>
          <a:p>
            <a:pPr>
              <a:spcBef>
                <a:spcPts val="0"/>
              </a:spcBef>
              <a:spcAft>
                <a:spcPts val="0"/>
              </a:spcAft>
              <a:buFont typeface="Arial" panose="020B0604020202020204" pitchFamily="34" charset="0"/>
              <a:buChar char="•"/>
            </a:pPr>
            <a:r>
              <a:rPr lang="en-US" sz="2200" dirty="0">
                <a:solidFill>
                  <a:prstClr val="black"/>
                </a:solidFill>
                <a:ea typeface="Times New Roman"/>
                <a:cs typeface="Arial"/>
              </a:rPr>
              <a:t>First Mobile Response</a:t>
            </a:r>
          </a:p>
          <a:p>
            <a:pPr lvl="1">
              <a:spcBef>
                <a:spcPts val="0"/>
              </a:spcBef>
              <a:spcAft>
                <a:spcPts val="0"/>
              </a:spcAft>
            </a:pPr>
            <a:r>
              <a:rPr lang="en-US" sz="2200" dirty="0" smtClean="0">
                <a:solidFill>
                  <a:prstClr val="black"/>
                </a:solidFill>
                <a:ea typeface="Times New Roman"/>
                <a:cs typeface="Arial"/>
              </a:rPr>
              <a:t>Non-mobile initial response (upon family request)</a:t>
            </a:r>
          </a:p>
          <a:p>
            <a:pPr lvl="1">
              <a:spcBef>
                <a:spcPts val="0"/>
              </a:spcBef>
              <a:spcAft>
                <a:spcPts val="0"/>
              </a:spcAft>
            </a:pPr>
            <a:r>
              <a:rPr lang="en-US" sz="2200" dirty="0" smtClean="0">
                <a:solidFill>
                  <a:prstClr val="black"/>
                </a:solidFill>
                <a:ea typeface="Times New Roman"/>
                <a:cs typeface="Arial"/>
              </a:rPr>
              <a:t>Deferred mobile initial response (upon family request)</a:t>
            </a:r>
          </a:p>
          <a:p>
            <a:pPr lvl="1">
              <a:spcBef>
                <a:spcPts val="0"/>
              </a:spcBef>
              <a:spcAft>
                <a:spcPts val="0"/>
              </a:spcAft>
            </a:pPr>
            <a:r>
              <a:rPr lang="en-US" sz="2200" dirty="0" smtClean="0">
                <a:solidFill>
                  <a:prstClr val="black"/>
                </a:solidFill>
                <a:ea typeface="Times New Roman"/>
                <a:cs typeface="Arial"/>
              </a:rPr>
              <a:t>Mobile Response</a:t>
            </a:r>
          </a:p>
          <a:p>
            <a:pPr lvl="1">
              <a:spcBef>
                <a:spcPts val="0"/>
              </a:spcBef>
              <a:spcAft>
                <a:spcPts val="0"/>
              </a:spcAft>
            </a:pPr>
            <a:endParaRPr lang="en-US" sz="2200" dirty="0" smtClean="0">
              <a:solidFill>
                <a:prstClr val="black"/>
              </a:solidFill>
              <a:ea typeface="Times New Roman"/>
              <a:cs typeface="Arial"/>
            </a:endParaRPr>
          </a:p>
          <a:p>
            <a:pPr>
              <a:spcBef>
                <a:spcPts val="0"/>
              </a:spcBef>
              <a:spcAft>
                <a:spcPts val="0"/>
              </a:spcAft>
              <a:buFont typeface="Arial" panose="020B0604020202020204" pitchFamily="34" charset="0"/>
              <a:buChar char="•"/>
            </a:pPr>
            <a:r>
              <a:rPr lang="en-US" sz="2200" dirty="0">
                <a:solidFill>
                  <a:prstClr val="black"/>
                </a:solidFill>
                <a:ea typeface="Times New Roman"/>
                <a:cs typeface="Arial"/>
              </a:rPr>
              <a:t>Acuity levels</a:t>
            </a:r>
          </a:p>
          <a:p>
            <a:pPr lvl="1">
              <a:spcBef>
                <a:spcPts val="0"/>
              </a:spcBef>
              <a:spcAft>
                <a:spcPts val="0"/>
              </a:spcAft>
            </a:pPr>
            <a:r>
              <a:rPr lang="en-US" sz="2200" dirty="0" smtClean="0">
                <a:solidFill>
                  <a:prstClr val="black"/>
                </a:solidFill>
                <a:ea typeface="Times New Roman"/>
                <a:cs typeface="Arial"/>
              </a:rPr>
              <a:t>High (face to face every 1-2 days)</a:t>
            </a:r>
          </a:p>
          <a:p>
            <a:pPr lvl="1">
              <a:spcBef>
                <a:spcPts val="0"/>
              </a:spcBef>
              <a:spcAft>
                <a:spcPts val="0"/>
              </a:spcAft>
            </a:pPr>
            <a:r>
              <a:rPr lang="en-US" sz="2200" dirty="0" smtClean="0">
                <a:solidFill>
                  <a:prstClr val="black"/>
                </a:solidFill>
                <a:ea typeface="Times New Roman"/>
                <a:cs typeface="Arial"/>
              </a:rPr>
              <a:t>Intermediate (face to face every 2-3 days)</a:t>
            </a:r>
          </a:p>
          <a:p>
            <a:pPr lvl="1">
              <a:spcBef>
                <a:spcPts val="0"/>
              </a:spcBef>
              <a:spcAft>
                <a:spcPts val="0"/>
              </a:spcAft>
            </a:pPr>
            <a:r>
              <a:rPr lang="en-US" sz="2200" dirty="0" smtClean="0">
                <a:solidFill>
                  <a:prstClr val="black"/>
                </a:solidFill>
                <a:ea typeface="Times New Roman"/>
                <a:cs typeface="Arial"/>
              </a:rPr>
              <a:t>Low (face to face 1 time a week)</a:t>
            </a:r>
          </a:p>
          <a:p>
            <a:pPr lvl="1">
              <a:spcBef>
                <a:spcPts val="0"/>
              </a:spcBef>
              <a:spcAft>
                <a:spcPts val="0"/>
              </a:spcAft>
            </a:pPr>
            <a:r>
              <a:rPr lang="en-US" sz="2200" dirty="0" smtClean="0">
                <a:solidFill>
                  <a:prstClr val="black"/>
                </a:solidFill>
                <a:ea typeface="Times New Roman"/>
                <a:cs typeface="Arial"/>
              </a:rPr>
              <a:t>Balance need for follow-up with new referrals</a:t>
            </a:r>
          </a:p>
          <a:p>
            <a:pPr marL="914400" lvl="2" indent="0">
              <a:spcBef>
                <a:spcPts val="0"/>
              </a:spcBef>
              <a:spcAft>
                <a:spcPts val="0"/>
              </a:spcAft>
              <a:buNone/>
            </a:pPr>
            <a:endParaRPr lang="en-US" sz="20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0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000" dirty="0">
              <a:solidFill>
                <a:prstClr val="black"/>
              </a:solidFill>
              <a:ea typeface="Times New Roman"/>
              <a:cs typeface="Arial"/>
            </a:endParaRPr>
          </a:p>
          <a:p>
            <a:pPr lvl="1">
              <a:spcBef>
                <a:spcPts val="0"/>
              </a:spcBef>
              <a:spcAft>
                <a:spcPts val="0"/>
              </a:spcAft>
              <a:buFont typeface="Wingdings" panose="05000000000000000000" pitchFamily="2" charset="2"/>
              <a:buChar char="Ø"/>
            </a:pPr>
            <a:endParaRPr lang="en-US" dirty="0" smtClean="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000" dirty="0">
              <a:solidFill>
                <a:prstClr val="black"/>
              </a:solidFill>
              <a:ea typeface="Times New Roman"/>
              <a:cs typeface="Arial"/>
            </a:endParaRPr>
          </a:p>
          <a:p>
            <a:pPr lvl="1">
              <a:spcBef>
                <a:spcPts val="0"/>
              </a:spcBef>
              <a:spcAft>
                <a:spcPts val="0"/>
              </a:spcAft>
              <a:buFont typeface="Wingdings" panose="05000000000000000000" pitchFamily="2" charset="2"/>
              <a:buChar char="Ø"/>
            </a:pPr>
            <a:endParaRPr lang="en-US" dirty="0">
              <a:solidFill>
                <a:prstClr val="black"/>
              </a:solidFill>
              <a:ea typeface="Times New Roman"/>
              <a:cs typeface="Arial"/>
            </a:endParaRPr>
          </a:p>
          <a:p>
            <a:pPr marL="57150" indent="-457200" eaLnBrk="1" hangingPunct="1">
              <a:lnSpc>
                <a:spcPct val="90000"/>
              </a:lnSpc>
              <a:buSzPct val="90000"/>
              <a:buFont typeface="Wingdings" panose="05000000000000000000" pitchFamily="2" charset="2"/>
              <a:buChar char="Ø"/>
              <a:defRPr/>
            </a:pPr>
            <a:endParaRPr lang="en-US" altLang="en-US" sz="2000" u="sng" dirty="0">
              <a:solidFill>
                <a:prstClr val="black"/>
              </a:solidFill>
              <a:ea typeface="Times New Roman"/>
              <a:cs typeface="Aria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7" y="6060777"/>
            <a:ext cx="838200"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44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7" y="160774"/>
            <a:ext cx="11999167" cy="553278"/>
          </a:xfrm>
        </p:spPr>
        <p:txBody>
          <a:bodyPr>
            <a:noAutofit/>
          </a:bodyPr>
          <a:lstStyle/>
          <a:p>
            <a:r>
              <a:rPr lang="en-US" sz="3600" b="1" dirty="0" smtClean="0"/>
              <a:t>Practice Model: Assessment (Phase One) cont.</a:t>
            </a:r>
            <a:endParaRPr lang="en-US" sz="3600" b="1" dirty="0"/>
          </a:p>
        </p:txBody>
      </p:sp>
      <p:sp>
        <p:nvSpPr>
          <p:cNvPr id="4" name="Rectangle 3"/>
          <p:cNvSpPr txBox="1">
            <a:spLocks noGrp="1" noChangeArrowheads="1"/>
          </p:cNvSpPr>
          <p:nvPr>
            <p:ph idx="1"/>
          </p:nvPr>
        </p:nvSpPr>
        <p:spPr bwMode="auto">
          <a:xfrm>
            <a:off x="102637" y="1035699"/>
            <a:ext cx="10040246" cy="45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lvl="1">
              <a:spcBef>
                <a:spcPts val="0"/>
              </a:spcBef>
              <a:spcAft>
                <a:spcPts val="0"/>
              </a:spcAft>
              <a:buFont typeface="Arial" panose="020B0604020202020204" pitchFamily="34" charset="0"/>
              <a:buChar char="•"/>
            </a:pPr>
            <a:r>
              <a:rPr lang="en-US" sz="2800" dirty="0">
                <a:solidFill>
                  <a:prstClr val="black"/>
                </a:solidFill>
                <a:ea typeface="Times New Roman"/>
                <a:cs typeface="Arial"/>
              </a:rPr>
              <a:t>Standardized Assessment Measures</a:t>
            </a:r>
          </a:p>
          <a:p>
            <a:pPr lvl="2">
              <a:spcBef>
                <a:spcPts val="0"/>
              </a:spcBef>
              <a:spcAft>
                <a:spcPts val="0"/>
              </a:spcAft>
            </a:pPr>
            <a:r>
              <a:rPr lang="en-US" sz="2800" dirty="0" smtClean="0">
                <a:solidFill>
                  <a:prstClr val="black"/>
                </a:solidFill>
                <a:ea typeface="Times New Roman"/>
                <a:cs typeface="Arial"/>
              </a:rPr>
              <a:t>Uniform crisis intake assessment</a:t>
            </a:r>
          </a:p>
          <a:p>
            <a:pPr lvl="2">
              <a:spcBef>
                <a:spcPts val="0"/>
              </a:spcBef>
              <a:spcAft>
                <a:spcPts val="0"/>
              </a:spcAft>
            </a:pPr>
            <a:r>
              <a:rPr lang="en-US" sz="2800" dirty="0" smtClean="0">
                <a:solidFill>
                  <a:prstClr val="black"/>
                </a:solidFill>
                <a:ea typeface="Times New Roman"/>
                <a:cs typeface="Arial"/>
              </a:rPr>
              <a:t>Acuity assessment</a:t>
            </a:r>
          </a:p>
          <a:p>
            <a:pPr lvl="2">
              <a:spcBef>
                <a:spcPts val="0"/>
              </a:spcBef>
              <a:spcAft>
                <a:spcPts val="0"/>
              </a:spcAft>
            </a:pPr>
            <a:r>
              <a:rPr lang="en-US" sz="2800" dirty="0" smtClean="0">
                <a:solidFill>
                  <a:prstClr val="black"/>
                </a:solidFill>
                <a:ea typeface="Times New Roman"/>
                <a:cs typeface="Arial"/>
              </a:rPr>
              <a:t>Emergency Certificate</a:t>
            </a:r>
          </a:p>
          <a:p>
            <a:pPr lvl="2">
              <a:spcBef>
                <a:spcPts val="0"/>
              </a:spcBef>
              <a:spcAft>
                <a:spcPts val="0"/>
              </a:spcAft>
            </a:pPr>
            <a:r>
              <a:rPr lang="en-US" sz="2800" dirty="0" smtClean="0">
                <a:solidFill>
                  <a:prstClr val="black"/>
                </a:solidFill>
                <a:ea typeface="Times New Roman"/>
                <a:cs typeface="Arial"/>
              </a:rPr>
              <a:t>SAVRY</a:t>
            </a:r>
          </a:p>
          <a:p>
            <a:pPr lvl="2">
              <a:spcBef>
                <a:spcPts val="0"/>
              </a:spcBef>
              <a:spcAft>
                <a:spcPts val="0"/>
              </a:spcAft>
            </a:pPr>
            <a:r>
              <a:rPr lang="en-US" sz="2800" dirty="0" smtClean="0">
                <a:solidFill>
                  <a:prstClr val="black"/>
                </a:solidFill>
                <a:ea typeface="Times New Roman"/>
                <a:cs typeface="Arial"/>
              </a:rPr>
              <a:t>UCLA-PTSD-RI or Child Trauma Screen (CTS)</a:t>
            </a:r>
          </a:p>
          <a:p>
            <a:pPr lvl="2">
              <a:spcBef>
                <a:spcPts val="0"/>
              </a:spcBef>
              <a:spcAft>
                <a:spcPts val="0"/>
              </a:spcAft>
            </a:pPr>
            <a:r>
              <a:rPr lang="en-US" sz="2800" dirty="0" smtClean="0">
                <a:solidFill>
                  <a:prstClr val="black"/>
                </a:solidFill>
                <a:ea typeface="Times New Roman"/>
                <a:cs typeface="Arial"/>
              </a:rPr>
              <a:t>GAIN-SS</a:t>
            </a:r>
          </a:p>
          <a:p>
            <a:pPr lvl="2">
              <a:spcBef>
                <a:spcPts val="0"/>
              </a:spcBef>
              <a:spcAft>
                <a:spcPts val="0"/>
              </a:spcAft>
            </a:pPr>
            <a:r>
              <a:rPr lang="en-US" sz="2800" dirty="0" smtClean="0">
                <a:solidFill>
                  <a:prstClr val="black"/>
                </a:solidFill>
                <a:ea typeface="Times New Roman"/>
                <a:cs typeface="Arial"/>
              </a:rPr>
              <a:t>Eating Disorders Inventory</a:t>
            </a:r>
          </a:p>
          <a:p>
            <a:pPr lvl="2">
              <a:spcBef>
                <a:spcPts val="0"/>
              </a:spcBef>
              <a:spcAft>
                <a:spcPts val="0"/>
              </a:spcAft>
            </a:pPr>
            <a:r>
              <a:rPr lang="en-US" sz="2800" dirty="0" smtClean="0">
                <a:solidFill>
                  <a:prstClr val="black"/>
                </a:solidFill>
                <a:ea typeface="Times New Roman"/>
                <a:cs typeface="Arial"/>
              </a:rPr>
              <a:t>SBIRT (CRAFFT, S2BI)</a:t>
            </a:r>
          </a:p>
          <a:p>
            <a:pPr lvl="2">
              <a:spcBef>
                <a:spcPts val="0"/>
              </a:spcBef>
              <a:spcAft>
                <a:spcPts val="0"/>
              </a:spcAft>
            </a:pPr>
            <a:r>
              <a:rPr lang="en-US" sz="2800" dirty="0" smtClean="0">
                <a:solidFill>
                  <a:prstClr val="black"/>
                </a:solidFill>
                <a:ea typeface="Times New Roman"/>
                <a:cs typeface="Arial"/>
              </a:rPr>
              <a:t>Ohio Scales</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35" y="6144823"/>
            <a:ext cx="838200"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918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 y="1"/>
            <a:ext cx="11849878" cy="797105"/>
          </a:xfrm>
        </p:spPr>
        <p:txBody>
          <a:bodyPr>
            <a:normAutofit/>
          </a:bodyPr>
          <a:lstStyle/>
          <a:p>
            <a:r>
              <a:rPr lang="en-US" dirty="0"/>
              <a:t>Practice Model: Crisis Stabilization and Transition (Phase Two)</a:t>
            </a:r>
          </a:p>
        </p:txBody>
      </p:sp>
      <p:sp>
        <p:nvSpPr>
          <p:cNvPr id="4" name="Rectangle 3"/>
          <p:cNvSpPr txBox="1">
            <a:spLocks noGrp="1" noChangeArrowheads="1"/>
          </p:cNvSpPr>
          <p:nvPr>
            <p:ph idx="1"/>
          </p:nvPr>
        </p:nvSpPr>
        <p:spPr bwMode="auto">
          <a:xfrm>
            <a:off x="93307" y="895739"/>
            <a:ext cx="10495182" cy="525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Initial and ongoing crisis stabilization</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Review results of assessment measures</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Develop a Care Plan</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Address factors contributing to or maintaining the crisis</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Address trauma exposure and symptoms of traumatic stress</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Develop and review reactive and proactive crisis plans</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Ongoing acuity/risk assessment</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Refer for psychiatric evaluation as indicated</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Provide coordination of care</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Enhance motivation to participate in ongoing care</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Communicate with original referrer (as needed)</a:t>
            </a:r>
          </a:p>
          <a:p>
            <a:pPr lvl="1">
              <a:spcBef>
                <a:spcPts val="0"/>
              </a:spcBef>
              <a:spcAft>
                <a:spcPts val="0"/>
              </a:spcAft>
              <a:buFont typeface="Arial" panose="020B0604020202020204" pitchFamily="34" charset="0"/>
              <a:buChar char="•"/>
            </a:pPr>
            <a:r>
              <a:rPr lang="en-US" sz="2400" dirty="0">
                <a:solidFill>
                  <a:prstClr val="black"/>
                </a:solidFill>
                <a:ea typeface="Times New Roman"/>
                <a:cs typeface="Arial"/>
              </a:rPr>
              <a:t>Facilitate transition to ongoing services and supports</a:t>
            </a:r>
          </a:p>
          <a:p>
            <a:pPr lvl="1">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lvl="1">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marL="914400" lvl="2" indent="0">
              <a:spcBef>
                <a:spcPts val="0"/>
              </a:spcBef>
              <a:spcAft>
                <a:spcPts val="0"/>
              </a:spcAft>
              <a:buNone/>
            </a:pPr>
            <a:endParaRPr lang="en-US" sz="22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marL="914400" lvl="2" indent="0">
              <a:spcBef>
                <a:spcPts val="0"/>
              </a:spcBef>
              <a:spcAft>
                <a:spcPts val="0"/>
              </a:spcAft>
              <a:buNone/>
            </a:pPr>
            <a:endParaRPr lang="en-US" sz="22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lvl="1">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lvl="2">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lvl="1">
              <a:spcBef>
                <a:spcPts val="0"/>
              </a:spcBef>
              <a:spcAft>
                <a:spcPts val="0"/>
              </a:spcAft>
              <a:buFont typeface="Wingdings" panose="05000000000000000000" pitchFamily="2" charset="2"/>
              <a:buChar char="Ø"/>
            </a:pPr>
            <a:endParaRPr lang="en-US" sz="2200" dirty="0">
              <a:solidFill>
                <a:prstClr val="black"/>
              </a:solidFill>
              <a:ea typeface="Times New Roman"/>
              <a:cs typeface="Arial"/>
            </a:endParaRPr>
          </a:p>
          <a:p>
            <a:pPr marL="57150" indent="-457200" eaLnBrk="1" hangingPunct="1">
              <a:lnSpc>
                <a:spcPct val="90000"/>
              </a:lnSpc>
              <a:buSzPct val="90000"/>
              <a:buFont typeface="Wingdings" panose="05000000000000000000" pitchFamily="2" charset="2"/>
              <a:buChar char="Ø"/>
              <a:defRPr/>
            </a:pPr>
            <a:endParaRPr lang="en-US" altLang="en-US" sz="2200" u="sng" dirty="0">
              <a:solidFill>
                <a:prstClr val="black"/>
              </a:solidFill>
              <a:ea typeface="Times New Roman"/>
              <a:cs typeface="Aria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6" y="6152322"/>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851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lnSpc>
                <a:spcPct val="90000"/>
              </a:lnSpc>
              <a:defRPr/>
            </a:pPr>
            <a:r>
              <a:rPr lang="en-US" altLang="en-US" sz="3600" dirty="0">
                <a:ea typeface="ＭＳ Ｐゴシック" panose="020B0600070205080204" pitchFamily="34" charset="-128"/>
              </a:rPr>
              <a:t>Standardized Training</a:t>
            </a:r>
          </a:p>
        </p:txBody>
      </p:sp>
      <p:sp>
        <p:nvSpPr>
          <p:cNvPr id="19460" name="Rectangle 3"/>
          <p:cNvSpPr txBox="1">
            <a:spLocks noChangeArrowheads="1"/>
          </p:cNvSpPr>
          <p:nvPr/>
        </p:nvSpPr>
        <p:spPr bwMode="auto">
          <a:xfrm>
            <a:off x="1676400" y="788807"/>
            <a:ext cx="4267200" cy="4530725"/>
          </a:xfrm>
          <a:prstGeom prst="rect">
            <a:avLst/>
          </a:prstGeom>
          <a:noFill/>
          <a:ln>
            <a:noFill/>
          </a:ln>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lnSpc>
                <a:spcPct val="120000"/>
              </a:lnSpc>
              <a:spcBef>
                <a:spcPct val="20000"/>
              </a:spcBef>
              <a:spcAft>
                <a:spcPts val="0"/>
              </a:spcAft>
              <a:buClr>
                <a:srgbClr val="FF0000"/>
              </a:buClr>
              <a:buSzPct val="90000"/>
              <a:defRPr/>
            </a:pPr>
            <a:endParaRPr lang="en-US" dirty="0">
              <a:solidFill>
                <a:prstClr val="black"/>
              </a:solidFill>
            </a:endParaRPr>
          </a:p>
          <a:p>
            <a:pPr marL="0" indent="0" defTabSz="457200" eaLnBrk="1" fontAlgn="auto" hangingPunct="1">
              <a:lnSpc>
                <a:spcPct val="120000"/>
              </a:lnSpc>
              <a:spcBef>
                <a:spcPct val="20000"/>
              </a:spcBef>
              <a:spcAft>
                <a:spcPts val="0"/>
              </a:spcAft>
              <a:buClr>
                <a:srgbClr val="FF0000"/>
              </a:buClr>
              <a:buSzPct val="90000"/>
              <a:defRPr/>
            </a:pPr>
            <a:endParaRPr lang="en-US" dirty="0">
              <a:solidFill>
                <a:prstClr val="black"/>
              </a:solidFill>
            </a:endParaRPr>
          </a:p>
          <a:p>
            <a:pPr defTabSz="457200" eaLnBrk="1" fontAlgn="auto" hangingPunct="1">
              <a:lnSpc>
                <a:spcPct val="120000"/>
              </a:lnSpc>
              <a:spcBef>
                <a:spcPct val="20000"/>
              </a:spcBef>
              <a:spcAft>
                <a:spcPts val="0"/>
              </a:spcAft>
              <a:buClr>
                <a:srgbClr val="FF0000"/>
              </a:buClr>
              <a:buSzPct val="90000"/>
              <a:buFont typeface="Wingdings" charset="0"/>
              <a:buChar char="n"/>
              <a:defRPr/>
            </a:pPr>
            <a:endParaRPr lang="en-US" dirty="0">
              <a:solidFill>
                <a:prstClr val="black"/>
              </a:solidFill>
            </a:endParaRPr>
          </a:p>
        </p:txBody>
      </p:sp>
      <p:pic>
        <p:nvPicPr>
          <p:cNvPr id="501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41" y="6198683"/>
            <a:ext cx="1077729" cy="6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23341" y="3658848"/>
            <a:ext cx="5390986" cy="1384995"/>
          </a:xfrm>
          <a:prstGeom prst="rect">
            <a:avLst/>
          </a:prstGeom>
          <a:noFill/>
        </p:spPr>
        <p:txBody>
          <a:bodyPr wrap="square">
            <a:spAutoFit/>
          </a:bodyPr>
          <a:lstStyle/>
          <a:p>
            <a:pPr marL="342900" indent="-342900" defTabSz="457200" eaLnBrk="1" fontAlgn="auto" hangingPunct="1">
              <a:spcBef>
                <a:spcPct val="20000"/>
              </a:spcBef>
              <a:spcAft>
                <a:spcPts val="0"/>
              </a:spcAft>
              <a:buFont typeface="Wingdings" pitchFamily="-128" charset="2"/>
              <a:buChar char="Ø"/>
              <a:defRPr/>
            </a:pPr>
            <a:r>
              <a:rPr lang="en-US" sz="2000" b="1" kern="0" dirty="0">
                <a:solidFill>
                  <a:prstClr val="black"/>
                </a:solidFill>
                <a:latin typeface="Calibri"/>
                <a:ea typeface="ＭＳ Ｐゴシック" pitchFamily="-112" charset="-128"/>
                <a:cs typeface="ＭＳ Ｐゴシック"/>
              </a:rPr>
              <a:t>Parents are paid co-trainers and members of agency Quality Improvement teams</a:t>
            </a:r>
          </a:p>
          <a:p>
            <a:pPr marL="342900" indent="-342900" defTabSz="457200" eaLnBrk="1" fontAlgn="auto" hangingPunct="1">
              <a:spcBef>
                <a:spcPct val="20000"/>
              </a:spcBef>
              <a:spcAft>
                <a:spcPts val="0"/>
              </a:spcAft>
              <a:buFont typeface="Wingdings" pitchFamily="-128" charset="2"/>
              <a:buChar char="Ø"/>
              <a:defRPr/>
            </a:pPr>
            <a:r>
              <a:rPr lang="en-US" sz="2000" b="1" kern="0" dirty="0">
                <a:solidFill>
                  <a:prstClr val="black"/>
                </a:solidFill>
                <a:latin typeface="Calibri"/>
                <a:ea typeface="ＭＳ Ｐゴシック" pitchFamily="-112" charset="-128"/>
              </a:rPr>
              <a:t>Parents are also welcomed to take part in the in-house trainings</a:t>
            </a:r>
            <a:endParaRPr lang="en-US" sz="2000" b="1" kern="0" dirty="0">
              <a:solidFill>
                <a:prstClr val="black"/>
              </a:solidFill>
              <a:latin typeface="Calibri"/>
              <a:ea typeface="ＭＳ Ｐゴシック" pitchFamily="-112" charset="-128"/>
              <a:cs typeface="ＭＳ Ｐゴシック"/>
            </a:endParaRPr>
          </a:p>
        </p:txBody>
      </p:sp>
      <p:sp>
        <p:nvSpPr>
          <p:cNvPr id="8" name="Rectangle 3"/>
          <p:cNvSpPr txBox="1">
            <a:spLocks noChangeArrowheads="1"/>
          </p:cNvSpPr>
          <p:nvPr/>
        </p:nvSpPr>
        <p:spPr bwMode="auto">
          <a:xfrm>
            <a:off x="587829" y="901855"/>
            <a:ext cx="5279571" cy="2756993"/>
          </a:xfrm>
          <a:prstGeom prst="rect">
            <a:avLst/>
          </a:prstGeom>
          <a:noFill/>
          <a:ln w="9525">
            <a:noFill/>
            <a:miter lim="800000"/>
            <a:headEnd/>
            <a:tailEnd/>
          </a:ln>
        </p:spPr>
        <p:txBody>
          <a:bodyPr/>
          <a:lstStyle/>
          <a:p>
            <a:pPr defTabSz="457200" eaLnBrk="1" fontAlgn="auto" hangingPunct="1">
              <a:spcBef>
                <a:spcPct val="20000"/>
              </a:spcBef>
              <a:spcAft>
                <a:spcPts val="0"/>
              </a:spcAft>
              <a:defRPr/>
            </a:pPr>
            <a:r>
              <a:rPr lang="en-US" sz="2000" b="1" kern="0" dirty="0">
                <a:solidFill>
                  <a:prstClr val="black"/>
                </a:solidFill>
                <a:latin typeface="Calibri"/>
                <a:ea typeface="ＭＳ Ｐゴシック" pitchFamily="-112" charset="-128"/>
              </a:rPr>
              <a:t>Core Modules – 1 (4x/year)</a:t>
            </a:r>
          </a:p>
          <a:p>
            <a:pPr marL="342900" indent="-342900" defTabSz="457200" eaLnBrk="1" fontAlgn="auto" hangingPunct="1">
              <a:spcBef>
                <a:spcPct val="20000"/>
              </a:spcBef>
              <a:spcAft>
                <a:spcPts val="0"/>
              </a:spcAft>
              <a:buFont typeface="+mj-lt"/>
              <a:buAutoNum type="arabicPeriod"/>
              <a:defRPr/>
            </a:pPr>
            <a:r>
              <a:rPr lang="en-US" sz="2000" kern="0" dirty="0">
                <a:solidFill>
                  <a:prstClr val="black"/>
                </a:solidFill>
                <a:latin typeface="Calibri"/>
                <a:ea typeface="ＭＳ Ｐゴシック" pitchFamily="-112" charset="-128"/>
              </a:rPr>
              <a:t>Crisis Assessment, Planning and Intervention</a:t>
            </a:r>
          </a:p>
          <a:p>
            <a:pPr marL="342900" indent="-342900" defTabSz="457200" eaLnBrk="1" fontAlgn="auto" hangingPunct="1">
              <a:spcBef>
                <a:spcPct val="20000"/>
              </a:spcBef>
              <a:spcAft>
                <a:spcPts val="0"/>
              </a:spcAft>
              <a:buFont typeface="+mj-lt"/>
              <a:buAutoNum type="arabicPeriod"/>
              <a:defRPr/>
            </a:pPr>
            <a:r>
              <a:rPr lang="en-US" sz="2000" kern="0" dirty="0">
                <a:solidFill>
                  <a:prstClr val="black"/>
                </a:solidFill>
                <a:latin typeface="Calibri"/>
                <a:ea typeface="ＭＳ Ｐゴシック" pitchFamily="-112" charset="-128"/>
              </a:rPr>
              <a:t>Traumatic Stress and Trauma Informed Care</a:t>
            </a:r>
            <a:endParaRPr lang="en-US" sz="2000" dirty="0">
              <a:solidFill>
                <a:prstClr val="black"/>
              </a:solidFill>
              <a:latin typeface="Calibri"/>
              <a:ea typeface="ＭＳ Ｐゴシック" pitchFamily="-112" charset="-128"/>
            </a:endParaRPr>
          </a:p>
          <a:p>
            <a:pPr marL="342900" indent="-3429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Emergency Certificate Training</a:t>
            </a:r>
          </a:p>
          <a:p>
            <a:pPr marL="342900" indent="-3429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Assessing Violence Risk in Children and Adolescents </a:t>
            </a:r>
          </a:p>
          <a:p>
            <a:pPr marL="342900" indent="-342900" defTabSz="457200" eaLnBrk="1" fontAlgn="auto" hangingPunct="1">
              <a:spcBef>
                <a:spcPct val="20000"/>
              </a:spcBef>
              <a:spcAft>
                <a:spcPts val="0"/>
              </a:spcAft>
              <a:buFont typeface="+mj-lt"/>
              <a:buAutoNum type="arabicPeriod"/>
              <a:defRPr/>
            </a:pPr>
            <a:endParaRPr lang="en-US" sz="1200" dirty="0">
              <a:solidFill>
                <a:prstClr val="black"/>
              </a:solidFill>
              <a:latin typeface="Verdana"/>
              <a:ea typeface="ＭＳ Ｐゴシック" pitchFamily="-112" charset="-128"/>
            </a:endParaRPr>
          </a:p>
          <a:p>
            <a:pPr defTabSz="457200" eaLnBrk="1" fontAlgn="auto" hangingPunct="1">
              <a:spcBef>
                <a:spcPct val="20000"/>
              </a:spcBef>
              <a:spcAft>
                <a:spcPts val="0"/>
              </a:spcAft>
              <a:defRPr/>
            </a:pPr>
            <a:endParaRPr lang="en-US" sz="1200" kern="0" dirty="0">
              <a:solidFill>
                <a:prstClr val="black"/>
              </a:solidFill>
              <a:latin typeface="Verdana"/>
              <a:ea typeface="ＭＳ Ｐゴシック" pitchFamily="-112" charset="-128"/>
            </a:endParaRPr>
          </a:p>
        </p:txBody>
      </p:sp>
      <p:sp>
        <p:nvSpPr>
          <p:cNvPr id="10" name="Rectangle 3"/>
          <p:cNvSpPr txBox="1">
            <a:spLocks noChangeArrowheads="1"/>
          </p:cNvSpPr>
          <p:nvPr/>
        </p:nvSpPr>
        <p:spPr bwMode="auto">
          <a:xfrm>
            <a:off x="6324601" y="901856"/>
            <a:ext cx="5739881" cy="5093783"/>
          </a:xfrm>
          <a:prstGeom prst="rect">
            <a:avLst/>
          </a:prstGeom>
          <a:noFill/>
          <a:ln w="9525">
            <a:noFill/>
            <a:miter lim="800000"/>
            <a:headEnd/>
            <a:tailEnd/>
          </a:ln>
        </p:spPr>
        <p:txBody>
          <a:bodyPr/>
          <a:lstStyle/>
          <a:p>
            <a:pPr defTabSz="457200" eaLnBrk="1" fontAlgn="auto" hangingPunct="1">
              <a:spcBef>
                <a:spcPct val="20000"/>
              </a:spcBef>
              <a:spcAft>
                <a:spcPts val="0"/>
              </a:spcAft>
              <a:defRPr/>
            </a:pPr>
            <a:r>
              <a:rPr lang="en-US" sz="2000" b="1" dirty="0">
                <a:solidFill>
                  <a:prstClr val="black"/>
                </a:solidFill>
                <a:latin typeface="Calibri"/>
                <a:ea typeface="ＭＳ Ｐゴシック" pitchFamily="-112" charset="-128"/>
              </a:rPr>
              <a:t>Core Modules – 2 (3x/year)</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21</a:t>
            </a:r>
            <a:r>
              <a:rPr lang="en-US" sz="2000" baseline="30000" dirty="0">
                <a:solidFill>
                  <a:prstClr val="black"/>
                </a:solidFill>
                <a:latin typeface="Calibri"/>
                <a:ea typeface="ＭＳ Ｐゴシック" pitchFamily="-112" charset="-128"/>
              </a:rPr>
              <a:t>st</a:t>
            </a:r>
            <a:r>
              <a:rPr lang="en-US" sz="2000" dirty="0">
                <a:solidFill>
                  <a:prstClr val="black"/>
                </a:solidFill>
                <a:latin typeface="Calibri"/>
                <a:ea typeface="ＭＳ Ｐゴシック" pitchFamily="-112" charset="-128"/>
              </a:rPr>
              <a:t> Century Culturally Responsive Mental Health Care</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Disaster Behavioral Health Response Network (DBHRN)</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An Overview of Intellectual Disabilities and Positive Behavioral Supports</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Question, Persuade and Refer (QPR) (in-house training)</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Strengths-Based Crisis Planning</a:t>
            </a:r>
          </a:p>
          <a:p>
            <a:pPr marL="228600" indent="-228600" defTabSz="457200" eaLnBrk="1" fontAlgn="auto" hangingPunct="1">
              <a:spcBef>
                <a:spcPct val="20000"/>
              </a:spcBef>
              <a:spcAft>
                <a:spcPts val="0"/>
              </a:spcAft>
              <a:buFont typeface="+mj-lt"/>
              <a:buAutoNum type="arabicPeriod"/>
              <a:defRPr/>
            </a:pPr>
            <a:r>
              <a:rPr lang="en-US" sz="2000" dirty="0">
                <a:solidFill>
                  <a:prstClr val="black"/>
                </a:solidFill>
                <a:latin typeface="Calibri"/>
                <a:ea typeface="ＭＳ Ｐゴシック" pitchFamily="-112" charset="-128"/>
              </a:rPr>
              <a:t>Columbia Suicide Severity Rating Scale (C-SSRS) (Online training)</a:t>
            </a:r>
          </a:p>
          <a:p>
            <a:pPr marL="228600" indent="-228600" defTabSz="457200" eaLnBrk="1" fontAlgn="auto" hangingPunct="1">
              <a:spcBef>
                <a:spcPct val="20000"/>
              </a:spcBef>
              <a:spcAft>
                <a:spcPts val="0"/>
              </a:spcAft>
              <a:buFont typeface="+mj-lt"/>
              <a:buAutoNum type="arabicPeriod"/>
              <a:defRPr/>
            </a:pPr>
            <a:r>
              <a:rPr lang="en-US" sz="2000" kern="0" dirty="0">
                <a:solidFill>
                  <a:prstClr val="black"/>
                </a:solidFill>
                <a:latin typeface="Calibri"/>
                <a:ea typeface="ＭＳ Ｐゴシック" pitchFamily="-112" charset="-128"/>
              </a:rPr>
              <a:t>Adolescent Screening, Brief Intervention and Referral to Treatment (A-SBIRT)(in-house training)</a:t>
            </a:r>
          </a:p>
          <a:p>
            <a:pPr marL="228600" indent="-228600" defTabSz="457200" eaLnBrk="1" fontAlgn="auto" hangingPunct="1">
              <a:spcBef>
                <a:spcPct val="20000"/>
              </a:spcBef>
              <a:spcAft>
                <a:spcPts val="0"/>
              </a:spcAft>
              <a:buFont typeface="+mj-lt"/>
              <a:buAutoNum type="arabicPeriod"/>
              <a:defRPr/>
            </a:pPr>
            <a:r>
              <a:rPr lang="en-US" sz="2000" kern="0" dirty="0">
                <a:solidFill>
                  <a:prstClr val="black"/>
                </a:solidFill>
                <a:latin typeface="Calibri"/>
                <a:ea typeface="ＭＳ Ｐゴシック" pitchFamily="-112" charset="-128"/>
              </a:rPr>
              <a:t>Autism Spectrum Disorder (added in FY2018)</a:t>
            </a:r>
          </a:p>
          <a:p>
            <a:pPr marL="228600" indent="-228600" defTabSz="457200" eaLnBrk="1" fontAlgn="auto" hangingPunct="1">
              <a:spcBef>
                <a:spcPct val="20000"/>
              </a:spcBef>
              <a:spcAft>
                <a:spcPts val="0"/>
              </a:spcAft>
              <a:buFont typeface="+mj-lt"/>
              <a:buAutoNum type="arabicPeriod"/>
              <a:defRPr/>
            </a:pPr>
            <a:endParaRPr lang="en-US" sz="1200" dirty="0">
              <a:solidFill>
                <a:prstClr val="black"/>
              </a:solidFill>
              <a:latin typeface="Verdana"/>
              <a:ea typeface="ＭＳ Ｐゴシック" pitchFamily="-112" charset="-128"/>
            </a:endParaRPr>
          </a:p>
          <a:p>
            <a:pPr marL="228600" indent="-228600" defTabSz="457200" eaLnBrk="1" fontAlgn="auto" hangingPunct="1">
              <a:spcBef>
                <a:spcPct val="20000"/>
              </a:spcBef>
              <a:spcAft>
                <a:spcPts val="0"/>
              </a:spcAft>
              <a:buFont typeface="+mj-lt"/>
              <a:buAutoNum type="arabicPeriod"/>
              <a:defRPr/>
            </a:pPr>
            <a:endParaRPr lang="en-US" sz="1200" dirty="0">
              <a:solidFill>
                <a:prstClr val="black"/>
              </a:solidFill>
              <a:latin typeface="Verdana"/>
              <a:ea typeface="ＭＳ Ｐゴシック" pitchFamily="-112" charset="-128"/>
            </a:endParaRPr>
          </a:p>
          <a:p>
            <a:pPr marL="342900" indent="-342900" defTabSz="457200" eaLnBrk="1" fontAlgn="auto" hangingPunct="1">
              <a:spcBef>
                <a:spcPct val="20000"/>
              </a:spcBef>
              <a:spcAft>
                <a:spcPts val="0"/>
              </a:spcAft>
              <a:buFont typeface="+mj-lt"/>
              <a:buAutoNum type="arabicPeriod" startAt="7"/>
              <a:defRPr/>
            </a:pPr>
            <a:endParaRPr lang="en-US" sz="1200" kern="0" dirty="0">
              <a:solidFill>
                <a:prstClr val="black"/>
              </a:solidFill>
              <a:latin typeface="Verdana"/>
              <a:ea typeface="ＭＳ Ｐゴシック" pitchFamily="-112" charset="-128"/>
            </a:endParaRPr>
          </a:p>
          <a:p>
            <a:pPr defTabSz="457200" eaLnBrk="1" fontAlgn="auto" hangingPunct="1">
              <a:spcBef>
                <a:spcPct val="20000"/>
              </a:spcBef>
              <a:spcAft>
                <a:spcPts val="0"/>
              </a:spcAft>
              <a:defRPr/>
            </a:pPr>
            <a:endParaRPr lang="en-US" sz="1400" kern="0" dirty="0">
              <a:solidFill>
                <a:prstClr val="black"/>
              </a:solidFill>
              <a:latin typeface="Verdana"/>
              <a:ea typeface="ＭＳ Ｐゴシック" pitchFamily="-112" charset="-128"/>
            </a:endParaRPr>
          </a:p>
          <a:p>
            <a:pPr marL="342900" indent="-342900" defTabSz="457200" eaLnBrk="1" fontAlgn="auto" hangingPunct="1">
              <a:spcBef>
                <a:spcPct val="20000"/>
              </a:spcBef>
              <a:spcAft>
                <a:spcPts val="0"/>
              </a:spcAft>
              <a:buFont typeface="Arial" pitchFamily="34" charset="0"/>
              <a:buChar char="•"/>
              <a:defRPr/>
            </a:pPr>
            <a:endParaRPr lang="en-US" sz="1400" kern="0" dirty="0">
              <a:solidFill>
                <a:srgbClr val="45037B"/>
              </a:solidFill>
              <a:latin typeface="Verdana"/>
              <a:ea typeface="ＭＳ Ｐゴシック" pitchFamily="-112" charset="-128"/>
            </a:endParaRPr>
          </a:p>
          <a:p>
            <a:pPr marL="342900" indent="-342900" defTabSz="457200" eaLnBrk="1" fontAlgn="auto" hangingPunct="1">
              <a:spcBef>
                <a:spcPct val="20000"/>
              </a:spcBef>
              <a:spcAft>
                <a:spcPts val="0"/>
              </a:spcAft>
              <a:defRPr/>
            </a:pPr>
            <a:endParaRPr lang="en-US" sz="1200" kern="0" dirty="0">
              <a:solidFill>
                <a:srgbClr val="45037B"/>
              </a:solidFill>
              <a:latin typeface="Verdana"/>
              <a:ea typeface="ＭＳ Ｐゴシック" pitchFamily="-112" charset="-128"/>
            </a:endParaRPr>
          </a:p>
          <a:p>
            <a:pPr marL="342900" indent="-342900" defTabSz="457200" eaLnBrk="1" fontAlgn="auto" hangingPunct="1">
              <a:spcBef>
                <a:spcPct val="20000"/>
              </a:spcBef>
              <a:spcAft>
                <a:spcPts val="0"/>
              </a:spcAft>
              <a:buFont typeface="Arial" pitchFamily="34" charset="0"/>
              <a:buChar char="•"/>
              <a:defRPr/>
            </a:pPr>
            <a:endParaRPr lang="en-US" sz="1200" kern="0" dirty="0">
              <a:solidFill>
                <a:srgbClr val="45037B"/>
              </a:solidFill>
              <a:latin typeface="Verdana"/>
              <a:ea typeface="ＭＳ Ｐゴシック" pitchFamily="-112" charset="-128"/>
            </a:endParaRPr>
          </a:p>
        </p:txBody>
      </p:sp>
    </p:spTree>
    <p:extLst>
      <p:ext uri="{BB962C8B-B14F-4D97-AF65-F5344CB8AC3E}">
        <p14:creationId xmlns:p14="http://schemas.microsoft.com/office/powerpoint/2010/main" val="351056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3" y="0"/>
            <a:ext cx="8229600" cy="807586"/>
          </a:xfrm>
        </p:spPr>
        <p:txBody>
          <a:bodyPr>
            <a:normAutofit/>
          </a:bodyPr>
          <a:lstStyle/>
          <a:p>
            <a:r>
              <a:rPr lang="en-US" sz="3600" dirty="0"/>
              <a:t>Outreach Activities</a:t>
            </a:r>
          </a:p>
        </p:txBody>
      </p:sp>
      <p:sp>
        <p:nvSpPr>
          <p:cNvPr id="4" name="Rectangle 3"/>
          <p:cNvSpPr txBox="1">
            <a:spLocks noGrp="1" noChangeArrowheads="1"/>
          </p:cNvSpPr>
          <p:nvPr>
            <p:ph idx="1"/>
          </p:nvPr>
        </p:nvSpPr>
        <p:spPr bwMode="auto">
          <a:xfrm>
            <a:off x="357673" y="1777507"/>
            <a:ext cx="11109648" cy="46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a:defRPr/>
            </a:pPr>
            <a:r>
              <a:rPr lang="en-US" sz="2800" dirty="0">
                <a:solidFill>
                  <a:prstClr val="black"/>
                </a:solidFill>
                <a:latin typeface="Calibri"/>
              </a:rPr>
              <a:t>Minimum 24 formal outreach activities per year for all providers</a:t>
            </a:r>
          </a:p>
          <a:p>
            <a:pPr lvl="2">
              <a:defRPr/>
            </a:pPr>
            <a:r>
              <a:rPr lang="en-US" sz="2800" dirty="0">
                <a:solidFill>
                  <a:prstClr val="black"/>
                </a:solidFill>
                <a:latin typeface="Calibri"/>
              </a:rPr>
              <a:t>Priority will be given to schools, law enforcement, foster care providers and identified high volume referrers to local Emergency Departments. </a:t>
            </a:r>
          </a:p>
          <a:p>
            <a:pPr>
              <a:defRPr/>
            </a:pPr>
            <a:endParaRPr lang="en-US" sz="2800" dirty="0">
              <a:solidFill>
                <a:prstClr val="black"/>
              </a:solidFill>
              <a:latin typeface="Calibri"/>
            </a:endParaRPr>
          </a:p>
          <a:p>
            <a:pPr>
              <a:defRPr/>
            </a:pPr>
            <a:r>
              <a:rPr lang="en-US" sz="2800" dirty="0">
                <a:solidFill>
                  <a:prstClr val="black"/>
                </a:solidFill>
                <a:latin typeface="Calibri"/>
              </a:rPr>
              <a:t>52 outreach activities for those below the per 1000 service reach benchmark</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73" y="6116864"/>
            <a:ext cx="838201" cy="58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95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52" y="80906"/>
            <a:ext cx="8679361" cy="639762"/>
          </a:xfrm>
        </p:spPr>
        <p:txBody>
          <a:bodyPr>
            <a:normAutofit fontScale="90000"/>
          </a:bodyPr>
          <a:lstStyle/>
          <a:p>
            <a:r>
              <a:rPr lang="en-US" sz="4000" dirty="0"/>
              <a:t>Annual Quality Improvement Plan (QIP)</a:t>
            </a:r>
          </a:p>
        </p:txBody>
      </p:sp>
      <p:sp>
        <p:nvSpPr>
          <p:cNvPr id="4" name="Rectangle 3"/>
          <p:cNvSpPr txBox="1">
            <a:spLocks noGrp="1" noChangeArrowheads="1"/>
          </p:cNvSpPr>
          <p:nvPr>
            <p:ph idx="1"/>
          </p:nvPr>
        </p:nvSpPr>
        <p:spPr bwMode="auto">
          <a:xfrm>
            <a:off x="477552" y="900741"/>
            <a:ext cx="11223035" cy="54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a:defRPr/>
            </a:pPr>
            <a:r>
              <a:rPr lang="en-US" dirty="0">
                <a:solidFill>
                  <a:prstClr val="black"/>
                </a:solidFill>
              </a:rPr>
              <a:t>Contractor will identify: </a:t>
            </a:r>
          </a:p>
          <a:p>
            <a:pPr lvl="1">
              <a:defRPr/>
            </a:pPr>
            <a:r>
              <a:rPr lang="en-US" sz="2400" dirty="0">
                <a:solidFill>
                  <a:prstClr val="black"/>
                </a:solidFill>
                <a:ea typeface="ＭＳ Ｐゴシック" panose="020B0600070205080204" pitchFamily="34" charset="-128"/>
              </a:rPr>
              <a:t>Areas of strength supported by data, i.e. areas of practice that the </a:t>
            </a:r>
            <a:r>
              <a:rPr lang="en-US" sz="2400" dirty="0" smtClean="0">
                <a:solidFill>
                  <a:prstClr val="black"/>
                </a:solidFill>
                <a:ea typeface="ＭＳ Ｐゴシック" panose="020B0600070205080204" pitchFamily="34" charset="-128"/>
              </a:rPr>
              <a:t>Contractor </a:t>
            </a:r>
            <a:r>
              <a:rPr lang="en-US" sz="2400" dirty="0">
                <a:solidFill>
                  <a:prstClr val="black"/>
                </a:solidFill>
                <a:ea typeface="ＭＳ Ｐゴシック" panose="020B0600070205080204" pitchFamily="34" charset="-128"/>
              </a:rPr>
              <a:t>believes are being accomplished in the most beneficial way possible. </a:t>
            </a:r>
            <a:r>
              <a:rPr lang="en-US" sz="2400" dirty="0" smtClean="0">
                <a:solidFill>
                  <a:prstClr val="black"/>
                </a:solidFill>
                <a:ea typeface="ＭＳ Ｐゴシック" panose="020B0600070205080204" pitchFamily="34" charset="-128"/>
              </a:rPr>
              <a:t>In </a:t>
            </a:r>
            <a:r>
              <a:rPr lang="en-US" sz="2400" dirty="0">
                <a:solidFill>
                  <a:prstClr val="black"/>
                </a:solidFill>
                <a:ea typeface="ＭＳ Ｐゴシック" panose="020B0600070205080204" pitchFamily="34" charset="-128"/>
              </a:rPr>
              <a:t>addition, the </a:t>
            </a:r>
            <a:r>
              <a:rPr lang="en-US" sz="2400" u="sng" dirty="0">
                <a:solidFill>
                  <a:prstClr val="black"/>
                </a:solidFill>
                <a:ea typeface="ＭＳ Ｐゴシック" panose="020B0600070205080204" pitchFamily="34" charset="-128"/>
              </a:rPr>
              <a:t>Plan</a:t>
            </a:r>
            <a:r>
              <a:rPr lang="en-US" sz="2400" dirty="0">
                <a:solidFill>
                  <a:prstClr val="black"/>
                </a:solidFill>
                <a:ea typeface="ＭＳ Ｐゴシック" panose="020B0600070205080204" pitchFamily="34" charset="-128"/>
              </a:rPr>
              <a:t> will include a description of the internal practice the EMPS provider uses to achieve these successes. </a:t>
            </a:r>
            <a:r>
              <a:rPr lang="en-US" sz="2400" dirty="0" smtClean="0">
                <a:solidFill>
                  <a:prstClr val="black"/>
                </a:solidFill>
                <a:ea typeface="ＭＳ Ｐゴシック" panose="020B0600070205080204" pitchFamily="34" charset="-128"/>
              </a:rPr>
              <a:t>This </a:t>
            </a:r>
            <a:r>
              <a:rPr lang="en-US" sz="2400" dirty="0">
                <a:solidFill>
                  <a:prstClr val="black"/>
                </a:solidFill>
                <a:ea typeface="ＭＳ Ｐゴシック" panose="020B0600070205080204" pitchFamily="34" charset="-128"/>
              </a:rPr>
              <a:t>information will be shared with DCF and when combined with that of other </a:t>
            </a:r>
            <a:r>
              <a:rPr lang="en-US" sz="2400" dirty="0" smtClean="0">
                <a:solidFill>
                  <a:prstClr val="black"/>
                </a:solidFill>
                <a:ea typeface="ＭＳ Ｐゴシック" panose="020B0600070205080204" pitchFamily="34" charset="-128"/>
              </a:rPr>
              <a:t>contractors</a:t>
            </a:r>
            <a:r>
              <a:rPr lang="en-US" sz="2400" dirty="0">
                <a:solidFill>
                  <a:prstClr val="black"/>
                </a:solidFill>
                <a:ea typeface="ＭＳ Ｐゴシック" panose="020B0600070205080204" pitchFamily="34" charset="-128"/>
              </a:rPr>
              <a:t>, will form a "best practice" </a:t>
            </a:r>
            <a:r>
              <a:rPr lang="en-US" sz="2400" dirty="0" smtClean="0">
                <a:solidFill>
                  <a:prstClr val="black"/>
                </a:solidFill>
                <a:ea typeface="ＭＳ Ｐゴシック" panose="020B0600070205080204" pitchFamily="34" charset="-128"/>
              </a:rPr>
              <a:t>document; </a:t>
            </a:r>
            <a:endParaRPr lang="en-US" sz="2400" dirty="0">
              <a:solidFill>
                <a:prstClr val="black"/>
              </a:solidFill>
              <a:ea typeface="ＭＳ Ｐゴシック" panose="020B0600070205080204" pitchFamily="34" charset="-128"/>
            </a:endParaRPr>
          </a:p>
          <a:p>
            <a:pPr lvl="1">
              <a:defRPr/>
            </a:pPr>
            <a:r>
              <a:rPr lang="en-US" sz="2400" dirty="0">
                <a:solidFill>
                  <a:prstClr val="black"/>
                </a:solidFill>
                <a:ea typeface="ＭＳ Ｐゴシック" panose="020B0600070205080204" pitchFamily="34" charset="-128"/>
              </a:rPr>
              <a:t>A minimum of two areas of practice in which improvement seems needed.  These areas should also be supported by data, and should be consistent with what the Department has identified as priority practice issues. </a:t>
            </a:r>
            <a:r>
              <a:rPr lang="en-US" sz="2400" dirty="0" smtClean="0">
                <a:solidFill>
                  <a:prstClr val="black"/>
                </a:solidFill>
                <a:ea typeface="ＭＳ Ｐゴシック" panose="020B0600070205080204" pitchFamily="34" charset="-128"/>
              </a:rPr>
              <a:t>The </a:t>
            </a:r>
            <a:r>
              <a:rPr lang="en-US" sz="2400" u="sng" dirty="0">
                <a:solidFill>
                  <a:prstClr val="black"/>
                </a:solidFill>
                <a:ea typeface="ＭＳ Ｐゴシック" panose="020B0600070205080204" pitchFamily="34" charset="-128"/>
              </a:rPr>
              <a:t>Plan</a:t>
            </a:r>
            <a:r>
              <a:rPr lang="en-US" sz="2400" dirty="0">
                <a:solidFill>
                  <a:prstClr val="black"/>
                </a:solidFill>
                <a:ea typeface="ＭＳ Ｐゴシック" panose="020B0600070205080204" pitchFamily="34" charset="-128"/>
              </a:rPr>
              <a:t> should articulate strategies that the Contractor believes will have a positive effect on the identified </a:t>
            </a:r>
            <a:r>
              <a:rPr lang="en-US" sz="2400" dirty="0" smtClean="0">
                <a:solidFill>
                  <a:prstClr val="black"/>
                </a:solidFill>
                <a:ea typeface="ＭＳ Ｐゴシック" panose="020B0600070205080204" pitchFamily="34" charset="-128"/>
              </a:rPr>
              <a:t>areas; and</a:t>
            </a:r>
            <a:endParaRPr lang="en-US" sz="2400" dirty="0">
              <a:solidFill>
                <a:prstClr val="black"/>
              </a:solidFill>
              <a:ea typeface="ＭＳ Ｐゴシック" panose="020B0600070205080204" pitchFamily="34" charset="-128"/>
            </a:endParaRPr>
          </a:p>
          <a:p>
            <a:pPr lvl="1">
              <a:defRPr/>
            </a:pPr>
            <a:r>
              <a:rPr lang="en-US" sz="2400" dirty="0">
                <a:solidFill>
                  <a:prstClr val="black"/>
                </a:solidFill>
                <a:ea typeface="ＭＳ Ｐゴシック" panose="020B0600070205080204" pitchFamily="34" charset="-128"/>
              </a:rPr>
              <a:t> A Data Quality Monitoring process that ensures that data entry is efficient, effective and minimizes the possibility of data errors</a:t>
            </a:r>
            <a:r>
              <a:rPr lang="en-US" sz="2400" dirty="0" smtClean="0">
                <a:solidFill>
                  <a:prstClr val="black"/>
                </a:solidFill>
                <a:ea typeface="ＭＳ Ｐゴシック" panose="020B0600070205080204" pitchFamily="34" charset="-128"/>
              </a:rPr>
              <a:t>. </a:t>
            </a:r>
            <a:r>
              <a:rPr lang="en-US" sz="2400" dirty="0">
                <a:solidFill>
                  <a:prstClr val="black"/>
                </a:solidFill>
                <a:ea typeface="ＭＳ Ｐゴシック" panose="020B0600070205080204" pitchFamily="34" charset="-128"/>
              </a:rPr>
              <a:t>The process will include the review of critical data at least weekly if not daily. </a:t>
            </a:r>
            <a:endParaRPr lang="en-US" altLang="en-US" sz="2400" kern="0" dirty="0">
              <a:solidFill>
                <a:prstClr val="black"/>
              </a:solidFill>
              <a:ea typeface="ＭＳ Ｐゴシック" panose="020B0600070205080204" pitchFamily="34" charset="-128"/>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52" y="6190861"/>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1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966" y="2497849"/>
            <a:ext cx="9455022" cy="1362075"/>
          </a:xfrm>
        </p:spPr>
        <p:txBody>
          <a:bodyPr>
            <a:noAutofit/>
          </a:bodyPr>
          <a:lstStyle/>
          <a:p>
            <a:r>
              <a:rPr lang="en-US" dirty="0"/>
              <a:t>Milwaukee’s MRSS </a:t>
            </a:r>
            <a:r>
              <a:rPr lang="en-US" dirty="0" smtClean="0"/>
              <a:t>System</a:t>
            </a:r>
            <a:br>
              <a:rPr lang="en-US" dirty="0" smtClean="0"/>
            </a:br>
            <a:r>
              <a:rPr lang="en-US" dirty="0" smtClean="0"/>
              <a:t>Lessons </a:t>
            </a:r>
            <a:r>
              <a:rPr lang="en-US" dirty="0"/>
              <a:t>Learned, Best Practices and New Directions</a:t>
            </a:r>
            <a:br>
              <a:rPr lang="en-US" dirty="0"/>
            </a:br>
            <a:endParaRPr lang="en-US" dirty="0"/>
          </a:p>
        </p:txBody>
      </p:sp>
      <p:sp>
        <p:nvSpPr>
          <p:cNvPr id="5" name="Text Placeholder 4"/>
          <p:cNvSpPr>
            <a:spLocks noGrp="1"/>
          </p:cNvSpPr>
          <p:nvPr>
            <p:ph type="body" idx="1"/>
          </p:nvPr>
        </p:nvSpPr>
        <p:spPr>
          <a:xfrm>
            <a:off x="597159" y="4074528"/>
            <a:ext cx="11206065" cy="1617146"/>
          </a:xfrm>
        </p:spPr>
        <p:txBody>
          <a:bodyPr>
            <a:normAutofit fontScale="85000" lnSpcReduction="20000"/>
          </a:bodyPr>
          <a:lstStyle/>
          <a:p>
            <a:pPr algn="r"/>
            <a:r>
              <a:rPr lang="en-US" altLang="en-US" sz="3500" b="1" dirty="0" smtClean="0"/>
              <a:t>Bruce </a:t>
            </a:r>
            <a:r>
              <a:rPr lang="en-US" altLang="en-US" sz="3500" b="1" dirty="0"/>
              <a:t>Kamradt MSW, </a:t>
            </a:r>
            <a:endParaRPr lang="en-US" altLang="en-US" sz="3500" b="1" dirty="0" smtClean="0"/>
          </a:p>
          <a:p>
            <a:pPr algn="r"/>
            <a:r>
              <a:rPr lang="en-US" altLang="en-US" sz="2600" b="1" dirty="0" smtClean="0"/>
              <a:t>Administrator Emeritus, Wraparound Milwaukee</a:t>
            </a:r>
          </a:p>
          <a:p>
            <a:pPr algn="r"/>
            <a:r>
              <a:rPr lang="en-US" altLang="en-US" sz="3500" b="1" dirty="0" smtClean="0"/>
              <a:t>Chad </a:t>
            </a:r>
            <a:r>
              <a:rPr lang="en-US" altLang="en-US" sz="3500" b="1" dirty="0"/>
              <a:t>Meinholdt LCSW, </a:t>
            </a:r>
            <a:endParaRPr lang="en-US" altLang="en-US" sz="3500" b="1" dirty="0" smtClean="0"/>
          </a:p>
          <a:p>
            <a:pPr algn="r"/>
            <a:r>
              <a:rPr lang="en-US" altLang="en-US" sz="2600" b="1" dirty="0" smtClean="0"/>
              <a:t>Director </a:t>
            </a:r>
            <a:r>
              <a:rPr lang="en-US" altLang="en-US" sz="2600" b="1" dirty="0"/>
              <a:t>of Community Centers, Milwaukee County Behavioral Health Division</a:t>
            </a:r>
            <a:endParaRPr lang="en-US" sz="2600" b="1" dirty="0"/>
          </a:p>
        </p:txBody>
      </p:sp>
    </p:spTree>
    <p:extLst>
      <p:ext uri="{BB962C8B-B14F-4D97-AF65-F5344CB8AC3E}">
        <p14:creationId xmlns:p14="http://schemas.microsoft.com/office/powerpoint/2010/main" val="314681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2"/>
          <p:cNvSpPr txBox="1">
            <a:spLocks/>
          </p:cNvSpPr>
          <p:nvPr/>
        </p:nvSpPr>
        <p:spPr bwMode="auto">
          <a:xfrm>
            <a:off x="777875" y="1720850"/>
            <a:ext cx="10780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dirty="0"/>
          </a:p>
        </p:txBody>
      </p:sp>
      <p:sp>
        <p:nvSpPr>
          <p:cNvPr id="6" name="Content Placeholder 2"/>
          <p:cNvSpPr txBox="1">
            <a:spLocks/>
          </p:cNvSpPr>
          <p:nvPr/>
        </p:nvSpPr>
        <p:spPr>
          <a:xfrm>
            <a:off x="2023242" y="1968062"/>
            <a:ext cx="8534400" cy="2667000"/>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050" i="1" dirty="0" smtClean="0">
              <a:ea typeface="ＭＳ Ｐゴシック"/>
              <a:cs typeface="ＭＳ Ｐゴシック"/>
            </a:endParaRPr>
          </a:p>
          <a:p>
            <a:pPr>
              <a:defRPr/>
            </a:pPr>
            <a:r>
              <a:rPr lang="en-US" sz="2000" i="1" dirty="0">
                <a:solidFill>
                  <a:prstClr val="black"/>
                </a:solidFill>
                <a:ea typeface="ＭＳ Ｐゴシック"/>
                <a:cs typeface="ＭＳ Ｐゴシック"/>
              </a:rPr>
              <a:t>This peer small group meeting</a:t>
            </a:r>
            <a:r>
              <a:rPr lang="en-US" sz="2000" i="1" dirty="0">
                <a:solidFill>
                  <a:prstClr val="white">
                    <a:lumMod val="50000"/>
                  </a:prstClr>
                </a:solidFill>
                <a:ea typeface="ＭＳ Ｐゴシック"/>
                <a:cs typeface="ＭＳ Ｐゴシック"/>
              </a:rPr>
              <a:t> </a:t>
            </a:r>
            <a:r>
              <a:rPr lang="en-US" sz="2000" i="1" dirty="0">
                <a:solidFill>
                  <a:prstClr val="black"/>
                </a:solidFill>
                <a:ea typeface="ＭＳ Ｐゴシック"/>
                <a:cs typeface="ＭＳ Ｐゴシック"/>
              </a:rPr>
              <a:t>is hosted by the National Technical Assistance Network for Children’s Behavioral Health (TA Network), operated by and coordinated through the University of Maryland</a:t>
            </a:r>
            <a:endParaRPr lang="en-US" sz="1050" i="1" dirty="0" smtClean="0">
              <a:ea typeface="ＭＳ Ｐゴシック"/>
              <a:cs typeface="ＭＳ Ｐゴシック"/>
            </a:endParaRPr>
          </a:p>
          <a:p>
            <a:pPr>
              <a:defRPr/>
            </a:pPr>
            <a:endParaRPr lang="en-US" sz="1050" i="1" dirty="0" smtClean="0">
              <a:ea typeface="ＭＳ Ｐゴシック"/>
              <a:cs typeface="ＭＳ Ｐゴシック"/>
            </a:endParaRPr>
          </a:p>
          <a:p>
            <a:pPr>
              <a:defRPr/>
            </a:pPr>
            <a:r>
              <a:rPr lang="en-US" sz="1050" i="1" dirty="0" smtClean="0">
                <a:ea typeface="ＭＳ Ｐゴシック"/>
                <a:cs typeface="ＭＳ Ｐゴシック"/>
              </a:rPr>
              <a:t>This presentation was prepared by the National Technical Assistance Network for Children’s Behavioral Health under contract with the U.S. Department of Health and Human Services, Substance Abuse and Mental Health Services Administration, Contract #HHSS280201500007C. </a:t>
            </a:r>
            <a:r>
              <a:rPr lang="en-US" sz="1050" i="1" dirty="0" smtClean="0"/>
              <a:t> 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p>
          <a:p>
            <a:pPr>
              <a:defRPr/>
            </a:pPr>
            <a:endParaRPr lang="en-US" sz="1050" i="1" dirty="0" smtClean="0">
              <a:ea typeface="ＭＳ Ｐゴシック"/>
              <a:cs typeface="ＭＳ Ｐゴシック"/>
            </a:endParaRPr>
          </a:p>
          <a:p>
            <a:pPr>
              <a:defRPr/>
            </a:pPr>
            <a:endParaRPr lang="en-US" sz="1050" i="1"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0" y="104191"/>
            <a:ext cx="11408081" cy="604935"/>
          </a:xfrm>
        </p:spPr>
        <p:txBody>
          <a:bodyPr>
            <a:noAutofit/>
          </a:bodyPr>
          <a:lstStyle/>
          <a:p>
            <a:pPr>
              <a:defRPr/>
            </a:pPr>
            <a:r>
              <a:rPr lang="en-US" sz="3600" b="1" dirty="0" smtClean="0">
                <a:effectLst>
                  <a:outerShdw blurRad="38100" dist="38100" dir="2700000" algn="tl">
                    <a:srgbClr val="000000">
                      <a:alpha val="43137"/>
                    </a:srgbClr>
                  </a:outerShdw>
                </a:effectLst>
              </a:rPr>
              <a:t>Lessons Learned From A System Of Care Perspective</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9200" y="1166328"/>
            <a:ext cx="11647642" cy="4898570"/>
          </a:xfrm>
        </p:spPr>
        <p:txBody>
          <a:bodyPr>
            <a:noAutofit/>
          </a:bodyPr>
          <a:lstStyle/>
          <a:p>
            <a:pPr>
              <a:defRPr/>
            </a:pPr>
            <a:r>
              <a:rPr lang="en-US" sz="2400" dirty="0"/>
              <a:t>Mobile </a:t>
            </a:r>
            <a:r>
              <a:rPr lang="en-US" sz="2400" dirty="0" smtClean="0"/>
              <a:t>Crisis:</a:t>
            </a:r>
          </a:p>
          <a:p>
            <a:pPr lvl="1">
              <a:defRPr/>
            </a:pPr>
            <a:r>
              <a:rPr lang="en-US" sz="2400" dirty="0" smtClean="0"/>
              <a:t>First </a:t>
            </a:r>
            <a:r>
              <a:rPr lang="en-US" sz="2400" dirty="0"/>
              <a:t>component of our system of care developed because of need to reduce inpatient hospital and other institutional </a:t>
            </a:r>
            <a:r>
              <a:rPr lang="en-US" sz="2400" dirty="0" smtClean="0"/>
              <a:t>care</a:t>
            </a:r>
          </a:p>
          <a:p>
            <a:pPr lvl="1">
              <a:defRPr/>
            </a:pPr>
            <a:r>
              <a:rPr lang="en-US" sz="2400" dirty="0" smtClean="0"/>
              <a:t>Allowed </a:t>
            </a:r>
            <a:r>
              <a:rPr lang="en-US" sz="2400" dirty="0"/>
              <a:t>redirection of saved monies (“Gatekeeper Function”)</a:t>
            </a:r>
          </a:p>
          <a:p>
            <a:pPr marL="0" indent="0">
              <a:buNone/>
              <a:defRPr/>
            </a:pPr>
            <a:endParaRPr lang="en-US" sz="1200" dirty="0"/>
          </a:p>
          <a:p>
            <a:pPr>
              <a:defRPr/>
            </a:pPr>
            <a:r>
              <a:rPr lang="en-US" sz="2400" dirty="0" smtClean="0"/>
              <a:t>Advantageous </a:t>
            </a:r>
            <a:r>
              <a:rPr lang="en-US" sz="2400" dirty="0"/>
              <a:t>to integrate </a:t>
            </a:r>
            <a:r>
              <a:rPr lang="en-US" sz="2400" dirty="0" smtClean="0"/>
              <a:t>Mobile Crisis </a:t>
            </a:r>
            <a:r>
              <a:rPr lang="en-US" sz="2400" dirty="0"/>
              <a:t>with the Wraparound Milwaukee system of care </a:t>
            </a:r>
            <a:r>
              <a:rPr lang="en-US" sz="2400" dirty="0" smtClean="0"/>
              <a:t>because it </a:t>
            </a:r>
            <a:r>
              <a:rPr lang="en-US" sz="2400" dirty="0"/>
              <a:t>works so closely with the care coordinators and </a:t>
            </a:r>
            <a:r>
              <a:rPr lang="en-US" sz="2400" dirty="0" smtClean="0"/>
              <a:t>child &amp; family team </a:t>
            </a:r>
            <a:r>
              <a:rPr lang="en-US" sz="2400" dirty="0"/>
              <a:t>in developing and supporting crisis/safety </a:t>
            </a:r>
            <a:r>
              <a:rPr lang="en-US" sz="2400" dirty="0" smtClean="0"/>
              <a:t>plans</a:t>
            </a:r>
          </a:p>
          <a:p>
            <a:pPr>
              <a:defRPr/>
            </a:pPr>
            <a:endParaRPr lang="en-US" sz="1200" dirty="0" smtClean="0"/>
          </a:p>
          <a:p>
            <a:pPr>
              <a:defRPr/>
            </a:pPr>
            <a:r>
              <a:rPr lang="en-US" sz="2400" dirty="0" smtClean="0"/>
              <a:t>Challenging </a:t>
            </a:r>
            <a:r>
              <a:rPr lang="en-US" sz="2400" dirty="0"/>
              <a:t>to integrate the Children's Mobile Crisis team with the county’s adult crisis programs due to different goals, philosophy and operations.  </a:t>
            </a:r>
            <a:endParaRPr lang="en-US" sz="2400" dirty="0" smtClean="0"/>
          </a:p>
          <a:p>
            <a:pPr lvl="1">
              <a:defRPr/>
            </a:pPr>
            <a:r>
              <a:rPr lang="en-US" sz="2400" dirty="0" smtClean="0"/>
              <a:t>That </a:t>
            </a:r>
            <a:r>
              <a:rPr lang="en-US" sz="2400" dirty="0"/>
              <a:t>is changing with some new leadership in Adult Crisis</a:t>
            </a:r>
          </a:p>
          <a:p>
            <a:pPr marL="0" indent="0">
              <a:buNone/>
              <a:defRPr/>
            </a:pPr>
            <a:endParaRPr lang="en-US" sz="1200" dirty="0"/>
          </a:p>
          <a:p>
            <a:pPr marL="0" indent="0">
              <a:buNone/>
              <a:defRPr/>
            </a:pPr>
            <a:endParaRPr lang="en-US" sz="1100" dirty="0"/>
          </a:p>
          <a:p>
            <a:pPr>
              <a:defRPr/>
            </a:pPr>
            <a:endParaRPr lang="en-US" sz="2000" dirty="0"/>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139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0"/>
            <a:ext cx="11765902" cy="741259"/>
          </a:xfrm>
        </p:spPr>
        <p:txBody>
          <a:bodyPr>
            <a:normAutofit/>
          </a:bodyPr>
          <a:lstStyle/>
          <a:p>
            <a:pPr>
              <a:defRPr/>
            </a:pPr>
            <a:r>
              <a:rPr lang="en-US" sz="3600" b="1" dirty="0" smtClean="0">
                <a:effectLst>
                  <a:outerShdw blurRad="38100" dist="38100" dir="2700000" algn="tl">
                    <a:srgbClr val="000000">
                      <a:alpha val="43137"/>
                    </a:srgbClr>
                  </a:outerShdw>
                </a:effectLst>
              </a:rPr>
              <a:t>Lessons Learned from System of Care Perspective (cont.)</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1947" y="1181952"/>
            <a:ext cx="11532636" cy="4929599"/>
          </a:xfrm>
        </p:spPr>
        <p:txBody>
          <a:bodyPr>
            <a:normAutofit/>
          </a:bodyPr>
          <a:lstStyle/>
          <a:p>
            <a:pPr>
              <a:defRPr/>
            </a:pPr>
            <a:r>
              <a:rPr lang="en-US" sz="2400" dirty="0"/>
              <a:t>Must have an array of crisis stabilization services (i.e. in-home stabilizers, crisis beds, etc.) to support crisis plans and alternatives to out of home care</a:t>
            </a:r>
          </a:p>
          <a:p>
            <a:pPr>
              <a:defRPr/>
            </a:pPr>
            <a:endParaRPr lang="en-US" sz="1200" dirty="0" smtClean="0"/>
          </a:p>
          <a:p>
            <a:pPr>
              <a:defRPr/>
            </a:pPr>
            <a:r>
              <a:rPr lang="en-US" sz="2400" dirty="0" smtClean="0"/>
              <a:t>Need </a:t>
            </a:r>
            <a:r>
              <a:rPr lang="en-US" sz="2400" dirty="0"/>
              <a:t>good relationships with inpatient psychiatric facilities including Memoranda of Understanding (MOU) to avoid arguments over medical </a:t>
            </a:r>
            <a:r>
              <a:rPr lang="en-US" sz="2400" dirty="0" smtClean="0"/>
              <a:t>necessity</a:t>
            </a:r>
          </a:p>
          <a:p>
            <a:pPr>
              <a:defRPr/>
            </a:pPr>
            <a:endParaRPr lang="en-US" sz="1200" dirty="0"/>
          </a:p>
          <a:p>
            <a:pPr>
              <a:defRPr/>
            </a:pPr>
            <a:r>
              <a:rPr lang="en-US" sz="2400" dirty="0" smtClean="0"/>
              <a:t>CMC </a:t>
            </a:r>
            <a:r>
              <a:rPr lang="en-US" sz="2400" dirty="0"/>
              <a:t>has probably the highest visibility of any piece of the SOC - high name recognition</a:t>
            </a:r>
          </a:p>
          <a:p>
            <a:pPr marL="0" indent="0">
              <a:buNone/>
              <a:defRPr/>
            </a:pPr>
            <a:endParaRPr lang="en-US" sz="1200" dirty="0"/>
          </a:p>
          <a:p>
            <a:pPr>
              <a:defRPr/>
            </a:pPr>
            <a:r>
              <a:rPr lang="en-US" sz="2400" dirty="0"/>
              <a:t>Been critical to partner with child welfare, juvenile justice, courts, schools, police and advocacy groups to get buy-in and support and to expand new service models.</a:t>
            </a:r>
          </a:p>
          <a:p>
            <a:pPr marL="0" indent="0">
              <a:buNone/>
              <a:defRPr/>
            </a:pPr>
            <a:endParaRPr lang="en-US" sz="1200" dirty="0"/>
          </a:p>
          <a:p>
            <a:pPr>
              <a:defRPr/>
            </a:pPr>
            <a:r>
              <a:rPr lang="en-US" sz="2400" dirty="0"/>
              <a:t>Need</a:t>
            </a:r>
            <a:r>
              <a:rPr lang="en-US" sz="2400" dirty="0" smtClean="0"/>
              <a:t> to integrate mobile crisis team notes and plans with care coordinator notes, plans of care in one electronic health record</a:t>
            </a:r>
            <a:endParaRPr lang="en-US" sz="2400" dirty="0"/>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65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0" y="0"/>
            <a:ext cx="11682370" cy="741259"/>
          </a:xfrm>
        </p:spPr>
        <p:txBody>
          <a:bodyPr>
            <a:noAutofit/>
          </a:bodyPr>
          <a:lstStyle/>
          <a:p>
            <a:pPr>
              <a:defRPr/>
            </a:pPr>
            <a:r>
              <a:rPr lang="en-US" altLang="ja-JP" sz="3600" b="1" dirty="0" smtClean="0">
                <a:effectLst>
                  <a:outerShdw blurRad="38100" dist="38100" dir="2700000" algn="tl">
                    <a:srgbClr val="000000">
                      <a:alpha val="43137"/>
                    </a:srgbClr>
                  </a:outerShdw>
                </a:effectLst>
              </a:rPr>
              <a:t>Hiring </a:t>
            </a:r>
            <a:r>
              <a:rPr lang="en-US" altLang="ja-JP" sz="3600" b="1" dirty="0">
                <a:effectLst>
                  <a:outerShdw blurRad="38100" dist="38100" dir="2700000" algn="tl">
                    <a:srgbClr val="000000">
                      <a:alpha val="43137"/>
                    </a:srgbClr>
                  </a:outerShdw>
                </a:effectLst>
              </a:rPr>
              <a:t>Staff: </a:t>
            </a:r>
            <a:r>
              <a:rPr lang="en-US" altLang="ja-JP" sz="3600" b="1" dirty="0" smtClean="0">
                <a:effectLst>
                  <a:outerShdw blurRad="38100" dist="38100" dir="2700000" algn="tl">
                    <a:srgbClr val="000000">
                      <a:alpha val="43137"/>
                    </a:srgbClr>
                  </a:outerShdw>
                </a:effectLst>
              </a:rPr>
              <a:t>What </a:t>
            </a:r>
            <a:r>
              <a:rPr lang="en-US" altLang="ja-JP" sz="3600" b="1" dirty="0">
                <a:effectLst>
                  <a:outerShdw blurRad="38100" dist="38100" dir="2700000" algn="tl">
                    <a:srgbClr val="000000">
                      <a:alpha val="43137"/>
                    </a:srgbClr>
                  </a:outerShdw>
                </a:effectLst>
              </a:rPr>
              <a:t>we say we want v. What we </a:t>
            </a:r>
            <a:r>
              <a:rPr lang="en-US" altLang="ja-JP" sz="3600" b="1" i="1" dirty="0">
                <a:effectLst>
                  <a:outerShdw blurRad="38100" dist="38100" dir="2700000" algn="tl">
                    <a:srgbClr val="000000">
                      <a:alpha val="43137"/>
                    </a:srgbClr>
                  </a:outerShdw>
                </a:effectLst>
              </a:rPr>
              <a:t>really</a:t>
            </a:r>
            <a:r>
              <a:rPr lang="en-US" altLang="ja-JP" sz="3600" b="1" dirty="0">
                <a:effectLst>
                  <a:outerShdw blurRad="38100" dist="38100" dir="2700000" algn="tl">
                    <a:srgbClr val="000000">
                      <a:alpha val="43137"/>
                    </a:srgbClr>
                  </a:outerShdw>
                </a:effectLst>
              </a:rPr>
              <a:t> want </a:t>
            </a:r>
            <a:endParaRPr lang="en-US" altLang="en-US" sz="3600" b="1" dirty="0">
              <a:effectLst>
                <a:outerShdw blurRad="38100" dist="38100" dir="2700000" algn="tl">
                  <a:srgbClr val="000000">
                    <a:alpha val="43137"/>
                  </a:srgbClr>
                </a:outerShdw>
              </a:effectLst>
            </a:endParaRPr>
          </a:p>
        </p:txBody>
      </p:sp>
      <p:sp>
        <p:nvSpPr>
          <p:cNvPr id="38915" name="Rectangle 1027"/>
          <p:cNvSpPr>
            <a:spLocks noGrp="1" noChangeArrowheads="1"/>
          </p:cNvSpPr>
          <p:nvPr>
            <p:ph type="body" sz="half" idx="1"/>
          </p:nvPr>
        </p:nvSpPr>
        <p:spPr>
          <a:xfrm>
            <a:off x="373225" y="1431050"/>
            <a:ext cx="5831633" cy="4525962"/>
          </a:xfrm>
        </p:spPr>
        <p:txBody>
          <a:bodyPr>
            <a:normAutofit/>
          </a:bodyPr>
          <a:lstStyle/>
          <a:p>
            <a:pPr>
              <a:lnSpc>
                <a:spcPct val="90000"/>
              </a:lnSpc>
              <a:defRPr/>
            </a:pPr>
            <a:r>
              <a:rPr lang="ja-JP" altLang="en-US" sz="2400" dirty="0"/>
              <a:t>“</a:t>
            </a:r>
            <a:r>
              <a:rPr lang="en-US" altLang="ja-JP" sz="2400" dirty="0"/>
              <a:t>Works with diverse populations</a:t>
            </a:r>
            <a:r>
              <a:rPr lang="ja-JP" altLang="en-US" sz="2400" dirty="0"/>
              <a:t>”</a:t>
            </a:r>
            <a:endParaRPr lang="en-US" altLang="ja-JP" sz="2400" dirty="0"/>
          </a:p>
          <a:p>
            <a:pPr>
              <a:lnSpc>
                <a:spcPct val="90000"/>
              </a:lnSpc>
              <a:defRPr/>
            </a:pPr>
            <a:r>
              <a:rPr lang="ja-JP" altLang="en-US" sz="2400" dirty="0"/>
              <a:t>“</a:t>
            </a:r>
            <a:r>
              <a:rPr lang="en-US" altLang="ja-JP" sz="2400" dirty="0"/>
              <a:t>Available flexible hours</a:t>
            </a:r>
            <a:r>
              <a:rPr lang="ja-JP" altLang="en-US" sz="2400" dirty="0"/>
              <a:t>”</a:t>
            </a:r>
            <a:endParaRPr lang="en-US" altLang="ja-JP" sz="2400" dirty="0"/>
          </a:p>
          <a:p>
            <a:pPr>
              <a:lnSpc>
                <a:spcPct val="90000"/>
              </a:lnSpc>
              <a:defRPr/>
            </a:pPr>
            <a:r>
              <a:rPr lang="ja-JP" altLang="en-US" sz="2400" dirty="0"/>
              <a:t>“</a:t>
            </a:r>
            <a:r>
              <a:rPr lang="en-US" altLang="ja-JP" sz="2400" dirty="0"/>
              <a:t>Explains ideas clearly</a:t>
            </a:r>
            <a:r>
              <a:rPr lang="ja-JP" altLang="en-US" sz="2400" dirty="0"/>
              <a:t>”</a:t>
            </a:r>
            <a:endParaRPr lang="en-US" altLang="ja-JP" sz="2400" dirty="0"/>
          </a:p>
          <a:p>
            <a:pPr>
              <a:lnSpc>
                <a:spcPct val="90000"/>
              </a:lnSpc>
              <a:defRPr/>
            </a:pPr>
            <a:r>
              <a:rPr lang="en-US" altLang="en-US" sz="2400" dirty="0"/>
              <a:t>Knowledge of community resources</a:t>
            </a:r>
          </a:p>
          <a:p>
            <a:pPr>
              <a:lnSpc>
                <a:spcPct val="90000"/>
              </a:lnSpc>
              <a:defRPr/>
            </a:pPr>
            <a:r>
              <a:rPr lang="en-US" altLang="en-US" sz="2400" dirty="0"/>
              <a:t>Knows emergency laws</a:t>
            </a:r>
          </a:p>
          <a:p>
            <a:pPr>
              <a:lnSpc>
                <a:spcPct val="90000"/>
              </a:lnSpc>
              <a:defRPr/>
            </a:pPr>
            <a:r>
              <a:rPr lang="ja-JP" altLang="en-US" sz="2400" dirty="0"/>
              <a:t>“</a:t>
            </a:r>
            <a:r>
              <a:rPr lang="en-US" altLang="ja-JP" sz="2400" dirty="0"/>
              <a:t>Effective interpersonal relationships…</a:t>
            </a:r>
            <a:r>
              <a:rPr lang="ja-JP" altLang="en-US" sz="2400" dirty="0"/>
              <a:t>”</a:t>
            </a:r>
            <a:endParaRPr lang="en-US" altLang="ja-JP" sz="2400" dirty="0"/>
          </a:p>
          <a:p>
            <a:pPr>
              <a:lnSpc>
                <a:spcPct val="90000"/>
              </a:lnSpc>
              <a:defRPr/>
            </a:pPr>
            <a:r>
              <a:rPr lang="en-US" altLang="en-US" sz="2400" dirty="0"/>
              <a:t>Knows steps of de-escalation</a:t>
            </a:r>
          </a:p>
          <a:p>
            <a:pPr>
              <a:lnSpc>
                <a:spcPct val="90000"/>
              </a:lnSpc>
              <a:defRPr/>
            </a:pPr>
            <a:endParaRPr lang="en-US" altLang="en-US" sz="1950" dirty="0"/>
          </a:p>
        </p:txBody>
      </p:sp>
      <p:sp>
        <p:nvSpPr>
          <p:cNvPr id="50180" name="Rectangle 1028"/>
          <p:cNvSpPr>
            <a:spLocks noGrp="1" noChangeArrowheads="1"/>
          </p:cNvSpPr>
          <p:nvPr>
            <p:ph type="body" sz="half" idx="2"/>
          </p:nvPr>
        </p:nvSpPr>
        <p:spPr>
          <a:xfrm>
            <a:off x="7053942" y="1431050"/>
            <a:ext cx="4628427" cy="4525962"/>
          </a:xfrm>
        </p:spPr>
        <p:txBody>
          <a:bodyPr>
            <a:normAutofit/>
          </a:bodyPr>
          <a:lstStyle/>
          <a:p>
            <a:r>
              <a:rPr lang="en-US" altLang="en-US" sz="2400" dirty="0">
                <a:ea typeface="ＭＳ Ｐゴシック" panose="020B0600070205080204" pitchFamily="34" charset="-128"/>
              </a:rPr>
              <a:t>Calm in a crisis </a:t>
            </a:r>
          </a:p>
          <a:p>
            <a:r>
              <a:rPr lang="en-US" altLang="en-US" sz="2400" dirty="0">
                <a:ea typeface="ＭＳ Ｐゴシック" panose="020B0600070205080204" pitchFamily="34" charset="-128"/>
              </a:rPr>
              <a:t>Non-judgmental</a:t>
            </a:r>
          </a:p>
          <a:p>
            <a:r>
              <a:rPr lang="en-US" altLang="en-US" sz="2400" dirty="0">
                <a:ea typeface="ＭＳ Ｐゴシック" panose="020B0600070205080204" pitchFamily="34" charset="-128"/>
              </a:rPr>
              <a:t>Persistent – won’t give up</a:t>
            </a:r>
          </a:p>
          <a:p>
            <a:r>
              <a:rPr lang="en-US" altLang="en-US" sz="2400" dirty="0">
                <a:ea typeface="ＭＳ Ｐゴシック" panose="020B0600070205080204" pitchFamily="34" charset="-128"/>
              </a:rPr>
              <a:t>Hopeful</a:t>
            </a:r>
          </a:p>
          <a:p>
            <a:r>
              <a:rPr lang="en-US" altLang="en-US" sz="2400" dirty="0">
                <a:ea typeface="ＭＳ Ｐゴシック" panose="020B0600070205080204" pitchFamily="34" charset="-128"/>
              </a:rPr>
              <a:t>Strengths and solutions</a:t>
            </a:r>
          </a:p>
          <a:p>
            <a:r>
              <a:rPr lang="en-US" altLang="en-US" sz="2400" dirty="0">
                <a:ea typeface="ＭＳ Ｐゴシック" panose="020B0600070205080204" pitchFamily="34" charset="-128"/>
              </a:rPr>
              <a:t>Big picture</a:t>
            </a:r>
          </a:p>
          <a:p>
            <a:r>
              <a:rPr lang="en-US" altLang="en-US" sz="2400" dirty="0">
                <a:ea typeface="ＭＳ Ｐゴシック" panose="020B0600070205080204" pitchFamily="34" charset="-128"/>
              </a:rPr>
              <a:t>Outside of </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self</a:t>
            </a:r>
            <a:r>
              <a:rPr lang="ja-JP" altLang="en-US" sz="2400" dirty="0">
                <a:ea typeface="ＭＳ Ｐゴシック" panose="020B0600070205080204" pitchFamily="34" charset="-128"/>
              </a:rPr>
              <a:t>”</a:t>
            </a:r>
            <a:endParaRPr lang="en-US" altLang="ja-JP" sz="2400" dirty="0">
              <a:ea typeface="ＭＳ Ｐゴシック" panose="020B0600070205080204" pitchFamily="34" charset="-128"/>
            </a:endParaRPr>
          </a:p>
          <a:p>
            <a:r>
              <a:rPr lang="en-US" altLang="en-US" sz="2400" dirty="0">
                <a:ea typeface="ＭＳ Ｐゴシック" panose="020B0600070205080204" pitchFamily="34" charset="-128"/>
              </a:rPr>
              <a:t>Tolerant</a:t>
            </a:r>
          </a:p>
          <a:p>
            <a:r>
              <a:rPr lang="en-US" altLang="en-US" sz="2400" dirty="0">
                <a:ea typeface="ＭＳ Ｐゴシック" panose="020B0600070205080204" pitchFamily="34" charset="-128"/>
              </a:rPr>
              <a:t>Exudes hope</a:t>
            </a:r>
          </a:p>
        </p:txBody>
      </p:sp>
      <p:pic>
        <p:nvPicPr>
          <p:cNvPr id="5" name="Picture 4"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73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rmAutofit fontScale="90000"/>
          </a:bodyPr>
          <a:lstStyle/>
          <a:p>
            <a:pPr>
              <a:defRPr/>
            </a:pPr>
            <a:r>
              <a:rPr lang="en-US" altLang="en-US" sz="4000" b="1" dirty="0">
                <a:effectLst>
                  <a:outerShdw blurRad="38100" dist="38100" dir="2700000" algn="tl">
                    <a:srgbClr val="000000">
                      <a:alpha val="43137"/>
                    </a:srgbClr>
                  </a:outerShdw>
                </a:effectLst>
              </a:rPr>
              <a:t>Staff Needs</a:t>
            </a:r>
          </a:p>
        </p:txBody>
      </p:sp>
      <p:sp>
        <p:nvSpPr>
          <p:cNvPr id="51203" name="Rectangle 3"/>
          <p:cNvSpPr>
            <a:spLocks noGrp="1" noChangeArrowheads="1"/>
          </p:cNvSpPr>
          <p:nvPr>
            <p:ph type="body" idx="1"/>
          </p:nvPr>
        </p:nvSpPr>
        <p:spPr>
          <a:xfrm>
            <a:off x="423341" y="1157061"/>
            <a:ext cx="10288202" cy="4724400"/>
          </a:xfr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Autofit/>
          </a:bodyPr>
          <a:lstStyle/>
          <a:p>
            <a:r>
              <a:rPr lang="en-US" altLang="en-US" sz="2800" dirty="0">
                <a:ea typeface="ＭＳ Ｐゴシック" panose="020B0600070205080204" pitchFamily="34" charset="-128"/>
              </a:rPr>
              <a:t>Resilience, perspective, and persistence</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“What’s in it for me?”</a:t>
            </a:r>
          </a:p>
          <a:p>
            <a:pPr lvl="1"/>
            <a:r>
              <a:rPr lang="en-US" altLang="en-US" dirty="0">
                <a:ea typeface="ＭＳ Ｐゴシック" panose="020B0600070205080204" pitchFamily="34" charset="-128"/>
              </a:rPr>
              <a:t>Hint: You’d better notice the small rewards…</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Using staff meetings, ritual and relying on each other</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Take care of yourself first</a:t>
            </a:r>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400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 y="0"/>
            <a:ext cx="10025743" cy="688910"/>
          </a:xfrm>
        </p:spPr>
        <p:txBody>
          <a:bodyPr>
            <a:normAutofit fontScale="90000"/>
          </a:bodyPr>
          <a:lstStyle/>
          <a:p>
            <a:r>
              <a:rPr lang="en-US" sz="4000" dirty="0"/>
              <a:t>Crisis Work is Especially Hard on Staff</a:t>
            </a:r>
          </a:p>
        </p:txBody>
      </p:sp>
      <p:sp>
        <p:nvSpPr>
          <p:cNvPr id="4" name="Text Placeholder 3"/>
          <p:cNvSpPr txBox="1">
            <a:spLocks/>
          </p:cNvSpPr>
          <p:nvPr/>
        </p:nvSpPr>
        <p:spPr>
          <a:xfrm>
            <a:off x="821092" y="2341983"/>
            <a:ext cx="10944809" cy="2345871"/>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rPr>
              <a:t>Leadership really needs to ensure staff are healthy, balanced and get </a:t>
            </a:r>
            <a:r>
              <a:rPr kumimoji="0" lang="en-US"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rPr>
              <a:t>along.  This </a:t>
            </a: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rPr>
              <a:t>puts them in a much more favorable place to help others.</a:t>
            </a:r>
          </a:p>
        </p:txBody>
      </p:sp>
      <p:pic>
        <p:nvPicPr>
          <p:cNvPr id="6" name="Picture 5"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972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b="1" dirty="0">
                <a:effectLst>
                  <a:outerShdw blurRad="38100" dist="38100" dir="2700000" algn="tl">
                    <a:srgbClr val="000000">
                      <a:alpha val="43137"/>
                    </a:srgbClr>
                  </a:outerShdw>
                </a:effectLst>
              </a:rPr>
              <a:t>What Is </a:t>
            </a:r>
            <a:r>
              <a:rPr lang="en-US" sz="4000" b="1" i="1" dirty="0" smtClean="0">
                <a:effectLst>
                  <a:outerShdw blurRad="38100" dist="38100" dir="2700000" algn="tl">
                    <a:srgbClr val="000000">
                      <a:alpha val="43137"/>
                    </a:srgbClr>
                  </a:outerShdw>
                </a:effectLst>
              </a:rPr>
              <a:t>Crisis </a:t>
            </a:r>
            <a:r>
              <a:rPr lang="en-US" sz="4000" b="1" i="1" dirty="0">
                <a:effectLst>
                  <a:outerShdw blurRad="38100" dist="38100" dir="2700000" algn="tl">
                    <a:srgbClr val="000000">
                      <a:alpha val="43137"/>
                    </a:srgbClr>
                  </a:outerShdw>
                </a:effectLst>
              </a:rPr>
              <a:t>Intervention</a:t>
            </a:r>
            <a:r>
              <a:rPr lang="en-US" sz="4000" b="1" i="1" dirty="0" smtClean="0">
                <a:effectLst>
                  <a:outerShdw blurRad="38100" dist="38100" dir="2700000" algn="tl">
                    <a:srgbClr val="000000">
                      <a:alpha val="43137"/>
                    </a:srgbClr>
                  </a:outerShdw>
                </a:effectLst>
              </a:rPr>
              <a:t>?</a:t>
            </a:r>
            <a:endParaRPr lang="en-US" sz="4000" b="1" i="1" dirty="0">
              <a:effectLst>
                <a:outerShdw blurRad="38100" dist="38100" dir="2700000" algn="tl">
                  <a:srgbClr val="000000">
                    <a:alpha val="43137"/>
                  </a:srgbClr>
                </a:outerShdw>
              </a:effectLst>
            </a:endParaRPr>
          </a:p>
        </p:txBody>
      </p:sp>
      <p:sp>
        <p:nvSpPr>
          <p:cNvPr id="47107" name="Content Placeholder 2"/>
          <p:cNvSpPr>
            <a:spLocks noGrp="1"/>
          </p:cNvSpPr>
          <p:nvPr>
            <p:ph idx="1"/>
          </p:nvPr>
        </p:nvSpPr>
        <p:spPr>
          <a:xfrm>
            <a:off x="423341" y="1194320"/>
            <a:ext cx="7620000" cy="4297363"/>
          </a:xfrm>
        </p:spPr>
        <p:txBody>
          <a:bodyPr/>
          <a:lstStyle/>
          <a:p>
            <a:r>
              <a:rPr lang="en-US" altLang="en-US" sz="2800" dirty="0">
                <a:ea typeface="ＭＳ Ｐゴシック" panose="020B0600070205080204" pitchFamily="34" charset="-128"/>
              </a:rPr>
              <a:t>A lifeline</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Emotional CPR</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Psychological First Aid (PFA)</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A strategy and service on the continuum of help</a:t>
            </a: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23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193"/>
            <a:ext cx="12092473" cy="697071"/>
          </a:xfr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rmAutofit/>
          </a:bodyPr>
          <a:lstStyle/>
          <a:p>
            <a:pPr>
              <a:defRPr/>
            </a:pPr>
            <a:r>
              <a:rPr lang="en-US" altLang="en-US" sz="3400" b="1" dirty="0">
                <a:effectLst>
                  <a:outerShdw blurRad="38100" dist="38100" dir="2700000" algn="tl">
                    <a:srgbClr val="000000">
                      <a:alpha val="43137"/>
                    </a:srgbClr>
                  </a:outerShdw>
                </a:effectLst>
              </a:rPr>
              <a:t>And When Responding, There’s </a:t>
            </a:r>
            <a:r>
              <a:rPr lang="en-US" altLang="en-US" sz="3400" b="1" dirty="0" smtClean="0">
                <a:effectLst>
                  <a:outerShdw blurRad="38100" dist="38100" dir="2700000" algn="tl">
                    <a:srgbClr val="000000">
                      <a:alpha val="43137"/>
                    </a:srgbClr>
                  </a:outerShdw>
                </a:effectLst>
              </a:rPr>
              <a:t>Theory (Looks </a:t>
            </a:r>
            <a:r>
              <a:rPr lang="en-US" altLang="en-US" sz="3400" b="1" dirty="0">
                <a:effectLst>
                  <a:outerShdw blurRad="38100" dist="38100" dir="2700000" algn="tl">
                    <a:srgbClr val="000000">
                      <a:alpha val="43137"/>
                    </a:srgbClr>
                  </a:outerShdw>
                </a:effectLst>
              </a:rPr>
              <a:t>easy doesn’t it?)…</a:t>
            </a:r>
          </a:p>
        </p:txBody>
      </p:sp>
      <p:sp>
        <p:nvSpPr>
          <p:cNvPr id="57347" name="Rectangle 3"/>
          <p:cNvSpPr>
            <a:spLocks noGrp="1" noChangeArrowheads="1"/>
          </p:cNvSpPr>
          <p:nvPr>
            <p:ph type="body" idx="1"/>
          </p:nvPr>
        </p:nvSpPr>
        <p:spPr>
          <a:xfrm>
            <a:off x="797768" y="1407369"/>
            <a:ext cx="6321490" cy="4297363"/>
          </a:xfr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lstStyle/>
          <a:p>
            <a:r>
              <a:rPr lang="en-US" altLang="en-US" sz="2800" dirty="0">
                <a:ea typeface="ＭＳ Ｐゴシック" panose="020B0600070205080204" pitchFamily="34" charset="-128"/>
              </a:rPr>
              <a:t>Contact, establish relationships</a:t>
            </a:r>
          </a:p>
          <a:p>
            <a:r>
              <a:rPr lang="en-US" altLang="en-US" sz="2800" dirty="0">
                <a:ea typeface="ＭＳ Ｐゴシック" panose="020B0600070205080204" pitchFamily="34" charset="-128"/>
              </a:rPr>
              <a:t>Define problem - assess dangerousness</a:t>
            </a:r>
          </a:p>
          <a:p>
            <a:r>
              <a:rPr lang="en-US" altLang="en-US" sz="2800" dirty="0">
                <a:ea typeface="ＭＳ Ｐゴシック" panose="020B0600070205080204" pitchFamily="34" charset="-128"/>
              </a:rPr>
              <a:t>Explore past coping strategies</a:t>
            </a:r>
          </a:p>
          <a:p>
            <a:r>
              <a:rPr lang="en-US" altLang="en-US" sz="2800" dirty="0">
                <a:ea typeface="ＭＳ Ｐゴシック" panose="020B0600070205080204" pitchFamily="34" charset="-128"/>
              </a:rPr>
              <a:t>Generate alternatives</a:t>
            </a:r>
          </a:p>
          <a:p>
            <a:r>
              <a:rPr lang="en-US" altLang="en-US" sz="2800" dirty="0">
                <a:ea typeface="ＭＳ Ｐゴシック" panose="020B0600070205080204" pitchFamily="34" charset="-128"/>
              </a:rPr>
              <a:t>Develop and implement action plan</a:t>
            </a:r>
          </a:p>
          <a:p>
            <a:r>
              <a:rPr lang="en-US" altLang="en-US" sz="2800" dirty="0">
                <a:ea typeface="ＭＳ Ｐゴシック" panose="020B0600070205080204" pitchFamily="34" charset="-128"/>
              </a:rPr>
              <a:t>Follow up</a:t>
            </a:r>
          </a:p>
        </p:txBody>
      </p:sp>
      <p:pic>
        <p:nvPicPr>
          <p:cNvPr id="57348" name="Picture 4" descr="j01377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656" y="2817845"/>
            <a:ext cx="3972157" cy="321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mcgarrie\AppData\Local\Microsoft\Windows\Temporary Internet Files\Content.Outlook\WHRV9TWG\WrapLogo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55840"/>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60-6064-HQCD100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869077"/>
            <a:ext cx="8308910" cy="553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mcgarrie\AppData\Local\Microsoft\Windows\Temporary Internet Files\Content.Outlook\WHRV9TWG\WrapLogo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875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103632"/>
            <a:ext cx="10046208" cy="627888"/>
          </a:xfrm>
        </p:spPr>
        <p:txBody>
          <a:bodyPr>
            <a:normAutofit fontScale="90000"/>
          </a:bodyPr>
          <a:lstStyle/>
          <a:p>
            <a:pPr>
              <a:defRPr/>
            </a:pPr>
            <a:r>
              <a:rPr lang="en-US" sz="4000" b="1" dirty="0" smtClean="0">
                <a:effectLst>
                  <a:outerShdw blurRad="38100" dist="38100" dir="2700000" algn="tl">
                    <a:srgbClr val="000000">
                      <a:alpha val="43137"/>
                    </a:srgbClr>
                  </a:outerShdw>
                </a:effectLst>
              </a:rPr>
              <a:t>The </a:t>
            </a:r>
            <a:r>
              <a:rPr lang="en-US" sz="4000" b="1" dirty="0">
                <a:effectLst>
                  <a:outerShdw blurRad="38100" dist="38100" dir="2700000" algn="tl">
                    <a:srgbClr val="000000">
                      <a:alpha val="43137"/>
                    </a:srgbClr>
                  </a:outerShdw>
                </a:effectLst>
              </a:rPr>
              <a:t>X-factor in Crisis Intervention</a:t>
            </a:r>
          </a:p>
        </p:txBody>
      </p:sp>
      <p:sp>
        <p:nvSpPr>
          <p:cNvPr id="3" name="Text Placeholder 2"/>
          <p:cNvSpPr>
            <a:spLocks noGrp="1"/>
          </p:cNvSpPr>
          <p:nvPr>
            <p:ph idx="1"/>
          </p:nvPr>
        </p:nvSpPr>
        <p:spPr>
          <a:xfrm>
            <a:off x="135292" y="2093977"/>
            <a:ext cx="12056708" cy="2925763"/>
          </a:xfrm>
        </p:spPr>
        <p:txBody>
          <a:bodyPr>
            <a:normAutofit/>
          </a:bodyPr>
          <a:lstStyle/>
          <a:p>
            <a:pPr marL="0" indent="0" algn="ctr">
              <a:buNone/>
              <a:defRPr/>
            </a:pPr>
            <a:r>
              <a:rPr lang="en-US" sz="4000" b="1" dirty="0">
                <a:solidFill>
                  <a:srgbClr val="C00000"/>
                </a:solidFill>
                <a:effectLst>
                  <a:outerShdw blurRad="38100" dist="38100" dir="2700000" algn="tl">
                    <a:srgbClr val="000000">
                      <a:alpha val="43137"/>
                    </a:srgbClr>
                  </a:outerShdw>
                </a:effectLst>
              </a:rPr>
              <a:t>Engagement! </a:t>
            </a:r>
          </a:p>
          <a:p>
            <a:pPr marL="0" indent="0">
              <a:buNone/>
              <a:defRPr/>
            </a:pPr>
            <a:r>
              <a:rPr lang="en-US" dirty="0" smtClean="0"/>
              <a:t>The </a:t>
            </a:r>
            <a:r>
              <a:rPr lang="en-US" dirty="0"/>
              <a:t>FBI’s secret to hostage situations, and more = </a:t>
            </a:r>
            <a:r>
              <a:rPr lang="en-US" i="1" dirty="0">
                <a:solidFill>
                  <a:schemeClr val="bg1">
                    <a:lumMod val="50000"/>
                  </a:schemeClr>
                </a:solidFill>
                <a:effectLst>
                  <a:outerShdw blurRad="38100" dist="38100" dir="2700000" algn="tl">
                    <a:srgbClr val="000000">
                      <a:alpha val="43137"/>
                    </a:srgbClr>
                  </a:outerShdw>
                </a:effectLst>
              </a:rPr>
              <a:t>empathy and </a:t>
            </a:r>
            <a:r>
              <a:rPr lang="en-US" i="1" dirty="0" smtClean="0">
                <a:solidFill>
                  <a:schemeClr val="bg1">
                    <a:lumMod val="50000"/>
                  </a:schemeClr>
                </a:solidFill>
                <a:effectLst>
                  <a:outerShdw blurRad="38100" dist="38100" dir="2700000" algn="tl">
                    <a:srgbClr val="000000">
                      <a:alpha val="43137"/>
                    </a:srgbClr>
                  </a:outerShdw>
                </a:effectLst>
              </a:rPr>
              <a:t>banter</a:t>
            </a:r>
            <a:endParaRPr lang="en-US" dirty="0"/>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56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5292" y="0"/>
            <a:ext cx="11791612" cy="743712"/>
          </a:xfr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Autofit/>
          </a:bodyPr>
          <a:lstStyle/>
          <a:p>
            <a:pPr>
              <a:defRPr/>
            </a:pPr>
            <a:r>
              <a:rPr lang="en-US" altLang="en-US" sz="3600" b="1" dirty="0" smtClean="0">
                <a:effectLst>
                  <a:outerShdw blurRad="38100" dist="38100" dir="2700000" algn="tl">
                    <a:srgbClr val="000000">
                      <a:alpha val="43137"/>
                    </a:srgbClr>
                  </a:outerShdw>
                </a:effectLst>
              </a:rPr>
              <a:t/>
            </a:r>
            <a:br>
              <a:rPr lang="en-US" altLang="en-US" sz="3600" b="1" dirty="0" smtClean="0">
                <a:effectLst>
                  <a:outerShdw blurRad="38100" dist="38100" dir="2700000" algn="tl">
                    <a:srgbClr val="000000">
                      <a:alpha val="43137"/>
                    </a:srgbClr>
                  </a:outerShdw>
                </a:effectLst>
              </a:rPr>
            </a:br>
            <a:r>
              <a:rPr lang="en-US" altLang="en-US" sz="3600" b="1" dirty="0" smtClean="0">
                <a:effectLst>
                  <a:outerShdw blurRad="38100" dist="38100" dir="2700000" algn="tl">
                    <a:srgbClr val="000000">
                      <a:alpha val="43137"/>
                    </a:srgbClr>
                  </a:outerShdw>
                </a:effectLst>
              </a:rPr>
              <a:t>Hospitalization: </a:t>
            </a:r>
            <a:br>
              <a:rPr lang="en-US" altLang="en-US" sz="3600" b="1" dirty="0" smtClean="0">
                <a:effectLst>
                  <a:outerShdw blurRad="38100" dist="38100" dir="2700000" algn="tl">
                    <a:srgbClr val="000000">
                      <a:alpha val="43137"/>
                    </a:srgbClr>
                  </a:outerShdw>
                </a:effectLst>
              </a:rPr>
            </a:br>
            <a:endParaRPr lang="en-US" altLang="en-US" sz="3600" b="1" dirty="0">
              <a:effectLst>
                <a:outerShdw blurRad="38100" dist="38100" dir="2700000" algn="tl">
                  <a:srgbClr val="000000">
                    <a:alpha val="43137"/>
                  </a:srgbClr>
                </a:outerShdw>
              </a:effectLst>
            </a:endParaRPr>
          </a:p>
        </p:txBody>
      </p:sp>
      <p:sp>
        <p:nvSpPr>
          <p:cNvPr id="60419" name="Rectangle 3"/>
          <p:cNvSpPr>
            <a:spLocks noGrp="1" noChangeArrowheads="1"/>
          </p:cNvSpPr>
          <p:nvPr>
            <p:ph idx="1"/>
          </p:nvPr>
        </p:nvSpPr>
        <p:spPr>
          <a:xfrm>
            <a:off x="231648" y="1085087"/>
            <a:ext cx="11801856" cy="4912939"/>
          </a:xfr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rmAutofit/>
          </a:bodyPr>
          <a:lstStyle/>
          <a:p>
            <a:pPr marL="0" indent="0">
              <a:buNone/>
            </a:pPr>
            <a:r>
              <a:rPr lang="en-US" altLang="en-US" sz="2800" b="1" dirty="0">
                <a:effectLst>
                  <a:outerShdw blurRad="38100" dist="38100" dir="2700000" algn="tl">
                    <a:srgbClr val="000000">
                      <a:alpha val="43137"/>
                    </a:srgbClr>
                  </a:outerShdw>
                </a:effectLst>
              </a:rPr>
              <a:t>Statutes and Medical Necessity Protocols Often Focus on Wrong </a:t>
            </a:r>
            <a:r>
              <a:rPr lang="en-US" altLang="en-US" sz="2800" b="1" dirty="0" smtClean="0">
                <a:effectLst>
                  <a:outerShdw blurRad="38100" dist="38100" dir="2700000" algn="tl">
                    <a:srgbClr val="000000">
                      <a:alpha val="43137"/>
                    </a:srgbClr>
                  </a:outerShdw>
                </a:effectLst>
              </a:rPr>
              <a:t>Thing:</a:t>
            </a:r>
          </a:p>
          <a:p>
            <a:pPr marL="0" indent="0">
              <a:buNone/>
            </a:pPr>
            <a:endParaRPr lang="en-US" altLang="en-US" sz="2800" dirty="0" smtClean="0">
              <a:ea typeface="ＭＳ Ｐゴシック" panose="020B0600070205080204" pitchFamily="34" charset="-128"/>
            </a:endParaRPr>
          </a:p>
          <a:p>
            <a:r>
              <a:rPr lang="en-US" altLang="en-US" sz="2400" dirty="0" smtClean="0">
                <a:ea typeface="ＭＳ Ｐゴシック" panose="020B0600070205080204" pitchFamily="34" charset="-128"/>
              </a:rPr>
              <a:t>They </a:t>
            </a:r>
            <a:r>
              <a:rPr lang="en-US" altLang="en-US" sz="2400" dirty="0">
                <a:ea typeface="ＭＳ Ｐゴシック" panose="020B0600070205080204" pitchFamily="34" charset="-128"/>
              </a:rPr>
              <a:t>all ask the wrong </a:t>
            </a:r>
            <a:r>
              <a:rPr lang="en-US" altLang="en-US" sz="2400" dirty="0" smtClean="0">
                <a:ea typeface="ＭＳ Ｐゴシック" panose="020B0600070205080204" pitchFamily="34" charset="-128"/>
              </a:rPr>
              <a:t>questions</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Almost invariably </a:t>
            </a:r>
            <a:r>
              <a:rPr lang="en-US" altLang="en-US" sz="2400" dirty="0" smtClean="0">
                <a:ea typeface="ＭＳ Ｐゴシック" panose="020B0600070205080204" pitchFamily="34" charset="-128"/>
              </a:rPr>
              <a:t>there are simply </a:t>
            </a:r>
            <a:r>
              <a:rPr lang="en-US" altLang="en-US" sz="2400" dirty="0">
                <a:ea typeface="ＭＳ Ｐゴシック" panose="020B0600070205080204" pitchFamily="34" charset="-128"/>
              </a:rPr>
              <a:t>set “standards” for </a:t>
            </a:r>
            <a:r>
              <a:rPr lang="en-US" altLang="en-US" sz="2400" dirty="0" smtClean="0">
                <a:ea typeface="ＭＳ Ｐゴシック" panose="020B0600070205080204" pitchFamily="34" charset="-128"/>
              </a:rPr>
              <a:t>admission/detention</a:t>
            </a:r>
          </a:p>
          <a:p>
            <a:endParaRPr lang="en-US" altLang="en-US" sz="2400" dirty="0">
              <a:ea typeface="ＭＳ Ｐゴシック" panose="020B0600070205080204" pitchFamily="34" charset="-128"/>
            </a:endParaRPr>
          </a:p>
          <a:p>
            <a:r>
              <a:rPr lang="en-US" altLang="en-US" sz="2400" dirty="0" smtClean="0">
                <a:ea typeface="ＭＳ Ｐゴシック" panose="020B0600070205080204" pitchFamily="34" charset="-128"/>
              </a:rPr>
              <a:t>The </a:t>
            </a:r>
            <a:r>
              <a:rPr lang="en-US" altLang="en-US" sz="2400" dirty="0">
                <a:ea typeface="ＭＳ Ｐゴシック" panose="020B0600070205080204" pitchFamily="34" charset="-128"/>
              </a:rPr>
              <a:t>key question is not about dangerousness, it’s </a:t>
            </a:r>
            <a:r>
              <a:rPr lang="en-US" altLang="en-US" sz="2400" b="1" dirty="0">
                <a:ea typeface="ＭＳ Ｐゴシック" panose="020B0600070205080204" pitchFamily="34" charset="-128"/>
              </a:rPr>
              <a:t>knowing the risks</a:t>
            </a:r>
            <a:r>
              <a:rPr lang="en-US" altLang="en-US" sz="2400" dirty="0">
                <a:ea typeface="ＭＳ Ｐゴシック" panose="020B0600070205080204" pitchFamily="34" charset="-128"/>
              </a:rPr>
              <a:t>: </a:t>
            </a:r>
            <a:endParaRPr lang="en-US" altLang="en-US" sz="2400" dirty="0" smtClean="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smtClean="0">
              <a:ea typeface="ＭＳ Ｐゴシック" panose="020B0600070205080204" pitchFamily="34" charset="-128"/>
            </a:endParaRPr>
          </a:p>
          <a:p>
            <a:endParaRPr lang="en-US" altLang="en-US" sz="2400" dirty="0" smtClean="0">
              <a:ea typeface="ＭＳ Ｐゴシック" panose="020B0600070205080204" pitchFamily="34" charset="-128"/>
            </a:endParaRPr>
          </a:p>
          <a:p>
            <a:pPr marL="457200" lvl="1" indent="0">
              <a:buNone/>
            </a:pPr>
            <a:r>
              <a:rPr lang="en-US" altLang="en-US" sz="2400" i="1" dirty="0" smtClean="0">
                <a:solidFill>
                  <a:srgbClr val="C00000"/>
                </a:solidFill>
                <a:ea typeface="ＭＳ Ｐゴシック" panose="020B0600070205080204" pitchFamily="34" charset="-128"/>
              </a:rPr>
              <a:t>“</a:t>
            </a:r>
            <a:r>
              <a:rPr lang="en-US" altLang="en-US" sz="2400" i="1" dirty="0">
                <a:solidFill>
                  <a:srgbClr val="C00000"/>
                </a:solidFill>
                <a:ea typeface="ＭＳ Ｐゴシック" panose="020B0600070205080204" pitchFamily="34" charset="-128"/>
              </a:rPr>
              <a:t>what would it take to keep this child safe in the community tonight/tomorrow?”</a:t>
            </a:r>
          </a:p>
        </p:txBody>
      </p:sp>
      <p:pic>
        <p:nvPicPr>
          <p:cNvPr id="60420" name="Picture 4"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2608" y="3525962"/>
            <a:ext cx="1356067" cy="164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mcgarrie\AppData\Local\Microsoft\Windows\Temporary Internet Files\Content.Outlook\WHRV9TWG\WrapLogo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19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91289" y="107724"/>
            <a:ext cx="1160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smtClean="0">
                <a:solidFill>
                  <a:schemeClr val="bg1"/>
                </a:solidFill>
                <a:latin typeface="+mn-lt"/>
                <a:ea typeface="Yu Gothic UI Semibold" panose="020B0700000000000000" pitchFamily="34" charset="-128"/>
              </a:rPr>
              <a:t>Day 2 Agenda: First Time Participant Teams</a:t>
            </a:r>
            <a:endParaRPr lang="en-US" altLang="en-US" sz="3600" dirty="0">
              <a:latin typeface="+mn-lt"/>
            </a:endParaRPr>
          </a:p>
        </p:txBody>
      </p:sp>
      <p:sp>
        <p:nvSpPr>
          <p:cNvPr id="16388" name="Content Placeholder 2"/>
          <p:cNvSpPr txBox="1">
            <a:spLocks/>
          </p:cNvSpPr>
          <p:nvPr/>
        </p:nvSpPr>
        <p:spPr bwMode="auto">
          <a:xfrm>
            <a:off x="291290" y="1511559"/>
            <a:ext cx="11605241" cy="468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20000"/>
              </a:spcBef>
              <a:buFont typeface="Arial" panose="020B0604020202020204" pitchFamily="34" charset="0"/>
              <a:buChar char="•"/>
              <a:defRPr/>
            </a:pPr>
            <a:r>
              <a:rPr lang="en-US" altLang="en-US" dirty="0" smtClean="0">
                <a:solidFill>
                  <a:prstClr val="black"/>
                </a:solidFill>
                <a:latin typeface="Calibri"/>
                <a:ea typeface="ＭＳ Ｐゴシック" pitchFamily="34" charset="-128"/>
              </a:rPr>
              <a:t>Adapting </a:t>
            </a:r>
            <a:r>
              <a:rPr lang="en-US" altLang="en-US" dirty="0">
                <a:solidFill>
                  <a:prstClr val="black"/>
                </a:solidFill>
                <a:latin typeface="Calibri"/>
                <a:ea typeface="ＭＳ Ｐゴシック" pitchFamily="34" charset="-128"/>
              </a:rPr>
              <a:t>Clinical Best Practices and Strategies and What’s Next in the Evolution of </a:t>
            </a:r>
            <a:r>
              <a:rPr lang="en-US" altLang="en-US" dirty="0" smtClean="0">
                <a:solidFill>
                  <a:prstClr val="black"/>
                </a:solidFill>
                <a:latin typeface="Calibri"/>
                <a:ea typeface="ＭＳ Ｐゴシック" pitchFamily="34" charset="-128"/>
              </a:rPr>
              <a:t>MRSS</a:t>
            </a:r>
          </a:p>
          <a:p>
            <a:pPr marL="457200" indent="-457200" eaLnBrk="1" hangingPunct="1">
              <a:lnSpc>
                <a:spcPct val="100000"/>
              </a:lnSpc>
              <a:spcBef>
                <a:spcPct val="20000"/>
              </a:spcBef>
              <a:buFont typeface="Arial" panose="020B0604020202020204" pitchFamily="34" charset="0"/>
              <a:buChar char="•"/>
              <a:defRPr/>
            </a:pPr>
            <a:r>
              <a:rPr lang="en-US" altLang="en-US" dirty="0" smtClean="0">
                <a:solidFill>
                  <a:prstClr val="black"/>
                </a:solidFill>
                <a:latin typeface="Calibri"/>
                <a:ea typeface="ＭＳ Ｐゴシック" pitchFamily="34" charset="-128"/>
              </a:rPr>
              <a:t>Facilitated </a:t>
            </a:r>
            <a:r>
              <a:rPr lang="en-US" altLang="en-US" dirty="0">
                <a:solidFill>
                  <a:prstClr val="black"/>
                </a:solidFill>
                <a:latin typeface="Calibri"/>
                <a:ea typeface="ＭＳ Ｐゴシック" pitchFamily="34" charset="-128"/>
              </a:rPr>
              <a:t>Individual Team Meetings</a:t>
            </a:r>
          </a:p>
          <a:p>
            <a:pPr marL="457200" indent="-457200" eaLnBrk="1" hangingPunct="1">
              <a:lnSpc>
                <a:spcPct val="100000"/>
              </a:lnSpc>
              <a:spcBef>
                <a:spcPct val="20000"/>
              </a:spcBef>
              <a:buFont typeface="Arial" panose="020B0604020202020204" pitchFamily="34" charset="0"/>
              <a:buChar char="•"/>
              <a:defRPr/>
            </a:pPr>
            <a:r>
              <a:rPr lang="en-US" altLang="en-US" dirty="0">
                <a:solidFill>
                  <a:prstClr val="black"/>
                </a:solidFill>
                <a:latin typeface="Calibri"/>
                <a:ea typeface="ＭＳ Ｐゴシック" pitchFamily="34" charset="-128"/>
              </a:rPr>
              <a:t>Lunch (on your own)</a:t>
            </a:r>
          </a:p>
          <a:p>
            <a:pPr marL="457200" indent="-457200" eaLnBrk="1" hangingPunct="1">
              <a:lnSpc>
                <a:spcPct val="100000"/>
              </a:lnSpc>
              <a:spcBef>
                <a:spcPct val="20000"/>
              </a:spcBef>
              <a:buFont typeface="Arial" panose="020B0604020202020204" pitchFamily="34" charset="0"/>
              <a:buChar char="•"/>
              <a:defRPr/>
            </a:pPr>
            <a:r>
              <a:rPr lang="en-US" altLang="en-US" dirty="0">
                <a:solidFill>
                  <a:prstClr val="black"/>
                </a:solidFill>
                <a:latin typeface="Calibri"/>
                <a:ea typeface="ＭＳ Ｐゴシック" pitchFamily="34" charset="-128"/>
              </a:rPr>
              <a:t>Facilitated Individual Team </a:t>
            </a:r>
            <a:r>
              <a:rPr lang="en-US" altLang="en-US" dirty="0" smtClean="0">
                <a:solidFill>
                  <a:prstClr val="black"/>
                </a:solidFill>
                <a:latin typeface="Calibri"/>
                <a:ea typeface="ＭＳ Ｐゴシック" pitchFamily="34" charset="-128"/>
              </a:rPr>
              <a:t>Meetings</a:t>
            </a:r>
          </a:p>
          <a:p>
            <a:pPr marL="457200" lvl="0" indent="-457200" eaLnBrk="1" hangingPunct="1">
              <a:lnSpc>
                <a:spcPct val="100000"/>
              </a:lnSpc>
              <a:spcBef>
                <a:spcPct val="20000"/>
              </a:spcBef>
              <a:buFont typeface="Arial" panose="020B0604020202020204" pitchFamily="34" charset="0"/>
              <a:buChar char="•"/>
              <a:defRPr/>
            </a:pPr>
            <a:r>
              <a:rPr lang="en-US" altLang="en-US" dirty="0" smtClean="0">
                <a:solidFill>
                  <a:prstClr val="black"/>
                </a:solidFill>
                <a:latin typeface="Calibri"/>
                <a:ea typeface="ＭＳ Ｐゴシック" pitchFamily="34" charset="-128"/>
              </a:rPr>
              <a:t>Joint Wrap Up and Next Steps</a:t>
            </a:r>
            <a:endParaRPr lang="en-US" altLang="en-US" dirty="0">
              <a:solidFill>
                <a:prstClr val="black"/>
              </a:solidFill>
              <a:latin typeface="Calibri"/>
              <a:ea typeface="ＭＳ Ｐゴシック" pitchFamily="34" charset="-128"/>
            </a:endParaRPr>
          </a:p>
          <a:p>
            <a:pPr marL="0" lvl="0" indent="0" eaLnBrk="1" hangingPunct="1">
              <a:lnSpc>
                <a:spcPct val="100000"/>
              </a:lnSpc>
              <a:spcBef>
                <a:spcPct val="20000"/>
              </a:spcBef>
              <a:defRPr/>
            </a:pPr>
            <a:endParaRPr lang="en-US" altLang="en-US" sz="2400" b="1" dirty="0" smtClean="0">
              <a:solidFill>
                <a:prstClr val="black"/>
              </a:solidFill>
              <a:latin typeface="Calibri"/>
              <a:ea typeface="ＭＳ Ｐゴシック" pitchFamily="34" charset="-128"/>
            </a:endParaRPr>
          </a:p>
          <a:p>
            <a:pPr marL="0" lvl="0" indent="0" eaLnBrk="1" hangingPunct="1">
              <a:lnSpc>
                <a:spcPct val="100000"/>
              </a:lnSpc>
              <a:spcBef>
                <a:spcPct val="20000"/>
              </a:spcBef>
              <a:defRPr/>
            </a:pPr>
            <a:endParaRPr lang="en-US" altLang="en-US" sz="2400" b="1" dirty="0" smtClean="0">
              <a:solidFill>
                <a:prstClr val="black"/>
              </a:solidFill>
              <a:latin typeface="Calibri"/>
              <a:ea typeface="ＭＳ Ｐゴシック" pitchFamily="34" charset="-128"/>
            </a:endParaRPr>
          </a:p>
          <a:p>
            <a:pPr marL="0" lvl="0" indent="0" algn="ctr" eaLnBrk="1" hangingPunct="1">
              <a:lnSpc>
                <a:spcPct val="100000"/>
              </a:lnSpc>
              <a:spcBef>
                <a:spcPct val="20000"/>
              </a:spcBef>
              <a:defRPr/>
            </a:pPr>
            <a:r>
              <a:rPr lang="en-US" altLang="en-US" sz="2200" b="1" dirty="0" smtClean="0">
                <a:solidFill>
                  <a:prstClr val="black"/>
                </a:solidFill>
                <a:latin typeface="Calibri"/>
                <a:ea typeface="ＭＳ Ｐゴシック" pitchFamily="34" charset="-128"/>
              </a:rPr>
              <a:t>MRSS </a:t>
            </a:r>
            <a:r>
              <a:rPr lang="en-US" altLang="en-US" sz="2200" b="1" dirty="0">
                <a:solidFill>
                  <a:prstClr val="black"/>
                </a:solidFill>
                <a:latin typeface="Calibri"/>
                <a:ea typeface="ＭＳ Ｐゴシック" pitchFamily="34" charset="-128"/>
              </a:rPr>
              <a:t>Resource Material Library: </a:t>
            </a:r>
            <a:r>
              <a:rPr lang="en-US" altLang="en-US" sz="2200" b="1" dirty="0">
                <a:solidFill>
                  <a:prstClr val="black"/>
                </a:solidFill>
                <a:latin typeface="Calibri"/>
                <a:ea typeface="ＭＳ Ｐゴシック" pitchFamily="34" charset="-128"/>
                <a:hlinkClick r:id="rId2"/>
              </a:rPr>
              <a:t>http://www.tanetworkmeetings.org/2018-mrss-resources</a:t>
            </a:r>
            <a:r>
              <a:rPr lang="en-US" altLang="en-US" sz="2200" b="1" dirty="0">
                <a:solidFill>
                  <a:prstClr val="black"/>
                </a:solidFill>
                <a:latin typeface="Calibri"/>
                <a:ea typeface="ＭＳ Ｐゴシック" pitchFamily="34" charset="-128"/>
              </a:rPr>
              <a:t> </a:t>
            </a:r>
          </a:p>
          <a:p>
            <a:pPr marL="0" indent="0" eaLnBrk="1" hangingPunct="1">
              <a:spcBef>
                <a:spcPct val="0"/>
              </a:spcBef>
            </a:pPr>
            <a:endParaRPr lang="en-US" alt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96927" cy="768096"/>
          </a:xfrm>
        </p:spPr>
        <p:txBody>
          <a:bodyPr>
            <a:normAutofit/>
          </a:bodyPr>
          <a:lstStyle/>
          <a:p>
            <a:r>
              <a:rPr lang="en-US" dirty="0"/>
              <a:t>Because It’s About Needs and Safety </a:t>
            </a:r>
            <a:r>
              <a:rPr lang="en-US" dirty="0" smtClean="0"/>
              <a:t>Planning NOT “</a:t>
            </a:r>
            <a:r>
              <a:rPr lang="en-US" dirty="0"/>
              <a:t>Meeting Criteria”</a:t>
            </a:r>
          </a:p>
        </p:txBody>
      </p:sp>
      <p:sp>
        <p:nvSpPr>
          <p:cNvPr id="4" name="Rectangle 3"/>
          <p:cNvSpPr txBox="1">
            <a:spLocks noChangeArrowheads="1"/>
          </p:cNvSpPr>
          <p:nvPr/>
        </p:nvSpPr>
        <p:spPr bwMode="auto">
          <a:xfrm>
            <a:off x="180438" y="1453081"/>
            <a:ext cx="5818025" cy="3992563"/>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1" i="0" u="sng" strike="noStrike" kern="1200" cap="none" spc="0" normalizeH="0" baseline="0" noProof="0" dirty="0">
                <a:ln>
                  <a:noFill/>
                </a:ln>
                <a:solidFill>
                  <a:prstClr val="black"/>
                </a:solidFill>
                <a:effectLst/>
                <a:uLnTx/>
                <a:uFillTx/>
                <a:latin typeface="Calibri"/>
                <a:ea typeface="ＭＳ Ｐゴシック" charset="0"/>
              </a:rPr>
              <a:t>Don’t</a:t>
            </a: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 make it about whether someone does or doesn’t “meet criteria”</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Puts focus, and the question on how spectacular, serious, significant the recent or past behavior was</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Encourages escalation to convince that youth has “done enough” to justify hospital</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1650" b="0" i="0" u="none" strike="noStrike" kern="1200" cap="none" spc="0" normalizeH="0" baseline="0" noProof="0" dirty="0">
              <a:ln>
                <a:noFill/>
              </a:ln>
              <a:solidFill>
                <a:prstClr val="black"/>
              </a:solidFill>
              <a:effectLst/>
              <a:uLnTx/>
              <a:uFillTx/>
              <a:latin typeface="Calibri"/>
              <a:ea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1650" b="0" i="0" u="none" strike="noStrike" kern="1200" cap="none" spc="0" normalizeH="0" baseline="0" noProof="0" dirty="0">
              <a:ln>
                <a:noFill/>
              </a:ln>
              <a:solidFill>
                <a:prstClr val="black"/>
              </a:solidFill>
              <a:effectLst/>
              <a:uLnTx/>
              <a:uFillTx/>
              <a:latin typeface="Calibri"/>
              <a:ea typeface="ＭＳ Ｐゴシック" charset="0"/>
            </a:endParaRPr>
          </a:p>
        </p:txBody>
      </p:sp>
      <p:sp>
        <p:nvSpPr>
          <p:cNvPr id="5" name="Rectangle 4"/>
          <p:cNvSpPr txBox="1">
            <a:spLocks noChangeArrowheads="1"/>
          </p:cNvSpPr>
          <p:nvPr/>
        </p:nvSpPr>
        <p:spPr>
          <a:xfrm>
            <a:off x="5998463" y="1453081"/>
            <a:ext cx="6107901" cy="3992563"/>
          </a:xfrm>
          <a:prstGeom prst="rect">
            <a:avLst/>
          </a:prstGeom>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1" i="0" u="sng" strike="noStrike" kern="1200" cap="none" spc="0" normalizeH="0" baseline="0" noProof="0" dirty="0">
                <a:ln>
                  <a:noFill/>
                </a:ln>
                <a:solidFill>
                  <a:prstClr val="black"/>
                </a:solidFill>
                <a:effectLst/>
                <a:uLnTx/>
                <a:uFillTx/>
                <a:latin typeface="Calibri"/>
                <a:ea typeface="ＭＳ Ｐゴシック" charset="0"/>
              </a:rPr>
              <a:t>Do</a:t>
            </a:r>
            <a:r>
              <a:rPr kumimoji="0" lang="en-US" altLang="en-US" sz="2200" b="1" i="0" u="none" strike="noStrike" kern="1200" cap="none" spc="0" normalizeH="0" baseline="0" noProof="0" dirty="0">
                <a:ln>
                  <a:noFill/>
                </a:ln>
                <a:solidFill>
                  <a:prstClr val="black"/>
                </a:solidFill>
                <a:effectLst/>
                <a:uLnTx/>
                <a:uFillTx/>
                <a:latin typeface="Calibri"/>
                <a:ea typeface="ＭＳ Ｐゴシック" charset="0"/>
              </a:rPr>
              <a:t> </a:t>
            </a: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make it about safety and needs:</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This discussion acknowledges risk behavior, but centers on reducing risk through strategies and a plan</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Can we keep this person, and others, safe, with this plan? </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2200" b="0" i="0" u="none" strike="noStrike" kern="1200" cap="none" spc="0" normalizeH="0" baseline="0" noProof="0" dirty="0">
                <a:ln>
                  <a:noFill/>
                </a:ln>
                <a:solidFill>
                  <a:prstClr val="black"/>
                </a:solidFill>
                <a:effectLst/>
                <a:uLnTx/>
                <a:uFillTx/>
                <a:latin typeface="Calibri"/>
                <a:ea typeface="ＭＳ Ｐゴシック" charset="0"/>
              </a:rPr>
              <a:t>Critical question is “what would it take to safely get this person through the next hours, day?”</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altLang="en-US" sz="1950" b="0" i="0" u="none" strike="noStrike" kern="1200" cap="none" spc="0" normalizeH="0" baseline="0" noProof="0" dirty="0">
              <a:ln>
                <a:noFill/>
              </a:ln>
              <a:solidFill>
                <a:prstClr val="black"/>
              </a:solidFill>
              <a:effectLst/>
              <a:uLnTx/>
              <a:uFillTx/>
              <a:latin typeface="Calibri"/>
              <a:ea typeface="ＭＳ Ｐゴシック" charset="0"/>
            </a:endParaRPr>
          </a:p>
        </p:txBody>
      </p:sp>
      <p:pic>
        <p:nvPicPr>
          <p:cNvPr id="6" name="Picture 5"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09" y="6024564"/>
            <a:ext cx="620100" cy="6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845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0"/>
            <a:ext cx="11159059" cy="633009"/>
          </a:xfrm>
        </p:spPr>
        <p:txBody>
          <a:bodyPr>
            <a:normAutofit fontScale="90000"/>
          </a:bodyPr>
          <a:lstStyle/>
          <a:p>
            <a:pPr>
              <a:defRPr/>
            </a:pPr>
            <a:r>
              <a:rPr lang="en-US" sz="4000" b="1" dirty="0" smtClean="0">
                <a:effectLst>
                  <a:outerShdw blurRad="38100" dist="38100" dir="2700000" algn="tl">
                    <a:srgbClr val="000000">
                      <a:alpha val="43137"/>
                    </a:srgbClr>
                  </a:outerShdw>
                </a:effectLst>
              </a:rPr>
              <a:t>New Directions in Expanding Child Mobile Crisis (CMC)</a:t>
            </a:r>
            <a:endParaRPr lang="en-US" sz="4000" b="1" dirty="0">
              <a:effectLst>
                <a:outerShdw blurRad="38100" dist="38100" dir="2700000" algn="tl">
                  <a:srgbClr val="000000">
                    <a:alpha val="43137"/>
                  </a:srgbClr>
                </a:outerShdw>
              </a:effectLst>
            </a:endParaRPr>
          </a:p>
        </p:txBody>
      </p:sp>
      <p:sp>
        <p:nvSpPr>
          <p:cNvPr id="68611" name="Content Placeholder 2"/>
          <p:cNvSpPr>
            <a:spLocks noGrp="1"/>
          </p:cNvSpPr>
          <p:nvPr>
            <p:ph idx="1"/>
          </p:nvPr>
        </p:nvSpPr>
        <p:spPr>
          <a:xfrm>
            <a:off x="478192" y="1352938"/>
            <a:ext cx="10650517" cy="4494853"/>
          </a:xfrm>
        </p:spPr>
        <p:txBody>
          <a:bodyPr/>
          <a:lstStyle/>
          <a:p>
            <a:pPr>
              <a:buNone/>
            </a:pPr>
            <a:r>
              <a:rPr lang="en-US" altLang="en-US" sz="2800" dirty="0" smtClean="0">
                <a:ea typeface="ＭＳ Ｐゴシック" panose="020B0600070205080204" pitchFamily="34" charset="-128"/>
              </a:rPr>
              <a:t>TRAUMA RESPONSE TEAM(TRT)</a:t>
            </a:r>
          </a:p>
          <a:p>
            <a:pPr lvl="1"/>
            <a:r>
              <a:rPr lang="en-US" altLang="en-US" dirty="0" smtClean="0">
                <a:ea typeface="ＭＳ Ｐゴシック" panose="020B0600070205080204" pitchFamily="34" charset="-128"/>
              </a:rPr>
              <a:t>Milwaukee Police Dept. and Wraparound Milwaukee CMC team joint venture to respond to children in the community that have been exposed to community or domestic violence or stressful experiences</a:t>
            </a:r>
          </a:p>
          <a:p>
            <a:pPr lvl="1"/>
            <a:r>
              <a:rPr lang="en-US" altLang="en-US" dirty="0" smtClean="0">
                <a:ea typeface="ＭＳ Ｐゴシック" panose="020B0600070205080204" pitchFamily="34" charset="-128"/>
              </a:rPr>
              <a:t>Emphasis is on training parents, caregivers as first responders in trauma, to lower risk of PTSD</a:t>
            </a:r>
          </a:p>
          <a:p>
            <a:pPr lvl="1"/>
            <a:r>
              <a:rPr lang="en-US" altLang="en-US" sz="2800" dirty="0" smtClean="0">
                <a:ea typeface="ＭＳ Ｐゴシック" panose="020B0600070205080204" pitchFamily="34" charset="-128"/>
              </a:rPr>
              <a:t>Funded by City of Milwaukee-$200,000 </a:t>
            </a:r>
            <a:endParaRPr lang="en-US" altLang="en-US" sz="2800" dirty="0">
              <a:ea typeface="ＭＳ Ｐゴシック" panose="020B0600070205080204" pitchFamily="34" charset="-128"/>
            </a:endParaRPr>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902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Crisis Assessment and Response Team (CART)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35292" y="1251711"/>
            <a:ext cx="11742480" cy="5089216"/>
          </a:xfrm>
        </p:spPr>
        <p:txBody>
          <a:bodyPr/>
          <a:lstStyle/>
          <a:p>
            <a:r>
              <a:rPr lang="en-US" sz="2400" dirty="0" smtClean="0"/>
              <a:t>Partnership between law enforcement and crisis services</a:t>
            </a:r>
          </a:p>
          <a:p>
            <a:pPr lvl="1"/>
            <a:r>
              <a:rPr lang="en-US" sz="2400" dirty="0" smtClean="0"/>
              <a:t>Started with adult team and planned expansion to youth</a:t>
            </a:r>
          </a:p>
          <a:p>
            <a:r>
              <a:rPr lang="en-US" sz="2400" dirty="0" smtClean="0"/>
              <a:t>Co-responder program comprised of clinician and officer dyad responding to calls where police intervention may be needed</a:t>
            </a:r>
          </a:p>
          <a:p>
            <a:r>
              <a:rPr lang="en-US" sz="2400" dirty="0" smtClean="0"/>
              <a:t>Officers receive Crisis Intervention Training (CIT) and one month of additional crisis training with Milwaukee Crisis Services</a:t>
            </a:r>
          </a:p>
          <a:p>
            <a:r>
              <a:rPr lang="en-US" sz="2400" dirty="0" smtClean="0"/>
              <a:t>Funded through Milwaukee County and police departments</a:t>
            </a:r>
          </a:p>
          <a:p>
            <a:r>
              <a:rPr lang="en-US" sz="2400" dirty="0" smtClean="0"/>
              <a:t>Goal to reduce involuntary detentions, stigma, use of force, increase service linkage </a:t>
            </a:r>
          </a:p>
          <a:p>
            <a:r>
              <a:rPr lang="en-US" sz="2400" dirty="0" smtClean="0"/>
              <a:t>90% of people served in 2017 stabilized in the community or voluntarily received treatment</a:t>
            </a:r>
          </a:p>
          <a:p>
            <a:pPr lvl="1"/>
            <a:r>
              <a:rPr lang="en-US" sz="2000" dirty="0" smtClean="0"/>
              <a:t>Over 1200 calls and 600 face to face assessments 1/1/2017 – 12/31/2017</a:t>
            </a:r>
          </a:p>
          <a:p>
            <a:pPr lvl="1"/>
            <a:endParaRPr lang="en-US" sz="2000" dirty="0" smtClean="0"/>
          </a:p>
          <a:p>
            <a:pPr lvl="1">
              <a:buNone/>
            </a:pPr>
            <a:endParaRPr lang="en-US" sz="2000" dirty="0" smtClean="0"/>
          </a:p>
          <a:p>
            <a:endParaRPr lang="en-US" sz="2400" dirty="0" smtClean="0"/>
          </a:p>
          <a:p>
            <a:endParaRPr lang="en-US" sz="2800" dirty="0"/>
          </a:p>
        </p:txBody>
      </p:sp>
      <p:pic>
        <p:nvPicPr>
          <p:cNvPr id="5" name="Picture 4"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55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5293" y="103679"/>
            <a:ext cx="11931016" cy="63300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Autofit/>
          </a:bodyPr>
          <a:lstStyle/>
          <a:p>
            <a:pPr>
              <a:defRPr/>
            </a:pPr>
            <a:r>
              <a:rPr lang="en-US" altLang="en-US" b="1" dirty="0" smtClean="0">
                <a:effectLst>
                  <a:outerShdw blurRad="38100" dist="38100" dir="2700000" algn="tl">
                    <a:srgbClr val="000000">
                      <a:alpha val="43137"/>
                    </a:srgbClr>
                  </a:outerShdw>
                </a:effectLst>
              </a:rPr>
              <a:t>Coordinated Opportunities for Recovery and Empowerment (CORE) </a:t>
            </a:r>
            <a:endParaRPr lang="en-US" altLang="en-US" b="1" dirty="0">
              <a:effectLst>
                <a:outerShdw blurRad="38100" dist="38100" dir="2700000" algn="tl">
                  <a:srgbClr val="000000">
                    <a:alpha val="43137"/>
                  </a:srgbClr>
                </a:outerShdw>
              </a:effectLst>
            </a:endParaRPr>
          </a:p>
        </p:txBody>
      </p:sp>
      <p:sp>
        <p:nvSpPr>
          <p:cNvPr id="50179" name="Rectangle 3"/>
          <p:cNvSpPr>
            <a:spLocks noGrp="1" noChangeArrowheads="1"/>
          </p:cNvSpPr>
          <p:nvPr>
            <p:ph type="body" idx="1"/>
          </p:nvPr>
        </p:nvSpPr>
        <p:spPr>
          <a:xfrm>
            <a:off x="135292" y="1262686"/>
            <a:ext cx="11827322" cy="400187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oAutofit/>
          </a:bodyPr>
          <a:lstStyle/>
          <a:p>
            <a:pPr>
              <a:defRPr/>
            </a:pPr>
            <a:r>
              <a:rPr lang="en-US" altLang="en-US" sz="2800" dirty="0" smtClean="0"/>
              <a:t>CORE team supports youth/young adults who have experienced their first episode of psychosis</a:t>
            </a:r>
          </a:p>
          <a:p>
            <a:pPr>
              <a:defRPr/>
            </a:pPr>
            <a:r>
              <a:rPr lang="en-US" altLang="en-US" sz="2800" dirty="0" smtClean="0"/>
              <a:t>Part of CMC team</a:t>
            </a:r>
          </a:p>
          <a:p>
            <a:pPr>
              <a:defRPr/>
            </a:pPr>
            <a:r>
              <a:rPr lang="en-US" altLang="en-US" sz="2800" dirty="0" smtClean="0"/>
              <a:t>Five-person team blending care coordination, therapy, supported employment/educational support, peer support, and medication management</a:t>
            </a:r>
          </a:p>
          <a:p>
            <a:pPr>
              <a:defRPr/>
            </a:pPr>
            <a:r>
              <a:rPr lang="en-US" altLang="en-US" sz="2800" dirty="0" smtClean="0"/>
              <a:t>Serves youth/young adults 12-24</a:t>
            </a:r>
          </a:p>
          <a:p>
            <a:pPr>
              <a:defRPr/>
            </a:pPr>
            <a:r>
              <a:rPr lang="en-US" altLang="en-US" sz="2800" dirty="0" smtClean="0"/>
              <a:t> Strength-based, individualized service planning</a:t>
            </a:r>
            <a:endParaRPr lang="en-US" altLang="en-US" sz="2800" dirty="0"/>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394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Autofit/>
          </a:bodyPr>
          <a:lstStyle/>
          <a:p>
            <a:r>
              <a:rPr lang="en-US" sz="3600" dirty="0" smtClean="0"/>
              <a:t>Proactive Outreach for Sexually Exploited Youth (POSEY)</a:t>
            </a:r>
            <a:endParaRPr lang="en-US" sz="3600" dirty="0"/>
          </a:p>
        </p:txBody>
      </p:sp>
      <p:sp>
        <p:nvSpPr>
          <p:cNvPr id="3" name="Content Placeholder 2"/>
          <p:cNvSpPr>
            <a:spLocks noGrp="1"/>
          </p:cNvSpPr>
          <p:nvPr>
            <p:ph idx="1"/>
          </p:nvPr>
        </p:nvSpPr>
        <p:spPr>
          <a:xfrm>
            <a:off x="135292" y="1243831"/>
            <a:ext cx="11569657" cy="4863479"/>
          </a:xfrm>
        </p:spPr>
        <p:txBody>
          <a:bodyPr>
            <a:normAutofit lnSpcReduction="10000"/>
          </a:bodyPr>
          <a:lstStyle/>
          <a:p>
            <a:r>
              <a:rPr lang="en-US" dirty="0" smtClean="0"/>
              <a:t>1 in 12 adolescents seen by CMC have been victim of sexual exploitation </a:t>
            </a:r>
          </a:p>
          <a:p>
            <a:r>
              <a:rPr lang="en-US" dirty="0" smtClean="0"/>
              <a:t>33% of all trafficking victims are children </a:t>
            </a:r>
          </a:p>
          <a:p>
            <a:r>
              <a:rPr lang="en-US" dirty="0" smtClean="0"/>
              <a:t>Average age for entry for boys is 11-13, for girls it’s 12-14</a:t>
            </a:r>
          </a:p>
          <a:p>
            <a:r>
              <a:rPr lang="en-US" dirty="0" smtClean="0"/>
              <a:t>Mental health issues:  PTSD, aggression, suicide, trauma</a:t>
            </a:r>
          </a:p>
          <a:p>
            <a:r>
              <a:rPr lang="en-US" dirty="0" smtClean="0"/>
              <a:t>POSEY develops appropriate screening tools to identify victims, specialized crisis mentoring, drop-in center operated by Wraparound Milwaukee</a:t>
            </a:r>
          </a:p>
          <a:p>
            <a:r>
              <a:rPr lang="en-US" dirty="0" smtClean="0"/>
              <a:t>Health care clinic co-located with CMC</a:t>
            </a:r>
            <a:endParaRPr lang="en-US" dirty="0"/>
          </a:p>
        </p:txBody>
      </p:sp>
      <p:pic>
        <p:nvPicPr>
          <p:cNvPr id="4" name="Picture 3"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630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Autofit/>
          </a:bodyPr>
          <a:lstStyle/>
          <a:p>
            <a:r>
              <a:rPr lang="en-US" sz="3600" dirty="0" smtClean="0"/>
              <a:t>Youth Living Out Loud Mentoring Program</a:t>
            </a:r>
            <a:endParaRPr lang="en-US" sz="3600" dirty="0"/>
          </a:p>
        </p:txBody>
      </p:sp>
      <p:sp>
        <p:nvSpPr>
          <p:cNvPr id="3" name="Content Placeholder 2"/>
          <p:cNvSpPr>
            <a:spLocks noGrp="1"/>
          </p:cNvSpPr>
          <p:nvPr>
            <p:ph idx="1"/>
          </p:nvPr>
        </p:nvSpPr>
        <p:spPr>
          <a:xfrm>
            <a:off x="228421" y="1134548"/>
            <a:ext cx="10972800" cy="4863479"/>
          </a:xfrm>
        </p:spPr>
        <p:txBody>
          <a:bodyPr/>
          <a:lstStyle/>
          <a:p>
            <a:r>
              <a:rPr lang="en-US" sz="2800" dirty="0" smtClean="0"/>
              <a:t>Mentoring program focused on serving sexually exploited children</a:t>
            </a:r>
          </a:p>
          <a:p>
            <a:r>
              <a:rPr lang="en-US" sz="2800" dirty="0" smtClean="0"/>
              <a:t>Specialized training in the topics of sexual exploitation, medical and legal protocols, trauma informed care, and warning signs</a:t>
            </a:r>
          </a:p>
          <a:p>
            <a:r>
              <a:rPr lang="en-US" sz="2800" dirty="0" smtClean="0"/>
              <a:t>Mentor Action Plan developed to support the goal of the youth and ensure their voice is heard</a:t>
            </a:r>
          </a:p>
          <a:p>
            <a:r>
              <a:rPr lang="en-US" sz="2800" dirty="0" smtClean="0"/>
              <a:t>Partnership with community crisis stabilization agency, medical college, Rethink Resources (training and consultation), and LGBTQ resource</a:t>
            </a:r>
          </a:p>
          <a:p>
            <a:r>
              <a:rPr lang="en-US" sz="2800" dirty="0" smtClean="0"/>
              <a:t>Initial funding provided by Office of Juvenile Justice and Delinquency Prevention</a:t>
            </a:r>
            <a:endParaRPr lang="en-US" sz="2800" dirty="0"/>
          </a:p>
        </p:txBody>
      </p:sp>
      <p:pic>
        <p:nvPicPr>
          <p:cNvPr id="5" name="Picture 4"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92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Autofit/>
          </a:bodyPr>
          <a:lstStyle/>
          <a:p>
            <a:r>
              <a:rPr lang="en-US" sz="3600" dirty="0" smtClean="0"/>
              <a:t>Expanded Use of Peer Support</a:t>
            </a:r>
            <a:endParaRPr lang="en-US" sz="3600" dirty="0"/>
          </a:p>
        </p:txBody>
      </p:sp>
      <p:sp>
        <p:nvSpPr>
          <p:cNvPr id="3" name="Content Placeholder 2"/>
          <p:cNvSpPr>
            <a:spLocks noGrp="1"/>
          </p:cNvSpPr>
          <p:nvPr>
            <p:ph idx="1"/>
          </p:nvPr>
        </p:nvSpPr>
        <p:spPr>
          <a:xfrm>
            <a:off x="135292" y="1084083"/>
            <a:ext cx="11874456" cy="5042082"/>
          </a:xfrm>
        </p:spPr>
        <p:txBody>
          <a:bodyPr/>
          <a:lstStyle/>
          <a:p>
            <a:r>
              <a:rPr lang="en-US" sz="2400" dirty="0" smtClean="0"/>
              <a:t>Increased utilization of Certified Peer Specialists on crisis teams</a:t>
            </a:r>
          </a:p>
          <a:p>
            <a:pPr lvl="1"/>
            <a:r>
              <a:rPr lang="en-US" sz="2400" dirty="0" smtClean="0"/>
              <a:t>Engage youth in their care and recovery</a:t>
            </a:r>
          </a:p>
          <a:p>
            <a:r>
              <a:rPr lang="en-US" sz="2400" dirty="0" smtClean="0"/>
              <a:t>Parent Peer Specialist Model</a:t>
            </a:r>
          </a:p>
          <a:p>
            <a:r>
              <a:rPr lang="en-US" sz="2400" dirty="0" smtClean="0"/>
              <a:t>Young Adult Peer Specialists share lived experience and mentor youth</a:t>
            </a:r>
          </a:p>
          <a:p>
            <a:r>
              <a:rPr lang="en-US" sz="2400" dirty="0" smtClean="0"/>
              <a:t>Learn from adult models: </a:t>
            </a:r>
          </a:p>
          <a:p>
            <a:pPr lvl="1"/>
            <a:r>
              <a:rPr lang="en-US" sz="2400" dirty="0" smtClean="0"/>
              <a:t>Community Linkages and Stabilization Program (CLASP)-community based program for adults </a:t>
            </a:r>
          </a:p>
          <a:p>
            <a:pPr lvl="1"/>
            <a:r>
              <a:rPr lang="en-US" sz="2400" dirty="0" smtClean="0"/>
              <a:t>Peer Run Respite Initiative</a:t>
            </a:r>
          </a:p>
          <a:p>
            <a:pPr lvl="1"/>
            <a:r>
              <a:rPr lang="en-US" sz="2400" dirty="0" smtClean="0"/>
              <a:t>Peers in stabilization house, crisis resource centers, and inpatient units</a:t>
            </a:r>
          </a:p>
          <a:p>
            <a:pPr lvl="1"/>
            <a:endParaRPr lang="en-US" sz="1200" dirty="0" smtClean="0"/>
          </a:p>
          <a:p>
            <a:pPr algn="ctr">
              <a:buNone/>
            </a:pPr>
            <a:r>
              <a:rPr lang="en-US" sz="2400" b="1" dirty="0" smtClean="0">
                <a:solidFill>
                  <a:srgbClr val="C00000"/>
                </a:solidFill>
              </a:rPr>
              <a:t>Peer support is a Medicaid reimbursed service and part of the system of care</a:t>
            </a:r>
          </a:p>
          <a:p>
            <a:endParaRPr lang="en-US" dirty="0"/>
          </a:p>
        </p:txBody>
      </p:sp>
      <p:pic>
        <p:nvPicPr>
          <p:cNvPr id="5" name="Picture 4"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933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Discharge Follow-Up Team (Team Connect)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35292" y="895739"/>
            <a:ext cx="11919858" cy="5270239"/>
          </a:xfrm>
        </p:spPr>
        <p:txBody>
          <a:bodyPr>
            <a:normAutofit fontScale="85000" lnSpcReduction="20000"/>
          </a:bodyPr>
          <a:lstStyle/>
          <a:p>
            <a:r>
              <a:rPr lang="en-US" sz="2800" dirty="0" smtClean="0"/>
              <a:t>Team comprised of clinician and Certified Peer Specialist</a:t>
            </a:r>
          </a:p>
          <a:p>
            <a:pPr lvl="1"/>
            <a:r>
              <a:rPr lang="en-US" dirty="0" smtClean="0"/>
              <a:t>started in adult crisis services and expanding to youth team</a:t>
            </a:r>
          </a:p>
          <a:p>
            <a:r>
              <a:rPr lang="en-US" sz="2800" dirty="0" smtClean="0"/>
              <a:t>Follow up with people at discharge from ER, inpatient units, and observation unit</a:t>
            </a:r>
          </a:p>
          <a:p>
            <a:pPr lvl="1"/>
            <a:r>
              <a:rPr lang="en-US" dirty="0" smtClean="0"/>
              <a:t>follow up 24 hours via phone following discharge</a:t>
            </a:r>
          </a:p>
          <a:p>
            <a:r>
              <a:rPr lang="en-US" sz="2800" dirty="0" smtClean="0"/>
              <a:t>Includes:</a:t>
            </a:r>
          </a:p>
          <a:p>
            <a:pPr lvl="1"/>
            <a:r>
              <a:rPr lang="en-US" dirty="0" smtClean="0"/>
              <a:t>Zero Suicide* initiative screening (PSQ-9 and Columbia)</a:t>
            </a:r>
          </a:p>
          <a:p>
            <a:pPr lvl="1"/>
            <a:r>
              <a:rPr lang="en-US" dirty="0" smtClean="0"/>
              <a:t>mobile crisis response</a:t>
            </a:r>
          </a:p>
          <a:p>
            <a:pPr lvl="1"/>
            <a:r>
              <a:rPr lang="en-US" dirty="0" smtClean="0"/>
              <a:t>linkage to service</a:t>
            </a:r>
          </a:p>
          <a:p>
            <a:pPr lvl="1"/>
            <a:r>
              <a:rPr lang="en-US" dirty="0" smtClean="0"/>
              <a:t>services based on individual needs</a:t>
            </a:r>
          </a:p>
          <a:p>
            <a:r>
              <a:rPr lang="en-US" sz="2800" dirty="0" smtClean="0"/>
              <a:t>Goals are to:</a:t>
            </a:r>
          </a:p>
          <a:p>
            <a:pPr lvl="1"/>
            <a:r>
              <a:rPr lang="en-US" dirty="0" smtClean="0"/>
              <a:t>reduce recidivism and self harm, </a:t>
            </a:r>
          </a:p>
          <a:p>
            <a:pPr lvl="1"/>
            <a:r>
              <a:rPr lang="en-US" dirty="0" smtClean="0"/>
              <a:t>increase post discharge follow up care</a:t>
            </a:r>
          </a:p>
          <a:p>
            <a:r>
              <a:rPr lang="en-US" sz="2800" dirty="0" smtClean="0"/>
              <a:t>Expanded to 4 teams based on utilization and needs of the people being served</a:t>
            </a:r>
          </a:p>
          <a:p>
            <a:pPr lvl="1">
              <a:buNone/>
            </a:pPr>
            <a:endParaRPr lang="en-US" sz="1400" dirty="0" smtClean="0"/>
          </a:p>
          <a:p>
            <a:pPr algn="r">
              <a:buNone/>
            </a:pPr>
            <a:r>
              <a:rPr lang="en-US" sz="1600" dirty="0" smtClean="0"/>
              <a:t>* </a:t>
            </a:r>
            <a:r>
              <a:rPr lang="en-US" sz="1600" dirty="0" smtClean="0">
                <a:hlinkClick r:id="rId2"/>
              </a:rPr>
              <a:t>https</a:t>
            </a:r>
            <a:r>
              <a:rPr lang="en-US" sz="1600" dirty="0">
                <a:hlinkClick r:id="rId2"/>
              </a:rPr>
              <a:t>://zerosuicide.sprc.org</a:t>
            </a:r>
            <a:r>
              <a:rPr lang="en-US" sz="1600" dirty="0" smtClean="0">
                <a:hlinkClick r:id="rId2"/>
              </a:rPr>
              <a:t>/</a:t>
            </a:r>
            <a:r>
              <a:rPr lang="en-US" sz="1600" dirty="0" smtClean="0"/>
              <a:t> </a:t>
            </a:r>
          </a:p>
          <a:p>
            <a:pPr lvl="1"/>
            <a:endParaRPr lang="en-US" dirty="0" smtClean="0"/>
          </a:p>
        </p:txBody>
      </p:sp>
      <p:pic>
        <p:nvPicPr>
          <p:cNvPr id="5" name="Picture 4" descr="C:\Users\lmcgarrie\AppData\Local\Microsoft\Windows\Temporary Internet Files\Content.Outlook\WHRV9TWG\WrapLogo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92" y="6093255"/>
            <a:ext cx="590572" cy="59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255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2" y="72013"/>
            <a:ext cx="11159059" cy="633009"/>
          </a:xfrm>
        </p:spPr>
        <p:txBody>
          <a:bodyPr>
            <a:noAutofit/>
          </a:bodyPr>
          <a:lstStyle/>
          <a:p>
            <a:r>
              <a:rPr lang="en-US" sz="3600" dirty="0" smtClean="0"/>
              <a:t>Future Direction</a:t>
            </a:r>
            <a:endParaRPr lang="en-US" sz="3600" dirty="0"/>
          </a:p>
        </p:txBody>
      </p:sp>
      <p:sp>
        <p:nvSpPr>
          <p:cNvPr id="3" name="Content Placeholder 2"/>
          <p:cNvSpPr>
            <a:spLocks noGrp="1"/>
          </p:cNvSpPr>
          <p:nvPr>
            <p:ph idx="1"/>
          </p:nvPr>
        </p:nvSpPr>
        <p:spPr>
          <a:xfrm>
            <a:off x="228421" y="1134548"/>
            <a:ext cx="10972800" cy="4863479"/>
          </a:xfrm>
        </p:spPr>
        <p:txBody>
          <a:bodyPr>
            <a:normAutofit fontScale="92500"/>
          </a:bodyPr>
          <a:lstStyle/>
          <a:p>
            <a:r>
              <a:rPr lang="en-US" sz="2800" dirty="0" smtClean="0"/>
              <a:t>Integration of all crisis services - adult and youth teams</a:t>
            </a:r>
          </a:p>
          <a:p>
            <a:pPr lvl="1"/>
            <a:r>
              <a:rPr lang="en-US" dirty="0" smtClean="0"/>
              <a:t>one integrated </a:t>
            </a:r>
            <a:r>
              <a:rPr lang="en-US" dirty="0"/>
              <a:t>team to increase efficiencies</a:t>
            </a:r>
          </a:p>
          <a:p>
            <a:pPr lvl="1"/>
            <a:r>
              <a:rPr lang="en-US" dirty="0" smtClean="0"/>
              <a:t>clinicians with additional, specialized training in working with specific </a:t>
            </a:r>
            <a:r>
              <a:rPr lang="en-US" dirty="0"/>
              <a:t>populations </a:t>
            </a:r>
            <a:r>
              <a:rPr lang="en-US" dirty="0" smtClean="0"/>
              <a:t>(adults, youth, IDD, geriatric, substance use, law enforcement) </a:t>
            </a:r>
          </a:p>
          <a:p>
            <a:r>
              <a:rPr lang="en-US" sz="2800" dirty="0" smtClean="0"/>
              <a:t>Set expectations across team for quality, productivity, training, supervision, etc.</a:t>
            </a:r>
          </a:p>
          <a:p>
            <a:r>
              <a:rPr lang="en-US" sz="2800" dirty="0" smtClean="0"/>
              <a:t>Increase revenue and staff productivity (areas of overlap)</a:t>
            </a:r>
          </a:p>
          <a:p>
            <a:r>
              <a:rPr lang="en-US" sz="2800" dirty="0" smtClean="0"/>
              <a:t>Integrate best practices into one team </a:t>
            </a:r>
          </a:p>
          <a:p>
            <a:r>
              <a:rPr lang="en-US" sz="2800" dirty="0" smtClean="0"/>
              <a:t>Explore new service areas and expanding use of peer support </a:t>
            </a:r>
          </a:p>
          <a:p>
            <a:r>
              <a:rPr lang="en-US" sz="2800" dirty="0" smtClean="0"/>
              <a:t>Focus on serving and collaborating</a:t>
            </a:r>
          </a:p>
          <a:p>
            <a:endParaRPr lang="en-US" sz="2800" dirty="0"/>
          </a:p>
        </p:txBody>
      </p:sp>
      <p:pic>
        <p:nvPicPr>
          <p:cNvPr id="5" name="Picture 4"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685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2" y="-133928"/>
            <a:ext cx="11540837" cy="1020762"/>
          </a:xfrm>
        </p:spPr>
        <p:txBody>
          <a:bodyPr>
            <a:noAutofit/>
          </a:bodyPr>
          <a:lstStyle/>
          <a:p>
            <a:r>
              <a:rPr lang="en-US" sz="3600" dirty="0"/>
              <a:t>Apps and Social </a:t>
            </a:r>
            <a:r>
              <a:rPr lang="en-US" sz="3600" dirty="0" smtClean="0"/>
              <a:t>Media:  For </a:t>
            </a:r>
            <a:r>
              <a:rPr lang="en-US" sz="3600" dirty="0"/>
              <a:t>Better or Worse…</a:t>
            </a:r>
          </a:p>
        </p:txBody>
      </p:sp>
      <p:sp>
        <p:nvSpPr>
          <p:cNvPr id="4" name="Content Placeholder 2"/>
          <p:cNvSpPr>
            <a:spLocks noGrp="1"/>
          </p:cNvSpPr>
          <p:nvPr>
            <p:ph idx="1"/>
          </p:nvPr>
        </p:nvSpPr>
        <p:spPr>
          <a:xfrm>
            <a:off x="143162" y="1602557"/>
            <a:ext cx="11660956" cy="4025246"/>
          </a:xfrm>
        </p:spPr>
        <p:txBody>
          <a:bodyPr/>
          <a:lstStyle/>
          <a:p>
            <a:r>
              <a:rPr lang="en-US" altLang="en-US" sz="2800" dirty="0">
                <a:ea typeface="ＭＳ Ｐゴシック" panose="020B0600070205080204" pitchFamily="34" charset="-128"/>
              </a:rPr>
              <a:t>Teens are more likely to turn to social media, texting for support than to call a help or hotline </a:t>
            </a:r>
          </a:p>
          <a:p>
            <a:r>
              <a:rPr lang="en-US" altLang="en-US" sz="2800" dirty="0">
                <a:ea typeface="ＭＳ Ｐゴシック" panose="020B0600070205080204" pitchFamily="34" charset="-128"/>
              </a:rPr>
              <a:t>Phones, texts set off powerfully addictive responses in the brain</a:t>
            </a:r>
          </a:p>
          <a:p>
            <a:r>
              <a:rPr lang="en-US" altLang="en-US" sz="2800" dirty="0">
                <a:ea typeface="ＭＳ Ｐゴシック" panose="020B0600070205080204" pitchFamily="34" charset="-128"/>
              </a:rPr>
              <a:t>Texting is private and many kids find it easier to disclose</a:t>
            </a:r>
          </a:p>
          <a:p>
            <a:r>
              <a:rPr lang="en-US" altLang="en-US" sz="2800" dirty="0">
                <a:ea typeface="ＭＳ Ｐゴシック" panose="020B0600070205080204" pitchFamily="34" charset="-128"/>
              </a:rPr>
              <a:t>They look like they’re just doing something normal – important to teens</a:t>
            </a:r>
          </a:p>
          <a:p>
            <a:r>
              <a:rPr lang="en-US" altLang="en-US" sz="2800" dirty="0">
                <a:ea typeface="ＭＳ Ｐゴシック" panose="020B0600070205080204" pitchFamily="34" charset="-128"/>
              </a:rPr>
              <a:t>E.g., National Dating Abuse Hotline; National Human Sex Trafficking Center – both accessible by text = used often!</a:t>
            </a:r>
          </a:p>
          <a:p>
            <a:endParaRPr lang="en-US" altLang="en-US" dirty="0">
              <a:ea typeface="ＭＳ Ｐゴシック" panose="020B0600070205080204" pitchFamily="34" charset="-128"/>
            </a:endParaRPr>
          </a:p>
        </p:txBody>
      </p:sp>
      <p:pic>
        <p:nvPicPr>
          <p:cNvPr id="6" name="Picture 5" descr="C:\Users\lmcgarrie\AppData\Local\Microsoft\Windows\Temporary Internet Files\Content.Outlook\WHRV9TWG\WrapLogo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62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77282" y="173038"/>
            <a:ext cx="7623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smtClean="0">
                <a:solidFill>
                  <a:schemeClr val="bg1"/>
                </a:solidFill>
                <a:latin typeface="+mn-lt"/>
                <a:ea typeface="Yu Gothic UI Semibold" panose="020B0700000000000000" pitchFamily="34" charset="-128"/>
              </a:rPr>
              <a:t>Day 2 Agenda: Alumni Track </a:t>
            </a:r>
            <a:endParaRPr lang="en-US" altLang="en-US" sz="36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688434613"/>
              </p:ext>
            </p:extLst>
          </p:nvPr>
        </p:nvGraphicFramePr>
        <p:xfrm>
          <a:off x="177282" y="1054359"/>
          <a:ext cx="11616610" cy="5583943"/>
        </p:xfrm>
        <a:graphic>
          <a:graphicData uri="http://schemas.openxmlformats.org/drawingml/2006/table">
            <a:tbl>
              <a:tblPr firstRow="1" bandRow="1">
                <a:tableStyleId>{EB344D84-9AFB-497E-A393-DC336BA19D2E}</a:tableStyleId>
              </a:tblPr>
              <a:tblGrid>
                <a:gridCol w="2323322">
                  <a:extLst>
                    <a:ext uri="{9D8B030D-6E8A-4147-A177-3AD203B41FA5}">
                      <a16:colId xmlns:a16="http://schemas.microsoft.com/office/drawing/2014/main" val="1959755444"/>
                    </a:ext>
                  </a:extLst>
                </a:gridCol>
                <a:gridCol w="2323322">
                  <a:extLst>
                    <a:ext uri="{9D8B030D-6E8A-4147-A177-3AD203B41FA5}">
                      <a16:colId xmlns:a16="http://schemas.microsoft.com/office/drawing/2014/main" val="548921988"/>
                    </a:ext>
                  </a:extLst>
                </a:gridCol>
                <a:gridCol w="2323322">
                  <a:extLst>
                    <a:ext uri="{9D8B030D-6E8A-4147-A177-3AD203B41FA5}">
                      <a16:colId xmlns:a16="http://schemas.microsoft.com/office/drawing/2014/main" val="3858493477"/>
                    </a:ext>
                  </a:extLst>
                </a:gridCol>
                <a:gridCol w="2323322">
                  <a:extLst>
                    <a:ext uri="{9D8B030D-6E8A-4147-A177-3AD203B41FA5}">
                      <a16:colId xmlns:a16="http://schemas.microsoft.com/office/drawing/2014/main" val="3607693713"/>
                    </a:ext>
                  </a:extLst>
                </a:gridCol>
                <a:gridCol w="2323322">
                  <a:extLst>
                    <a:ext uri="{9D8B030D-6E8A-4147-A177-3AD203B41FA5}">
                      <a16:colId xmlns:a16="http://schemas.microsoft.com/office/drawing/2014/main" val="3499563721"/>
                    </a:ext>
                  </a:extLst>
                </a:gridCol>
              </a:tblGrid>
              <a:tr h="492344">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1</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2</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3</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4</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034437"/>
                  </a:ext>
                </a:extLst>
              </a:tr>
              <a:tr h="810031">
                <a:tc>
                  <a:txBody>
                    <a:bodyPr/>
                    <a:lstStyle/>
                    <a:p>
                      <a:pPr algn="ctr"/>
                      <a:r>
                        <a:rPr lang="en-US" sz="1600" b="1" dirty="0" smtClean="0"/>
                        <a:t>8:00-9:30AM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t>Quality/IT</a:t>
                      </a:r>
                    </a:p>
                    <a:p>
                      <a:pPr algn="ctr"/>
                      <a:r>
                        <a:rPr lang="en-US" sz="1600" b="1" dirty="0" smtClean="0"/>
                        <a:t>(Library)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Service Array</a:t>
                      </a:r>
                    </a:p>
                    <a:p>
                      <a:pPr algn="ctr"/>
                      <a:r>
                        <a:rPr lang="en-US" sz="1600" b="1" dirty="0" smtClean="0"/>
                        <a:t>(Boardroom B)</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t>Finance &amp; Policy</a:t>
                      </a:r>
                    </a:p>
                    <a:p>
                      <a:pPr algn="ctr"/>
                      <a:r>
                        <a:rPr lang="en-US" sz="1600" b="1" dirty="0" smtClean="0"/>
                        <a:t>(Salon 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a:t>
                      </a:r>
                      <a:r>
                        <a:rPr lang="en-US" sz="1600" b="1" dirty="0" smtClean="0"/>
                        <a:t>Staffing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(Boardroom C)</a:t>
                      </a:r>
                      <a:endParaRPr lang="en-US" sz="1600" b="1" dirty="0" smtClean="0"/>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922883"/>
                  </a:ext>
                </a:extLst>
              </a:tr>
              <a:tr h="810031">
                <a:tc>
                  <a:txBody>
                    <a:bodyPr/>
                    <a:lstStyle/>
                    <a:p>
                      <a:pPr algn="ctr"/>
                      <a:r>
                        <a:rPr lang="en-US" sz="1600" b="1" dirty="0" smtClean="0"/>
                        <a:t>9:30-11:00AM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Service </a:t>
                      </a:r>
                      <a:r>
                        <a:rPr lang="en-US" sz="1600" b="1" dirty="0" smtClean="0"/>
                        <a:t>Array</a:t>
                      </a:r>
                    </a:p>
                    <a:p>
                      <a:pPr algn="ctr"/>
                      <a:r>
                        <a:rPr lang="en-US" sz="1600" b="1" dirty="0" smtClean="0"/>
                        <a:t>(Boardroom B)</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Finance &amp; Policy</a:t>
                      </a:r>
                    </a:p>
                    <a:p>
                      <a:pPr algn="ctr"/>
                      <a:r>
                        <a:rPr lang="en-US" sz="1600" b="1" dirty="0" smtClean="0"/>
                        <a:t>(Salon 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Staffing</a:t>
                      </a:r>
                    </a:p>
                    <a:p>
                      <a:pPr algn="ctr"/>
                      <a:r>
                        <a:rPr lang="en-US" sz="1600" b="1" dirty="0" smtClean="0"/>
                        <a:t>(Boardroom C)</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r>
                        <a:rPr lang="en-US" sz="1600" b="1" dirty="0" smtClean="0"/>
                        <a:t>(Library)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456582"/>
                  </a:ext>
                </a:extLst>
              </a:tr>
              <a:tr h="451191">
                <a:tc>
                  <a:txBody>
                    <a:bodyPr/>
                    <a:lstStyle/>
                    <a:p>
                      <a:pPr algn="ctr"/>
                      <a:r>
                        <a:rPr lang="en-US" sz="1600" b="1" dirty="0" smtClean="0"/>
                        <a:t>11:00-11:15AM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Break</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4066750499"/>
                  </a:ext>
                </a:extLst>
              </a:tr>
              <a:tr h="810031">
                <a:tc>
                  <a:txBody>
                    <a:bodyPr/>
                    <a:lstStyle/>
                    <a:p>
                      <a:pPr algn="ctr"/>
                      <a:r>
                        <a:rPr lang="en-US" sz="1600" b="1" dirty="0" smtClean="0"/>
                        <a:t>11:15-12:45AM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Finance &amp; </a:t>
                      </a:r>
                      <a:r>
                        <a:rPr lang="en-US" sz="1600" b="1" dirty="0" smtClean="0"/>
                        <a:t>Policy</a:t>
                      </a:r>
                    </a:p>
                    <a:p>
                      <a:pPr algn="ctr"/>
                      <a:r>
                        <a:rPr lang="en-US" sz="1600" b="1" dirty="0" smtClean="0"/>
                        <a:t>(Salon 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Staffing</a:t>
                      </a:r>
                    </a:p>
                    <a:p>
                      <a:pPr algn="ctr"/>
                      <a:r>
                        <a:rPr lang="en-US" sz="1600" b="1" dirty="0" smtClean="0"/>
                        <a:t>(Boardroom C)</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r>
                        <a:rPr lang="en-US" sz="1600" b="1" dirty="0" smtClean="0"/>
                        <a:t>(Library)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Service Array</a:t>
                      </a:r>
                    </a:p>
                    <a:p>
                      <a:pPr algn="ctr"/>
                      <a:r>
                        <a:rPr lang="en-US" sz="1600" b="1" dirty="0" smtClean="0"/>
                        <a:t>(Boardroom B)</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141836"/>
                  </a:ext>
                </a:extLst>
              </a:tr>
              <a:tr h="479239">
                <a:tc>
                  <a:txBody>
                    <a:bodyPr/>
                    <a:lstStyle/>
                    <a:p>
                      <a:pPr algn="ctr"/>
                      <a:r>
                        <a:rPr lang="en-US" sz="1600" b="1" dirty="0" smtClean="0"/>
                        <a:t>12:45-1:30PM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Lunch</a:t>
                      </a:r>
                      <a:r>
                        <a:rPr lang="en-US" sz="1600" baseline="0" dirty="0" smtClean="0"/>
                        <a:t> (on your own)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2152945794"/>
                  </a:ext>
                </a:extLst>
              </a:tr>
              <a:tr h="625489">
                <a:tc>
                  <a:txBody>
                    <a:bodyPr/>
                    <a:lstStyle/>
                    <a:p>
                      <a:pPr algn="ctr"/>
                      <a:r>
                        <a:rPr lang="en-US" sz="1600" b="1" dirty="0" smtClean="0"/>
                        <a:t>1:30-3:00PM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Supervision, Training, </a:t>
                      </a:r>
                      <a:r>
                        <a:rPr lang="en-US" sz="1600" b="1" dirty="0" smtClean="0"/>
                        <a:t>Staffing</a:t>
                      </a:r>
                    </a:p>
                    <a:p>
                      <a:pPr algn="ctr"/>
                      <a:r>
                        <a:rPr lang="en-US" sz="1600" b="1" dirty="0" smtClean="0"/>
                        <a:t>(Boardroom</a:t>
                      </a:r>
                      <a:r>
                        <a:rPr lang="en-US" sz="1600" b="1" baseline="0" dirty="0" smtClean="0"/>
                        <a:t> C)</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r>
                        <a:rPr lang="en-US" sz="1600" b="1" dirty="0" smtClean="0"/>
                        <a:t>(Library)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Service </a:t>
                      </a:r>
                      <a:r>
                        <a:rPr lang="en-US" sz="1600" b="1" dirty="0" smtClean="0"/>
                        <a:t>Array</a:t>
                      </a:r>
                    </a:p>
                    <a:p>
                      <a:pPr algn="ctr"/>
                      <a:r>
                        <a:rPr lang="en-US" sz="1600" b="1" dirty="0" smtClean="0"/>
                        <a:t>(Boardroom B)</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Finance &amp; Policy</a:t>
                      </a:r>
                    </a:p>
                    <a:p>
                      <a:pPr algn="ctr"/>
                      <a:r>
                        <a:rPr lang="en-US" sz="1600" b="1" dirty="0" smtClean="0"/>
                        <a:t>(Salon 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533314"/>
                  </a:ext>
                </a:extLst>
              </a:tr>
              <a:tr h="625489">
                <a:tc>
                  <a:txBody>
                    <a:bodyPr/>
                    <a:lstStyle/>
                    <a:p>
                      <a:pPr algn="ctr"/>
                      <a:r>
                        <a:rPr lang="en-US" sz="1600" b="1" dirty="0" smtClean="0"/>
                        <a:t>3:00-3:30PM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Joint Wrap</a:t>
                      </a:r>
                      <a:r>
                        <a:rPr lang="en-US" sz="1600" baseline="0" dirty="0" smtClean="0"/>
                        <a:t> Up &amp; Next Steps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1338788665"/>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CTL: The Crisis Text Line</a:t>
            </a: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4844" y="1350759"/>
            <a:ext cx="6172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61070" y="5034021"/>
            <a:ext cx="8483600" cy="2762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3"/>
              </a:rPr>
              <a:t>http://www.nbcnews.com/nightly-news/video/new-crisis-hotline-approach-is-changing-the-way-we-deal-with-stress-700646467944</a:t>
            </a:r>
            <a:r>
              <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p>
        </p:txBody>
      </p:sp>
      <p:pic>
        <p:nvPicPr>
          <p:cNvPr id="7" name="Picture 6" descr="C:\Users\lmcgarrie\AppData\Local\Microsoft\Windows\Temporary Internet Files\Content.Outlook\WHRV9TWG\WrapLogoWor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330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020762"/>
          </a:xfrm>
        </p:spPr>
        <p:txBody>
          <a:bodyPr>
            <a:normAutofit fontScale="90000"/>
          </a:bodyPr>
          <a:lstStyle/>
          <a:p>
            <a:r>
              <a:rPr lang="en-US" sz="4000" dirty="0"/>
              <a:t>Social Media and Suicide Prevention:</a:t>
            </a:r>
            <a:br>
              <a:rPr lang="en-US" sz="4000" dirty="0"/>
            </a:br>
            <a:r>
              <a:rPr lang="en-US" sz="4000" dirty="0"/>
              <a:t>Help from Facebook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259805"/>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71700" y="5721802"/>
            <a:ext cx="4724400" cy="276225"/>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3"/>
              </a:rPr>
              <a:t>https://vimeo.com/160565004</a:t>
            </a:r>
            <a:endPar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7" name="Picture 6" descr="C:\Users\lmcgarrie\AppData\Local\Microsoft\Windows\Temporary Internet Files\Content.Outlook\WHRV9TWG\WrapLogoWor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92" y="599802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52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6313" y="2224088"/>
            <a:ext cx="7772400" cy="1362075"/>
          </a:xfrm>
        </p:spPr>
        <p:txBody>
          <a:bodyPr/>
          <a:lstStyle/>
          <a:p>
            <a:r>
              <a:rPr lang="en-US" dirty="0"/>
              <a:t>The Evolution of MRSS: What Is Next for NJ</a:t>
            </a:r>
          </a:p>
        </p:txBody>
      </p:sp>
      <p:sp>
        <p:nvSpPr>
          <p:cNvPr id="5" name="Text Placeholder 4"/>
          <p:cNvSpPr>
            <a:spLocks noGrp="1"/>
          </p:cNvSpPr>
          <p:nvPr>
            <p:ph type="body" idx="1"/>
          </p:nvPr>
        </p:nvSpPr>
        <p:spPr>
          <a:xfrm>
            <a:off x="2246313" y="3695701"/>
            <a:ext cx="7772400" cy="1500187"/>
          </a:xfrm>
        </p:spPr>
        <p:txBody>
          <a:bodyPr/>
          <a:lstStyle/>
          <a:p>
            <a:pPr algn="r"/>
            <a:r>
              <a:rPr lang="en-US" sz="3000" b="1" dirty="0">
                <a:solidFill>
                  <a:schemeClr val="bg1">
                    <a:lumMod val="50000"/>
                  </a:schemeClr>
                </a:solidFill>
              </a:rPr>
              <a:t>Wyndee Davis</a:t>
            </a:r>
          </a:p>
          <a:p>
            <a:pPr algn="r"/>
            <a:r>
              <a:rPr lang="en-US" b="1" dirty="0"/>
              <a:t>Assistant Director</a:t>
            </a:r>
          </a:p>
          <a:p>
            <a:pPr algn="r"/>
            <a:r>
              <a:rPr lang="en-US" b="1" dirty="0"/>
              <a:t>NJ Children’s System of Care</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90" y="6133966"/>
            <a:ext cx="2169974" cy="52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96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MRSS Dispatch Data</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1" y="6273441"/>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E2BF73E-5B91-41AF-87B5-E9D6D500161B}"/>
              </a:ext>
            </a:extLst>
          </p:cNvPr>
          <p:cNvPicPr>
            <a:picLocks noChangeAspect="1"/>
          </p:cNvPicPr>
          <p:nvPr/>
        </p:nvPicPr>
        <p:blipFill>
          <a:blip r:embed="rId3"/>
          <a:stretch>
            <a:fillRect/>
          </a:stretch>
        </p:blipFill>
        <p:spPr>
          <a:xfrm>
            <a:off x="423341" y="962885"/>
            <a:ext cx="10650718" cy="5185989"/>
          </a:xfrm>
          <a:prstGeom prst="rect">
            <a:avLst/>
          </a:prstGeom>
        </p:spPr>
      </p:pic>
    </p:spTree>
    <p:extLst>
      <p:ext uri="{BB962C8B-B14F-4D97-AF65-F5344CB8AC3E}">
        <p14:creationId xmlns:p14="http://schemas.microsoft.com/office/powerpoint/2010/main" val="407917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66" y="39759"/>
            <a:ext cx="9243391" cy="685800"/>
          </a:xfrm>
        </p:spPr>
        <p:txBody>
          <a:bodyPr>
            <a:normAutofit fontScale="90000"/>
          </a:bodyPr>
          <a:lstStyle/>
          <a:p>
            <a:r>
              <a:rPr lang="en-US" sz="4000" dirty="0"/>
              <a:t>NJ’s Mobile Response and Stabilization Services</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66" y="6193728"/>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a:extLst>
              <a:ext uri="{FF2B5EF4-FFF2-40B4-BE49-F238E27FC236}">
                <a16:creationId xmlns:a16="http://schemas.microsoft.com/office/drawing/2014/main" id="{206409A7-C064-408C-9C45-BA81007F5931}"/>
              </a:ext>
            </a:extLst>
          </p:cNvPr>
          <p:cNvGraphicFramePr>
            <a:graphicFrameLocks/>
          </p:cNvGraphicFramePr>
          <p:nvPr>
            <p:extLst>
              <p:ext uri="{D42A27DB-BD31-4B8C-83A1-F6EECF244321}">
                <p14:modId xmlns:p14="http://schemas.microsoft.com/office/powerpoint/2010/main" val="2730160698"/>
              </p:ext>
            </p:extLst>
          </p:nvPr>
        </p:nvGraphicFramePr>
        <p:xfrm>
          <a:off x="1222310" y="1047587"/>
          <a:ext cx="8746951" cy="5035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254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66" y="0"/>
            <a:ext cx="8229600" cy="715962"/>
          </a:xfrm>
        </p:spPr>
        <p:txBody>
          <a:bodyPr>
            <a:normAutofit/>
          </a:bodyPr>
          <a:lstStyle/>
          <a:p>
            <a:r>
              <a:rPr lang="en-US" sz="3600" dirty="0" smtClean="0"/>
              <a:t>NJ Populations</a:t>
            </a:r>
            <a:endParaRPr lang="en-US" sz="3600" dirty="0"/>
          </a:p>
        </p:txBody>
      </p:sp>
      <p:sp>
        <p:nvSpPr>
          <p:cNvPr id="3" name="Content Placeholder 2"/>
          <p:cNvSpPr>
            <a:spLocks noGrp="1"/>
          </p:cNvSpPr>
          <p:nvPr>
            <p:ph idx="1"/>
          </p:nvPr>
        </p:nvSpPr>
        <p:spPr>
          <a:xfrm>
            <a:off x="402566" y="1352010"/>
            <a:ext cx="8655295" cy="2838653"/>
          </a:xfrm>
        </p:spPr>
        <p:txBody>
          <a:bodyPr/>
          <a:lstStyle/>
          <a:p>
            <a:pPr marL="0" indent="0">
              <a:buNone/>
            </a:pPr>
            <a:r>
              <a:rPr lang="en-US" sz="3000" dirty="0"/>
              <a:t>Integrating Care for Individuals With:</a:t>
            </a:r>
          </a:p>
          <a:p>
            <a:pPr marL="0" indent="0">
              <a:buNone/>
            </a:pPr>
            <a:endParaRPr lang="en-US" sz="1600" dirty="0"/>
          </a:p>
          <a:p>
            <a:r>
              <a:rPr lang="en-US" sz="3000" dirty="0"/>
              <a:t>Intellectual /Developmental Disabilities</a:t>
            </a:r>
          </a:p>
          <a:p>
            <a:endParaRPr lang="en-US" sz="1600" dirty="0"/>
          </a:p>
          <a:p>
            <a:r>
              <a:rPr lang="en-US" sz="3000" dirty="0"/>
              <a:t>Substance Use Disorders</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66" y="6239705"/>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414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84" y="0"/>
            <a:ext cx="8229600" cy="715962"/>
          </a:xfrm>
        </p:spPr>
        <p:txBody>
          <a:bodyPr>
            <a:normAutofit/>
          </a:bodyPr>
          <a:lstStyle/>
          <a:p>
            <a:r>
              <a:rPr lang="en-US" sz="3600" dirty="0"/>
              <a:t>NJ’s Trauma Informed Care</a:t>
            </a:r>
          </a:p>
        </p:txBody>
      </p:sp>
      <p:sp>
        <p:nvSpPr>
          <p:cNvPr id="4" name="Content Placeholder 2"/>
          <p:cNvSpPr>
            <a:spLocks noGrp="1"/>
          </p:cNvSpPr>
          <p:nvPr>
            <p:ph idx="1"/>
          </p:nvPr>
        </p:nvSpPr>
        <p:spPr>
          <a:xfrm>
            <a:off x="248318" y="1630241"/>
            <a:ext cx="8331532" cy="3022491"/>
          </a:xfrm>
        </p:spPr>
        <p:txBody>
          <a:bodyPr>
            <a:normAutofit/>
          </a:bodyPr>
          <a:lstStyle/>
          <a:p>
            <a:pPr marL="0" indent="0">
              <a:buNone/>
              <a:defRPr/>
            </a:pPr>
            <a:r>
              <a:rPr lang="en-US" sz="2800" b="1" i="1" dirty="0"/>
              <a:t>Promising Path to Success - </a:t>
            </a:r>
            <a:r>
              <a:rPr lang="en-US" sz="2800" dirty="0"/>
              <a:t>NJ’s SOC Expansion Grant </a:t>
            </a:r>
          </a:p>
          <a:p>
            <a:pPr>
              <a:buFont typeface="Arial" charset="0"/>
              <a:buChar char="•"/>
              <a:defRPr/>
            </a:pPr>
            <a:r>
              <a:rPr lang="en-US" sz="2800" dirty="0"/>
              <a:t>  Six Core Strategies©</a:t>
            </a:r>
          </a:p>
          <a:p>
            <a:pPr>
              <a:buFont typeface="Arial" charset="0"/>
              <a:buChar char="•"/>
              <a:defRPr/>
            </a:pPr>
            <a:r>
              <a:rPr lang="en-US" sz="2800" dirty="0"/>
              <a:t>  Nurtured Heart Approach®</a:t>
            </a:r>
          </a:p>
          <a:p>
            <a:pPr>
              <a:buFont typeface="Arial" charset="0"/>
              <a:buChar char="•"/>
              <a:defRPr/>
            </a:pPr>
            <a:r>
              <a:rPr lang="en-US" sz="2800" dirty="0"/>
              <a:t>  Youth Partnerships</a:t>
            </a:r>
          </a:p>
          <a:p>
            <a:pPr>
              <a:buFont typeface="Arial" charset="0"/>
              <a:buChar char="•"/>
              <a:defRPr/>
            </a:pPr>
            <a:r>
              <a:rPr lang="en-US" sz="2800" dirty="0"/>
              <a:t>  Return on Investment </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84" y="6277028"/>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282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2" y="-1"/>
            <a:ext cx="10332098" cy="812041"/>
          </a:xfrm>
        </p:spPr>
        <p:txBody>
          <a:bodyPr>
            <a:noAutofit/>
          </a:bodyPr>
          <a:lstStyle/>
          <a:p>
            <a:r>
              <a:rPr lang="en-US" sz="3400" dirty="0"/>
              <a:t>NJ’s Trauma Informed Care: Youth in Foster Care</a:t>
            </a:r>
          </a:p>
        </p:txBody>
      </p:sp>
      <p:sp>
        <p:nvSpPr>
          <p:cNvPr id="4" name="Content Placeholder 2"/>
          <p:cNvSpPr>
            <a:spLocks noGrp="1"/>
          </p:cNvSpPr>
          <p:nvPr>
            <p:ph idx="1"/>
          </p:nvPr>
        </p:nvSpPr>
        <p:spPr>
          <a:xfrm>
            <a:off x="335902" y="1160441"/>
            <a:ext cx="11318033" cy="4882550"/>
          </a:xfrm>
        </p:spPr>
        <p:txBody>
          <a:bodyPr>
            <a:normAutofit/>
          </a:bodyPr>
          <a:lstStyle/>
          <a:p>
            <a:r>
              <a:rPr lang="en-US" altLang="en-US" sz="2400" dirty="0">
                <a:ea typeface="ＭＳ Ｐゴシック" panose="020B0600070205080204" pitchFamily="34" charset="-128"/>
              </a:rPr>
              <a:t>NJ CSOC quality drill down of data for youth in foster care who required out of home treatment due to behavioral challenges experienced in care </a:t>
            </a:r>
            <a:endParaRPr lang="en-US" altLang="en-US" sz="2400" dirty="0" smtClean="0">
              <a:ea typeface="ＭＳ Ｐゴシック" panose="020B0600070205080204" pitchFamily="34" charset="-128"/>
            </a:endParaRPr>
          </a:p>
          <a:p>
            <a:endParaRPr lang="en-US" altLang="en-US" sz="1200" dirty="0">
              <a:ea typeface="ＭＳ Ｐゴシック" panose="020B0600070205080204" pitchFamily="34" charset="-128"/>
            </a:endParaRPr>
          </a:p>
          <a:p>
            <a:r>
              <a:rPr lang="en-US" altLang="en-US" sz="2400" dirty="0">
                <a:ea typeface="ＭＳ Ｐゴシック" panose="020B0600070205080204" pitchFamily="34" charset="-128"/>
              </a:rPr>
              <a:t>We recognized that MRSS was not utilized as designed with our child welfare partners </a:t>
            </a:r>
          </a:p>
          <a:p>
            <a:pPr lvl="1"/>
            <a:r>
              <a:rPr lang="en-US" altLang="en-US" sz="2400" dirty="0">
                <a:ea typeface="ＭＳ Ｐゴシック" panose="020B0600070205080204" pitchFamily="34" charset="-128"/>
              </a:rPr>
              <a:t>We shared the data with DCF leadership</a:t>
            </a:r>
          </a:p>
          <a:p>
            <a:pPr lvl="1"/>
            <a:r>
              <a:rPr lang="en-US" altLang="en-US" sz="2400" dirty="0">
                <a:ea typeface="ＭＳ Ｐゴシック" panose="020B0600070205080204" pitchFamily="34" charset="-128"/>
              </a:rPr>
              <a:t>Engaged in discussion regarding barriers</a:t>
            </a:r>
          </a:p>
          <a:p>
            <a:pPr lvl="1"/>
            <a:r>
              <a:rPr lang="en-US" altLang="en-US" sz="2400" dirty="0">
                <a:ea typeface="ＭＳ Ｐゴシック" panose="020B0600070205080204" pitchFamily="34" charset="-128"/>
              </a:rPr>
              <a:t>Provided training and support to our partners</a:t>
            </a:r>
          </a:p>
          <a:p>
            <a:pPr lvl="1"/>
            <a:r>
              <a:rPr lang="en-US" altLang="en-US" sz="2400" dirty="0">
                <a:ea typeface="ＭＳ Ｐゴシック" panose="020B0600070205080204" pitchFamily="34" charset="-128"/>
              </a:rPr>
              <a:t>Developed and implemented a pilot to address the issue</a:t>
            </a:r>
          </a:p>
          <a:p>
            <a:pPr lvl="1"/>
            <a:r>
              <a:rPr lang="en-US" altLang="en-US" sz="2400" dirty="0">
                <a:ea typeface="ＭＳ Ｐゴシック" panose="020B0600070205080204" pitchFamily="34" charset="-128"/>
              </a:rPr>
              <a:t>Reviewed the results of the pilot and now are implementing strategies statewide</a:t>
            </a:r>
          </a:p>
          <a:p>
            <a:pPr marL="0" indent="0">
              <a:buNone/>
            </a:pPr>
            <a:endParaRPr lang="en-US" altLang="en-US" sz="1200" dirty="0">
              <a:ea typeface="ＭＳ Ｐゴシック" panose="020B0600070205080204" pitchFamily="34" charset="-128"/>
            </a:endParaRPr>
          </a:p>
          <a:p>
            <a:r>
              <a:rPr lang="en-US" altLang="en-US" sz="2400" dirty="0">
                <a:ea typeface="ＭＳ Ｐゴシック" panose="020B0600070205080204" pitchFamily="34" charset="-128"/>
              </a:rPr>
              <a:t>CSOC continues to monitor the impact of this practice change</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02" y="6185811"/>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728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NJ’s Trauma Informed Care</a:t>
            </a:r>
          </a:p>
        </p:txBody>
      </p:sp>
      <p:sp>
        <p:nvSpPr>
          <p:cNvPr id="3" name="Content Placeholder 2"/>
          <p:cNvSpPr>
            <a:spLocks noGrp="1"/>
          </p:cNvSpPr>
          <p:nvPr>
            <p:ph idx="1"/>
          </p:nvPr>
        </p:nvSpPr>
        <p:spPr>
          <a:xfrm>
            <a:off x="423341" y="1420198"/>
            <a:ext cx="11267916" cy="4126114"/>
          </a:xfrm>
        </p:spPr>
        <p:txBody>
          <a:bodyPr>
            <a:normAutofit fontScale="85000" lnSpcReduction="20000"/>
          </a:bodyPr>
          <a:lstStyle/>
          <a:p>
            <a:endParaRPr lang="en-US" dirty="0"/>
          </a:p>
          <a:p>
            <a:r>
              <a:rPr lang="en-US" sz="3300" dirty="0"/>
              <a:t>Strengthening Supports for Youth Involved With Child Welfare</a:t>
            </a:r>
          </a:p>
          <a:p>
            <a:pPr lvl="1"/>
            <a:r>
              <a:rPr lang="en-US" sz="3300" dirty="0"/>
              <a:t>MRSS/Child Welfare Project</a:t>
            </a:r>
          </a:p>
          <a:p>
            <a:pPr lvl="1"/>
            <a:r>
              <a:rPr lang="en-US" sz="3300" dirty="0"/>
              <a:t>Functional Family Therapy -Foster Care (FFT-FC)</a:t>
            </a:r>
          </a:p>
          <a:p>
            <a:pPr marL="0" indent="0">
              <a:buNone/>
            </a:pPr>
            <a:endParaRPr lang="en-US" sz="3300" dirty="0"/>
          </a:p>
          <a:p>
            <a:r>
              <a:rPr lang="en-US" sz="3300" dirty="0"/>
              <a:t>ARC Grow</a:t>
            </a:r>
          </a:p>
          <a:p>
            <a:pPr marL="0" indent="0">
              <a:buNone/>
            </a:pPr>
            <a:endParaRPr lang="en-US" sz="3300" dirty="0"/>
          </a:p>
          <a:p>
            <a:r>
              <a:rPr lang="en-US" sz="3300" dirty="0"/>
              <a:t>Ensuring MRSS connection to acute care is supportive to families, systemically and on an individualized basis</a:t>
            </a:r>
          </a:p>
          <a:p>
            <a:pPr marL="457200" lvl="1" indent="0">
              <a:buNone/>
            </a:pPr>
            <a:endParaRPr 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1" y="6267698"/>
            <a:ext cx="1709421"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13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602184" y="98393"/>
            <a:ext cx="5186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mn-lt"/>
                <a:ea typeface="Yu Gothic UI Semibold" panose="020B0700000000000000" pitchFamily="34" charset="-128"/>
              </a:rPr>
              <a:t>Facilitated Team Meetings</a:t>
            </a:r>
            <a:endParaRPr lang="en-US" altLang="en-US" sz="3600" dirty="0">
              <a:latin typeface="+mn-lt"/>
            </a:endParaRPr>
          </a:p>
        </p:txBody>
      </p:sp>
      <p:sp>
        <p:nvSpPr>
          <p:cNvPr id="18436" name="Content Placeholder 2"/>
          <p:cNvSpPr txBox="1">
            <a:spLocks/>
          </p:cNvSpPr>
          <p:nvPr/>
        </p:nvSpPr>
        <p:spPr bwMode="auto">
          <a:xfrm>
            <a:off x="607764" y="1318006"/>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lvl="0" indent="-342900" eaLnBrk="1" hangingPunct="1">
              <a:lnSpc>
                <a:spcPct val="100000"/>
              </a:lnSpc>
              <a:spcBef>
                <a:spcPct val="20000"/>
              </a:spcBef>
              <a:buFont typeface="Arial" panose="020B0604020202020204" pitchFamily="34" charset="0"/>
              <a:buChar char="•"/>
            </a:pPr>
            <a:r>
              <a:rPr lang="en-US" sz="2400" b="1" dirty="0">
                <a:solidFill>
                  <a:prstClr val="black"/>
                </a:solidFill>
                <a:latin typeface="Calibri"/>
                <a:ea typeface="ＭＳ Ｐゴシック" charset="0"/>
              </a:rPr>
              <a:t>Session One (</a:t>
            </a:r>
            <a:r>
              <a:rPr lang="en-US" sz="2400" b="1" dirty="0" smtClean="0">
                <a:solidFill>
                  <a:prstClr val="black"/>
                </a:solidFill>
                <a:latin typeface="Calibri"/>
                <a:ea typeface="ＭＳ Ｐゴシック" charset="0"/>
              </a:rPr>
              <a:t>10:30a-12:00p</a:t>
            </a:r>
            <a:r>
              <a:rPr lang="en-US" sz="2400" b="1" dirty="0">
                <a:solidFill>
                  <a:prstClr val="black"/>
                </a:solidFill>
                <a:latin typeface="Calibri"/>
                <a:ea typeface="ＭＳ Ｐゴシック" charset="0"/>
              </a:rPr>
              <a:t>):</a:t>
            </a:r>
          </a:p>
          <a:p>
            <a:pPr marL="742950" lvl="1" indent="-285750" eaLnBrk="1" hangingPunct="1">
              <a:lnSpc>
                <a:spcPct val="100000"/>
              </a:lnSpc>
              <a:spcBef>
                <a:spcPct val="20000"/>
              </a:spcBef>
              <a:buFont typeface="Arial" panose="020B0604020202020204" pitchFamily="34" charset="0"/>
              <a:buChar char="–"/>
            </a:pPr>
            <a:r>
              <a:rPr lang="en-US" dirty="0">
                <a:solidFill>
                  <a:prstClr val="black"/>
                </a:solidFill>
                <a:latin typeface="Calibri"/>
                <a:ea typeface="ＭＳ Ｐゴシック" charset="0"/>
              </a:rPr>
              <a:t>Review your identified objectives</a:t>
            </a:r>
          </a:p>
          <a:p>
            <a:pPr marL="742950" lvl="1" indent="-285750" eaLnBrk="1" hangingPunct="1">
              <a:lnSpc>
                <a:spcPct val="100000"/>
              </a:lnSpc>
              <a:spcBef>
                <a:spcPct val="20000"/>
              </a:spcBef>
              <a:buFont typeface="Arial" panose="020B0604020202020204" pitchFamily="34" charset="0"/>
              <a:buChar char="–"/>
            </a:pPr>
            <a:r>
              <a:rPr lang="en-US" dirty="0">
                <a:solidFill>
                  <a:prstClr val="black"/>
                </a:solidFill>
                <a:latin typeface="Calibri"/>
                <a:ea typeface="ＭＳ Ｐゴシック" charset="0"/>
              </a:rPr>
              <a:t>Work with assigned faculty who will offer facilitation, support and targeted technical assistance related to your objectives</a:t>
            </a:r>
          </a:p>
          <a:p>
            <a:pPr marL="742950" lvl="1" indent="-285750" eaLnBrk="1" hangingPunct="1">
              <a:lnSpc>
                <a:spcPct val="100000"/>
              </a:lnSpc>
              <a:spcBef>
                <a:spcPct val="20000"/>
              </a:spcBef>
              <a:buFont typeface="Arial" panose="020B0604020202020204" pitchFamily="34" charset="0"/>
              <a:buChar char="–"/>
            </a:pPr>
            <a:endParaRPr lang="en-US" dirty="0">
              <a:solidFill>
                <a:prstClr val="black"/>
              </a:solidFill>
              <a:latin typeface="Calibri"/>
              <a:ea typeface="ＭＳ Ｐゴシック" charset="0"/>
            </a:endParaRPr>
          </a:p>
          <a:p>
            <a:pPr marL="342900" lvl="0" indent="-342900" eaLnBrk="1" hangingPunct="1">
              <a:lnSpc>
                <a:spcPct val="100000"/>
              </a:lnSpc>
              <a:spcBef>
                <a:spcPct val="20000"/>
              </a:spcBef>
              <a:buFont typeface="Arial" panose="020B0604020202020204" pitchFamily="34" charset="0"/>
              <a:buChar char="•"/>
            </a:pPr>
            <a:r>
              <a:rPr lang="en-US" sz="2400" b="1" dirty="0">
                <a:solidFill>
                  <a:prstClr val="black"/>
                </a:solidFill>
                <a:latin typeface="Calibri"/>
                <a:ea typeface="ＭＳ Ｐゴシック" charset="0"/>
              </a:rPr>
              <a:t>Session Two </a:t>
            </a:r>
            <a:r>
              <a:rPr lang="en-US" sz="2400" b="1" dirty="0" smtClean="0">
                <a:solidFill>
                  <a:prstClr val="black"/>
                </a:solidFill>
                <a:latin typeface="Calibri"/>
                <a:ea typeface="ＭＳ Ｐゴシック" charset="0"/>
              </a:rPr>
              <a:t>(1:15-3:00p</a:t>
            </a:r>
            <a:r>
              <a:rPr lang="en-US" sz="2400" b="1" dirty="0">
                <a:solidFill>
                  <a:prstClr val="black"/>
                </a:solidFill>
                <a:latin typeface="Calibri"/>
                <a:ea typeface="ＭＳ Ｐゴシック" charset="0"/>
              </a:rPr>
              <a:t>):</a:t>
            </a:r>
          </a:p>
          <a:p>
            <a:pPr marL="742950" lvl="1" indent="-285750" eaLnBrk="1" hangingPunct="1">
              <a:lnSpc>
                <a:spcPct val="100000"/>
              </a:lnSpc>
              <a:spcBef>
                <a:spcPct val="20000"/>
              </a:spcBef>
              <a:buFont typeface="Arial" panose="020B0604020202020204" pitchFamily="34" charset="0"/>
              <a:buChar char="–"/>
            </a:pPr>
            <a:r>
              <a:rPr lang="en-US" dirty="0">
                <a:solidFill>
                  <a:prstClr val="black"/>
                </a:solidFill>
                <a:latin typeface="Calibri"/>
                <a:ea typeface="ＭＳ Ｐゴシック" charset="0"/>
              </a:rPr>
              <a:t>Work in your team with assigned faculty to identify:</a:t>
            </a:r>
          </a:p>
          <a:p>
            <a:pPr lvl="2" eaLnBrk="1" hangingPunct="1">
              <a:lnSpc>
                <a:spcPct val="100000"/>
              </a:lnSpc>
              <a:spcBef>
                <a:spcPct val="20000"/>
              </a:spcBef>
            </a:pPr>
            <a:r>
              <a:rPr lang="en-US" sz="2400" dirty="0">
                <a:solidFill>
                  <a:prstClr val="black"/>
                </a:solidFill>
                <a:latin typeface="Calibri"/>
                <a:ea typeface="ＭＳ Ｐゴシック" charset="0"/>
              </a:rPr>
              <a:t>Actionable goals and strategies to implement when you return home</a:t>
            </a:r>
          </a:p>
          <a:p>
            <a:pPr lvl="2" eaLnBrk="1" hangingPunct="1">
              <a:lnSpc>
                <a:spcPct val="100000"/>
              </a:lnSpc>
              <a:spcBef>
                <a:spcPct val="20000"/>
              </a:spcBef>
            </a:pPr>
            <a:r>
              <a:rPr lang="en-US" sz="2400" dirty="0">
                <a:solidFill>
                  <a:prstClr val="black"/>
                </a:solidFill>
                <a:latin typeface="Calibri"/>
                <a:ea typeface="ＭＳ Ｐゴシック" charset="0"/>
              </a:rPr>
              <a:t>Immediate and longer term TA needs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23461" y="173038"/>
            <a:ext cx="5794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smtClean="0">
                <a:solidFill>
                  <a:schemeClr val="bg1"/>
                </a:solidFill>
                <a:latin typeface="+mn-lt"/>
                <a:ea typeface="Yu Gothic UI Semibold" panose="020B0700000000000000" pitchFamily="34" charset="-128"/>
              </a:rPr>
              <a:t>Alumni Track Meeting Rooms</a:t>
            </a:r>
            <a:endParaRPr lang="en-US" altLang="en-US" sz="3600" dirty="0">
              <a:latin typeface="+mn-lt"/>
            </a:endParaRPr>
          </a:p>
        </p:txBody>
      </p:sp>
      <p:sp>
        <p:nvSpPr>
          <p:cNvPr id="18436" name="Content Placeholder 2"/>
          <p:cNvSpPr txBox="1">
            <a:spLocks/>
          </p:cNvSpPr>
          <p:nvPr/>
        </p:nvSpPr>
        <p:spPr bwMode="auto">
          <a:xfrm>
            <a:off x="323461" y="1211999"/>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50000"/>
              </a:lnSpc>
              <a:spcBef>
                <a:spcPct val="0"/>
              </a:spcBef>
              <a:spcAft>
                <a:spcPts val="600"/>
              </a:spcAft>
            </a:pPr>
            <a:endParaRPr lang="en-US" altLang="en-US" i="1" dirty="0">
              <a:latin typeface="+mn-lt"/>
              <a:ea typeface="Yu Gothic Medium" panose="020B05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623999624"/>
              </p:ext>
            </p:extLst>
          </p:nvPr>
        </p:nvGraphicFramePr>
        <p:xfrm>
          <a:off x="706015" y="1417172"/>
          <a:ext cx="10630680" cy="4617265"/>
        </p:xfrm>
        <a:graphic>
          <a:graphicData uri="http://schemas.openxmlformats.org/drawingml/2006/table">
            <a:tbl>
              <a:tblPr firstRow="1" bandRow="1">
                <a:tableStyleId>{5C22544A-7EE6-4342-B048-85BDC9FD1C3A}</a:tableStyleId>
              </a:tblPr>
              <a:tblGrid>
                <a:gridCol w="4257871">
                  <a:extLst>
                    <a:ext uri="{9D8B030D-6E8A-4147-A177-3AD203B41FA5}">
                      <a16:colId xmlns:a16="http://schemas.microsoft.com/office/drawing/2014/main" val="1428944068"/>
                    </a:ext>
                  </a:extLst>
                </a:gridCol>
                <a:gridCol w="2829249">
                  <a:extLst>
                    <a:ext uri="{9D8B030D-6E8A-4147-A177-3AD203B41FA5}">
                      <a16:colId xmlns:a16="http://schemas.microsoft.com/office/drawing/2014/main" val="1284503963"/>
                    </a:ext>
                  </a:extLst>
                </a:gridCol>
                <a:gridCol w="3543560">
                  <a:extLst>
                    <a:ext uri="{9D8B030D-6E8A-4147-A177-3AD203B41FA5}">
                      <a16:colId xmlns:a16="http://schemas.microsoft.com/office/drawing/2014/main" val="619921691"/>
                    </a:ext>
                  </a:extLst>
                </a:gridCol>
              </a:tblGrid>
              <a:tr h="923453">
                <a:tc>
                  <a:txBody>
                    <a:bodyPr/>
                    <a:lstStyle/>
                    <a:p>
                      <a:pPr algn="ctr"/>
                      <a:r>
                        <a:rPr lang="en-US" sz="2400" dirty="0" smtClean="0"/>
                        <a:t>Team</a:t>
                      </a:r>
                      <a:endParaRPr lang="en-US" sz="2400" dirty="0"/>
                    </a:p>
                  </a:txBody>
                  <a:tcPr anchor="ctr"/>
                </a:tc>
                <a:tc>
                  <a:txBody>
                    <a:bodyPr/>
                    <a:lstStyle/>
                    <a:p>
                      <a:pPr algn="ctr"/>
                      <a:r>
                        <a:rPr lang="en-US" sz="2400" dirty="0" smtClean="0"/>
                        <a:t>Faculty</a:t>
                      </a:r>
                      <a:endParaRPr lang="en-US" sz="2400" dirty="0"/>
                    </a:p>
                  </a:txBody>
                  <a:tcPr anchor="ctr"/>
                </a:tc>
                <a:tc>
                  <a:txBody>
                    <a:bodyPr/>
                    <a:lstStyle/>
                    <a:p>
                      <a:pPr algn="ctr"/>
                      <a:r>
                        <a:rPr lang="en-US" sz="2400" dirty="0" smtClean="0"/>
                        <a:t>Room</a:t>
                      </a:r>
                      <a:endParaRPr lang="en-US" sz="2400" dirty="0"/>
                    </a:p>
                  </a:txBody>
                  <a:tcPr anchor="ctr"/>
                </a:tc>
                <a:extLst>
                  <a:ext uri="{0D108BD9-81ED-4DB2-BD59-A6C34878D82A}">
                    <a16:rowId xmlns:a16="http://schemas.microsoft.com/office/drawing/2014/main" val="505462017"/>
                  </a:ext>
                </a:extLst>
              </a:tr>
              <a:tr h="923453">
                <a:tc>
                  <a:txBody>
                    <a:bodyPr/>
                    <a:lstStyle/>
                    <a:p>
                      <a:pPr algn="ctr"/>
                      <a:r>
                        <a:rPr lang="en-US" sz="2400" dirty="0" smtClean="0"/>
                        <a:t>Finance &amp; Policy</a:t>
                      </a:r>
                      <a:endParaRPr lang="en-US" sz="2400" dirty="0"/>
                    </a:p>
                  </a:txBody>
                  <a:tcPr anchor="ctr"/>
                </a:tc>
                <a:tc>
                  <a:txBody>
                    <a:bodyPr/>
                    <a:lstStyle/>
                    <a:p>
                      <a:pPr algn="ctr"/>
                      <a:r>
                        <a:rPr lang="en-US" sz="2400" dirty="0" smtClean="0"/>
                        <a:t>Dayana</a:t>
                      </a:r>
                      <a:endParaRPr lang="en-US" sz="2400" dirty="0"/>
                    </a:p>
                  </a:txBody>
                  <a:tcPr anchor="ctr"/>
                </a:tc>
                <a:tc>
                  <a:txBody>
                    <a:bodyPr/>
                    <a:lstStyle/>
                    <a:p>
                      <a:pPr algn="ctr"/>
                      <a:r>
                        <a:rPr lang="en-US" sz="2400" dirty="0" smtClean="0"/>
                        <a:t>Salon</a:t>
                      </a:r>
                      <a:endParaRPr lang="en-US" sz="2400" dirty="0"/>
                    </a:p>
                  </a:txBody>
                  <a:tcPr anchor="ctr"/>
                </a:tc>
                <a:extLst>
                  <a:ext uri="{0D108BD9-81ED-4DB2-BD59-A6C34878D82A}">
                    <a16:rowId xmlns:a16="http://schemas.microsoft.com/office/drawing/2014/main" val="2957762226"/>
                  </a:ext>
                </a:extLst>
              </a:tr>
              <a:tr h="923453">
                <a:tc>
                  <a:txBody>
                    <a:bodyPr/>
                    <a:lstStyle/>
                    <a:p>
                      <a:pPr algn="ctr"/>
                      <a:r>
                        <a:rPr lang="en-US" sz="2400" dirty="0" smtClean="0"/>
                        <a:t>Quality &amp; IT</a:t>
                      </a:r>
                      <a:endParaRPr lang="en-US" sz="2400" dirty="0"/>
                    </a:p>
                  </a:txBody>
                  <a:tcPr anchor="ctr"/>
                </a:tc>
                <a:tc>
                  <a:txBody>
                    <a:bodyPr/>
                    <a:lstStyle/>
                    <a:p>
                      <a:pPr algn="ctr"/>
                      <a:r>
                        <a:rPr lang="en-US" sz="2400" dirty="0" smtClean="0"/>
                        <a:t>Jeff</a:t>
                      </a:r>
                      <a:endParaRPr lang="en-US" sz="2400" dirty="0"/>
                    </a:p>
                  </a:txBody>
                  <a:tcPr anchor="ctr"/>
                </a:tc>
                <a:tc>
                  <a:txBody>
                    <a:bodyPr/>
                    <a:lstStyle/>
                    <a:p>
                      <a:pPr algn="ctr"/>
                      <a:r>
                        <a:rPr lang="en-US" sz="2400" dirty="0" smtClean="0"/>
                        <a:t>Library</a:t>
                      </a:r>
                      <a:endParaRPr lang="en-US" sz="2400" dirty="0"/>
                    </a:p>
                  </a:txBody>
                  <a:tcPr anchor="ctr"/>
                </a:tc>
                <a:extLst>
                  <a:ext uri="{0D108BD9-81ED-4DB2-BD59-A6C34878D82A}">
                    <a16:rowId xmlns:a16="http://schemas.microsoft.com/office/drawing/2014/main" val="2836213034"/>
                  </a:ext>
                </a:extLst>
              </a:tr>
              <a:tr h="923453">
                <a:tc>
                  <a:txBody>
                    <a:bodyPr/>
                    <a:lstStyle/>
                    <a:p>
                      <a:pPr algn="ctr"/>
                      <a:r>
                        <a:rPr lang="en-US" sz="2400" dirty="0" smtClean="0"/>
                        <a:t>Service Array</a:t>
                      </a:r>
                      <a:endParaRPr lang="en-US" sz="2400" dirty="0"/>
                    </a:p>
                  </a:txBody>
                  <a:tcPr anchor="ctr"/>
                </a:tc>
                <a:tc>
                  <a:txBody>
                    <a:bodyPr/>
                    <a:lstStyle/>
                    <a:p>
                      <a:pPr algn="ctr"/>
                      <a:r>
                        <a:rPr lang="en-US" sz="2400" dirty="0" smtClean="0"/>
                        <a:t>Liz</a:t>
                      </a:r>
                      <a:endParaRPr lang="en-US" sz="2400" dirty="0"/>
                    </a:p>
                  </a:txBody>
                  <a:tcPr anchor="ctr"/>
                </a:tc>
                <a:tc>
                  <a:txBody>
                    <a:bodyPr/>
                    <a:lstStyle/>
                    <a:p>
                      <a:pPr algn="ctr"/>
                      <a:r>
                        <a:rPr lang="en-US" sz="2400" dirty="0" smtClean="0"/>
                        <a:t>Boardroom B</a:t>
                      </a:r>
                      <a:endParaRPr lang="en-US" sz="2400" dirty="0"/>
                    </a:p>
                  </a:txBody>
                  <a:tcPr anchor="ctr"/>
                </a:tc>
                <a:extLst>
                  <a:ext uri="{0D108BD9-81ED-4DB2-BD59-A6C34878D82A}">
                    <a16:rowId xmlns:a16="http://schemas.microsoft.com/office/drawing/2014/main" val="336125688"/>
                  </a:ext>
                </a:extLst>
              </a:tr>
              <a:tr h="923453">
                <a:tc>
                  <a:txBody>
                    <a:bodyPr/>
                    <a:lstStyle/>
                    <a:p>
                      <a:pPr algn="ctr"/>
                      <a:r>
                        <a:rPr lang="en-US" sz="2400" dirty="0" smtClean="0"/>
                        <a:t>Supervision, Training &amp;</a:t>
                      </a:r>
                      <a:r>
                        <a:rPr lang="en-US" sz="2400" baseline="0" dirty="0" smtClean="0"/>
                        <a:t> Staffing</a:t>
                      </a:r>
                      <a:endParaRPr lang="en-US" sz="2400" dirty="0"/>
                    </a:p>
                  </a:txBody>
                  <a:tcPr anchor="ctr"/>
                </a:tc>
                <a:tc>
                  <a:txBody>
                    <a:bodyPr/>
                    <a:lstStyle/>
                    <a:p>
                      <a:pPr algn="ctr"/>
                      <a:r>
                        <a:rPr lang="en-US" sz="2400" dirty="0" smtClean="0"/>
                        <a:t>Chris</a:t>
                      </a:r>
                      <a:endParaRPr lang="en-US" sz="2400" dirty="0"/>
                    </a:p>
                  </a:txBody>
                  <a:tcPr anchor="ctr"/>
                </a:tc>
                <a:tc>
                  <a:txBody>
                    <a:bodyPr/>
                    <a:lstStyle/>
                    <a:p>
                      <a:pPr algn="ctr"/>
                      <a:r>
                        <a:rPr lang="en-US" sz="2400" dirty="0" smtClean="0"/>
                        <a:t>Boardroom C</a:t>
                      </a:r>
                      <a:endParaRPr lang="en-US" sz="2400" dirty="0"/>
                    </a:p>
                  </a:txBody>
                  <a:tcPr anchor="ctr"/>
                </a:tc>
                <a:extLst>
                  <a:ext uri="{0D108BD9-81ED-4DB2-BD59-A6C34878D82A}">
                    <a16:rowId xmlns:a16="http://schemas.microsoft.com/office/drawing/2014/main" val="19556124"/>
                  </a:ext>
                </a:extLst>
              </a:tr>
            </a:tbl>
          </a:graphicData>
        </a:graphic>
      </p:graphicFrame>
    </p:spTree>
    <p:extLst>
      <p:ext uri="{BB962C8B-B14F-4D97-AF65-F5344CB8AC3E}">
        <p14:creationId xmlns:p14="http://schemas.microsoft.com/office/powerpoint/2010/main" val="1479417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23461" y="173038"/>
            <a:ext cx="6918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mn-lt"/>
                <a:ea typeface="Yu Gothic UI Semibold" panose="020B0700000000000000" pitchFamily="34" charset="-128"/>
              </a:rPr>
              <a:t>Faculty Team Meeting Assignments</a:t>
            </a:r>
            <a:endParaRPr lang="en-US" altLang="en-US" sz="3600" dirty="0">
              <a:latin typeface="+mn-lt"/>
            </a:endParaRPr>
          </a:p>
        </p:txBody>
      </p:sp>
      <p:sp>
        <p:nvSpPr>
          <p:cNvPr id="18436" name="Content Placeholder 2"/>
          <p:cNvSpPr txBox="1">
            <a:spLocks/>
          </p:cNvSpPr>
          <p:nvPr/>
        </p:nvSpPr>
        <p:spPr bwMode="auto">
          <a:xfrm>
            <a:off x="323461" y="1211999"/>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50000"/>
              </a:lnSpc>
              <a:spcBef>
                <a:spcPct val="0"/>
              </a:spcBef>
              <a:spcAft>
                <a:spcPts val="600"/>
              </a:spcAft>
            </a:pPr>
            <a:endParaRPr lang="en-US" altLang="en-US" i="1" dirty="0">
              <a:latin typeface="+mn-lt"/>
              <a:ea typeface="Yu Gothic Medium" panose="020B05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786331239"/>
              </p:ext>
            </p:extLst>
          </p:nvPr>
        </p:nvGraphicFramePr>
        <p:xfrm>
          <a:off x="1810137" y="1418251"/>
          <a:ext cx="8303208" cy="4589280"/>
        </p:xfrm>
        <a:graphic>
          <a:graphicData uri="http://schemas.openxmlformats.org/drawingml/2006/table">
            <a:tbl>
              <a:tblPr firstRow="1" bandRow="1">
                <a:tableStyleId>{5C22544A-7EE6-4342-B048-85BDC9FD1C3A}</a:tableStyleId>
              </a:tblPr>
              <a:tblGrid>
                <a:gridCol w="2767736">
                  <a:extLst>
                    <a:ext uri="{9D8B030D-6E8A-4147-A177-3AD203B41FA5}">
                      <a16:colId xmlns:a16="http://schemas.microsoft.com/office/drawing/2014/main" val="1428944068"/>
                    </a:ext>
                  </a:extLst>
                </a:gridCol>
                <a:gridCol w="2767736">
                  <a:extLst>
                    <a:ext uri="{9D8B030D-6E8A-4147-A177-3AD203B41FA5}">
                      <a16:colId xmlns:a16="http://schemas.microsoft.com/office/drawing/2014/main" val="1284503963"/>
                    </a:ext>
                  </a:extLst>
                </a:gridCol>
                <a:gridCol w="2767736">
                  <a:extLst>
                    <a:ext uri="{9D8B030D-6E8A-4147-A177-3AD203B41FA5}">
                      <a16:colId xmlns:a16="http://schemas.microsoft.com/office/drawing/2014/main" val="619921691"/>
                    </a:ext>
                  </a:extLst>
                </a:gridCol>
              </a:tblGrid>
              <a:tr h="917856">
                <a:tc>
                  <a:txBody>
                    <a:bodyPr/>
                    <a:lstStyle/>
                    <a:p>
                      <a:pPr algn="ctr"/>
                      <a:r>
                        <a:rPr lang="en-US" sz="2400" dirty="0" smtClean="0"/>
                        <a:t>Team</a:t>
                      </a:r>
                      <a:endParaRPr lang="en-US" sz="2400" dirty="0"/>
                    </a:p>
                  </a:txBody>
                  <a:tcPr anchor="ctr"/>
                </a:tc>
                <a:tc>
                  <a:txBody>
                    <a:bodyPr/>
                    <a:lstStyle/>
                    <a:p>
                      <a:pPr algn="ctr"/>
                      <a:r>
                        <a:rPr lang="en-US" sz="2400" dirty="0" smtClean="0"/>
                        <a:t>Faculty</a:t>
                      </a:r>
                      <a:endParaRPr lang="en-US" sz="2400" dirty="0"/>
                    </a:p>
                  </a:txBody>
                  <a:tcPr anchor="ctr"/>
                </a:tc>
                <a:tc>
                  <a:txBody>
                    <a:bodyPr/>
                    <a:lstStyle/>
                    <a:p>
                      <a:pPr algn="ctr"/>
                      <a:r>
                        <a:rPr lang="en-US" sz="2400" dirty="0" smtClean="0"/>
                        <a:t>Room</a:t>
                      </a:r>
                      <a:endParaRPr lang="en-US" sz="2400" dirty="0"/>
                    </a:p>
                  </a:txBody>
                  <a:tcPr anchor="ctr"/>
                </a:tc>
                <a:extLst>
                  <a:ext uri="{0D108BD9-81ED-4DB2-BD59-A6C34878D82A}">
                    <a16:rowId xmlns:a16="http://schemas.microsoft.com/office/drawing/2014/main" val="505462017"/>
                  </a:ext>
                </a:extLst>
              </a:tr>
              <a:tr h="917856">
                <a:tc>
                  <a:txBody>
                    <a:bodyPr/>
                    <a:lstStyle/>
                    <a:p>
                      <a:pPr algn="ctr"/>
                      <a:r>
                        <a:rPr lang="en-US" sz="2400" dirty="0" smtClean="0"/>
                        <a:t>Fairfax County</a:t>
                      </a:r>
                      <a:endParaRPr lang="en-US" sz="2400" dirty="0"/>
                    </a:p>
                  </a:txBody>
                  <a:tcPr anchor="ctr"/>
                </a:tc>
                <a:tc>
                  <a:txBody>
                    <a:bodyPr/>
                    <a:lstStyle/>
                    <a:p>
                      <a:pPr algn="ctr"/>
                      <a:r>
                        <a:rPr lang="en-US" sz="2400" dirty="0" smtClean="0"/>
                        <a:t>Wyndee and Stacy</a:t>
                      </a:r>
                      <a:endParaRPr lang="en-US" sz="2400" dirty="0"/>
                    </a:p>
                  </a:txBody>
                  <a:tcPr anchor="ctr"/>
                </a:tc>
                <a:tc>
                  <a:txBody>
                    <a:bodyPr/>
                    <a:lstStyle/>
                    <a:p>
                      <a:pPr algn="ctr"/>
                      <a:r>
                        <a:rPr lang="en-US" sz="2400" dirty="0" smtClean="0"/>
                        <a:t>Boardroom</a:t>
                      </a:r>
                      <a:r>
                        <a:rPr lang="en-US" sz="2400" baseline="0" dirty="0" smtClean="0"/>
                        <a:t> A</a:t>
                      </a:r>
                      <a:endParaRPr lang="en-US" sz="2400" dirty="0"/>
                    </a:p>
                  </a:txBody>
                  <a:tcPr anchor="ctr"/>
                </a:tc>
                <a:extLst>
                  <a:ext uri="{0D108BD9-81ED-4DB2-BD59-A6C34878D82A}">
                    <a16:rowId xmlns:a16="http://schemas.microsoft.com/office/drawing/2014/main" val="2957762226"/>
                  </a:ext>
                </a:extLst>
              </a:tr>
              <a:tr h="917856">
                <a:tc>
                  <a:txBody>
                    <a:bodyPr/>
                    <a:lstStyle/>
                    <a:p>
                      <a:pPr algn="ctr"/>
                      <a:r>
                        <a:rPr lang="en-US" sz="2400" dirty="0" smtClean="0"/>
                        <a:t>Hennepin</a:t>
                      </a:r>
                      <a:r>
                        <a:rPr lang="en-US" sz="2400" baseline="0" dirty="0" smtClean="0"/>
                        <a:t> County</a:t>
                      </a:r>
                      <a:endParaRPr lang="en-US" sz="2400" dirty="0"/>
                    </a:p>
                  </a:txBody>
                  <a:tcPr anchor="ctr"/>
                </a:tc>
                <a:tc>
                  <a:txBody>
                    <a:bodyPr/>
                    <a:lstStyle/>
                    <a:p>
                      <a:pPr algn="ctr"/>
                      <a:r>
                        <a:rPr lang="en-US" sz="2400" dirty="0" smtClean="0"/>
                        <a:t>Bruce and Chad</a:t>
                      </a:r>
                      <a:endParaRPr lang="en-US" sz="2400" dirty="0"/>
                    </a:p>
                  </a:txBody>
                  <a:tcPr anchor="ctr"/>
                </a:tc>
                <a:tc>
                  <a:txBody>
                    <a:bodyPr/>
                    <a:lstStyle/>
                    <a:p>
                      <a:pPr algn="ctr"/>
                      <a:r>
                        <a:rPr lang="en-US" sz="2400" dirty="0" smtClean="0"/>
                        <a:t>Miracle</a:t>
                      </a:r>
                      <a:r>
                        <a:rPr lang="en-US" sz="2400" baseline="0" dirty="0" smtClean="0"/>
                        <a:t> Room</a:t>
                      </a:r>
                      <a:endParaRPr lang="en-US" sz="2400" dirty="0"/>
                    </a:p>
                  </a:txBody>
                  <a:tcPr anchor="ctr"/>
                </a:tc>
                <a:extLst>
                  <a:ext uri="{0D108BD9-81ED-4DB2-BD59-A6C34878D82A}">
                    <a16:rowId xmlns:a16="http://schemas.microsoft.com/office/drawing/2014/main" val="2836213034"/>
                  </a:ext>
                </a:extLst>
              </a:tr>
              <a:tr h="917856">
                <a:tc>
                  <a:txBody>
                    <a:bodyPr/>
                    <a:lstStyle/>
                    <a:p>
                      <a:pPr algn="ctr"/>
                      <a:r>
                        <a:rPr lang="en-US" sz="2400" dirty="0" smtClean="0"/>
                        <a:t>Ohio</a:t>
                      </a:r>
                      <a:endParaRPr lang="en-US" sz="2400" dirty="0"/>
                    </a:p>
                  </a:txBody>
                  <a:tcPr anchor="ctr"/>
                </a:tc>
                <a:tc>
                  <a:txBody>
                    <a:bodyPr/>
                    <a:lstStyle/>
                    <a:p>
                      <a:pPr algn="ctr"/>
                      <a:r>
                        <a:rPr lang="en-US" sz="2400" dirty="0" smtClean="0"/>
                        <a:t>Tim</a:t>
                      </a:r>
                      <a:endParaRPr lang="en-US" sz="2400" dirty="0"/>
                    </a:p>
                  </a:txBody>
                  <a:tcPr anchor="ctr"/>
                </a:tc>
                <a:tc>
                  <a:txBody>
                    <a:bodyPr/>
                    <a:lstStyle/>
                    <a:p>
                      <a:pPr algn="ctr"/>
                      <a:r>
                        <a:rPr lang="en-US" sz="2400" dirty="0" smtClean="0"/>
                        <a:t>Miracle Room</a:t>
                      </a:r>
                      <a:endParaRPr lang="en-US" sz="2400" dirty="0"/>
                    </a:p>
                  </a:txBody>
                  <a:tcPr anchor="ctr"/>
                </a:tc>
                <a:extLst>
                  <a:ext uri="{0D108BD9-81ED-4DB2-BD59-A6C34878D82A}">
                    <a16:rowId xmlns:a16="http://schemas.microsoft.com/office/drawing/2014/main" val="336125688"/>
                  </a:ext>
                </a:extLst>
              </a:tr>
              <a:tr h="917856">
                <a:tc>
                  <a:txBody>
                    <a:bodyPr/>
                    <a:lstStyle/>
                    <a:p>
                      <a:pPr algn="ctr"/>
                      <a:r>
                        <a:rPr lang="en-US" sz="2400" dirty="0" smtClean="0"/>
                        <a:t>San Francisco</a:t>
                      </a:r>
                      <a:endParaRPr lang="en-US" sz="2400" dirty="0"/>
                    </a:p>
                  </a:txBody>
                  <a:tcPr anchor="ctr"/>
                </a:tc>
                <a:tc>
                  <a:txBody>
                    <a:bodyPr/>
                    <a:lstStyle/>
                    <a:p>
                      <a:pPr algn="ctr"/>
                      <a:r>
                        <a:rPr lang="en-US" sz="2400" dirty="0" smtClean="0"/>
                        <a:t>Ruby and Shannon</a:t>
                      </a:r>
                      <a:endParaRPr lang="en-US" sz="2400" dirty="0"/>
                    </a:p>
                  </a:txBody>
                  <a:tcPr anchor="ctr"/>
                </a:tc>
                <a:tc>
                  <a:txBody>
                    <a:bodyPr/>
                    <a:lstStyle/>
                    <a:p>
                      <a:pPr algn="ctr"/>
                      <a:r>
                        <a:rPr lang="en-US" sz="2400" smtClean="0"/>
                        <a:t>Miracle Room</a:t>
                      </a:r>
                      <a:endParaRPr lang="en-US" sz="2400" dirty="0"/>
                    </a:p>
                  </a:txBody>
                  <a:tcPr anchor="ctr"/>
                </a:tc>
                <a:extLst>
                  <a:ext uri="{0D108BD9-81ED-4DB2-BD59-A6C34878D82A}">
                    <a16:rowId xmlns:a16="http://schemas.microsoft.com/office/drawing/2014/main" val="19556124"/>
                  </a:ext>
                </a:extLst>
              </a:tr>
            </a:tbl>
          </a:graphicData>
        </a:graphic>
      </p:graphicFrame>
    </p:spTree>
    <p:extLst>
      <p:ext uri="{BB962C8B-B14F-4D97-AF65-F5344CB8AC3E}">
        <p14:creationId xmlns:p14="http://schemas.microsoft.com/office/powerpoint/2010/main" val="2031633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380" y="3573624"/>
            <a:ext cx="4848379" cy="646331"/>
          </a:xfrm>
          <a:prstGeom prst="rect">
            <a:avLst/>
          </a:prstGeom>
          <a:noFill/>
        </p:spPr>
        <p:txBody>
          <a:bodyPr wrap="none" rtlCol="0">
            <a:spAutoFit/>
          </a:bodyPr>
          <a:lstStyle/>
          <a:p>
            <a:r>
              <a:rPr lang="en-US" sz="3600" b="1" dirty="0" smtClean="0"/>
              <a:t>Wrap Up and Next Steps</a:t>
            </a:r>
            <a:endParaRPr lang="en-US" sz="3600" b="1" dirty="0"/>
          </a:p>
        </p:txBody>
      </p:sp>
    </p:spTree>
    <p:extLst>
      <p:ext uri="{BB962C8B-B14F-4D97-AF65-F5344CB8AC3E}">
        <p14:creationId xmlns:p14="http://schemas.microsoft.com/office/powerpoint/2010/main" val="406033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7555" y="2146853"/>
            <a:ext cx="7772400" cy="1362075"/>
          </a:xfrm>
        </p:spPr>
        <p:txBody>
          <a:bodyPr/>
          <a:lstStyle/>
          <a:p>
            <a:r>
              <a:rPr lang="en-US" dirty="0" smtClean="0"/>
              <a:t>Connecticut’s Mobile Crisis Intervention Clinical Best Practices</a:t>
            </a:r>
            <a:endParaRPr lang="en-US" dirty="0"/>
          </a:p>
        </p:txBody>
      </p:sp>
      <p:sp>
        <p:nvSpPr>
          <p:cNvPr id="5" name="Text Placeholder 4"/>
          <p:cNvSpPr>
            <a:spLocks noGrp="1"/>
          </p:cNvSpPr>
          <p:nvPr>
            <p:ph type="body" idx="1"/>
          </p:nvPr>
        </p:nvSpPr>
        <p:spPr>
          <a:xfrm>
            <a:off x="2325826" y="3691973"/>
            <a:ext cx="7772400" cy="1619664"/>
          </a:xfrm>
        </p:spPr>
        <p:txBody>
          <a:bodyPr/>
          <a:lstStyle/>
          <a:p>
            <a:pPr algn="r"/>
            <a:endParaRPr lang="en-US" sz="1000" b="1" dirty="0"/>
          </a:p>
          <a:p>
            <a:pPr algn="r"/>
            <a:r>
              <a:rPr lang="en-US" sz="3000" b="1" dirty="0"/>
              <a:t>Tim Marshall, L.C.S.W.</a:t>
            </a:r>
          </a:p>
          <a:p>
            <a:pPr algn="r"/>
            <a:r>
              <a:rPr lang="en-US" b="1" dirty="0" smtClean="0"/>
              <a:t>Clinical Manager</a:t>
            </a:r>
          </a:p>
          <a:p>
            <a:pPr algn="r"/>
            <a:r>
              <a:rPr lang="en-US" b="1" dirty="0" smtClean="0"/>
              <a:t>CT Department of Children and Families</a:t>
            </a:r>
            <a:endParaRPr lang="en-US" b="1"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55" y="5907444"/>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14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06" y="84465"/>
            <a:ext cx="8369294" cy="633009"/>
          </a:xfrm>
        </p:spPr>
        <p:txBody>
          <a:bodyPr>
            <a:normAutofit fontScale="90000"/>
          </a:bodyPr>
          <a:lstStyle/>
          <a:p>
            <a:r>
              <a:rPr lang="en-US" sz="4000" dirty="0"/>
              <a:t>Best Practice Components</a:t>
            </a:r>
          </a:p>
        </p:txBody>
      </p:sp>
      <p:sp>
        <p:nvSpPr>
          <p:cNvPr id="4" name="Rectangle 3"/>
          <p:cNvSpPr txBox="1">
            <a:spLocks noGrp="1" noChangeArrowheads="1"/>
          </p:cNvSpPr>
          <p:nvPr>
            <p:ph idx="1"/>
          </p:nvPr>
        </p:nvSpPr>
        <p:spPr bwMode="auto">
          <a:xfrm>
            <a:off x="206506" y="989046"/>
            <a:ext cx="11307469" cy="529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Crisis defined by caller</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Clearly defined goals and outcomes</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Robust staffing</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Ongoing outreach and education activities</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Good working relationships with: Emergency departments, schools, foster care, law enforcement and other key stakeholders</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Core intervention skills</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Annual workforce development and standardized training activities</a:t>
            </a:r>
          </a:p>
          <a:p>
            <a:pPr marL="342900" lvl="1" indent="-342900" eaLnBrk="1" hangingPunct="1">
              <a:lnSpc>
                <a:spcPct val="90000"/>
              </a:lnSpc>
              <a:buSzPct val="90000"/>
              <a:buFont typeface="Arial" panose="020B0604020202020204" pitchFamily="34" charset="0"/>
              <a:buChar char="•"/>
              <a:defRPr/>
            </a:pPr>
            <a:r>
              <a:rPr lang="en-US" altLang="en-US" sz="2800" kern="0" dirty="0">
                <a:solidFill>
                  <a:prstClr val="black"/>
                </a:solidFill>
                <a:ea typeface="ＭＳ Ｐゴシック" panose="020B0600070205080204" pitchFamily="34" charset="-128"/>
              </a:rPr>
              <a:t>Routine reporting, data analysis and ongoing quality improvement</a:t>
            </a:r>
          </a:p>
          <a:p>
            <a:pPr marL="742950" lvl="2" indent="-342900" eaLnBrk="1" hangingPunct="1">
              <a:lnSpc>
                <a:spcPct val="90000"/>
              </a:lnSpc>
              <a:buSzPct val="90000"/>
              <a:defRPr/>
            </a:pPr>
            <a:r>
              <a:rPr lang="en-US" altLang="en-US" sz="2800" kern="0" dirty="0" smtClean="0">
                <a:solidFill>
                  <a:prstClr val="black"/>
                </a:solidFill>
                <a:ea typeface="ＭＳ Ｐゴシック" panose="020B0600070205080204" pitchFamily="34" charset="-128"/>
              </a:rPr>
              <a:t>Annual </a:t>
            </a:r>
            <a:r>
              <a:rPr lang="en-US" altLang="en-US" sz="2800" kern="0" dirty="0">
                <a:solidFill>
                  <a:prstClr val="black"/>
                </a:solidFill>
                <a:ea typeface="ＭＳ Ｐゴシック" panose="020B0600070205080204" pitchFamily="34" charset="-128"/>
              </a:rPr>
              <a:t>quality </a:t>
            </a:r>
            <a:r>
              <a:rPr lang="en-US" altLang="en-US" sz="2800" kern="0" dirty="0" smtClean="0">
                <a:solidFill>
                  <a:prstClr val="black"/>
                </a:solidFill>
                <a:ea typeface="ＭＳ Ｐゴシック" panose="020B0600070205080204" pitchFamily="34" charset="-128"/>
              </a:rPr>
              <a:t>improvement </a:t>
            </a:r>
            <a:r>
              <a:rPr lang="en-US" altLang="en-US" sz="2800" kern="0" dirty="0">
                <a:solidFill>
                  <a:prstClr val="black"/>
                </a:solidFill>
                <a:ea typeface="ＭＳ Ｐゴシック" panose="020B0600070205080204" pitchFamily="34" charset="-128"/>
              </a:rPr>
              <a:t>p</a:t>
            </a:r>
            <a:r>
              <a:rPr lang="en-US" altLang="en-US" sz="2800" kern="0" dirty="0" smtClean="0">
                <a:solidFill>
                  <a:prstClr val="black"/>
                </a:solidFill>
                <a:ea typeface="ＭＳ Ｐゴシック" panose="020B0600070205080204" pitchFamily="34" charset="-128"/>
              </a:rPr>
              <a:t>lan</a:t>
            </a:r>
            <a:endParaRPr lang="en-US" altLang="en-US" sz="2800" kern="0" dirty="0">
              <a:solidFill>
                <a:prstClr val="black"/>
              </a:solidFill>
              <a:ea typeface="ＭＳ Ｐゴシック" panose="020B0600070205080204" pitchFamily="34" charset="-128"/>
            </a:endParaRPr>
          </a:p>
          <a:p>
            <a:pPr marL="342900" lvl="1" indent="-342900" eaLnBrk="1" hangingPunct="1">
              <a:lnSpc>
                <a:spcPct val="90000"/>
              </a:lnSpc>
              <a:buSzPct val="90000"/>
              <a:buFont typeface="Arial" panose="020B0604020202020204" pitchFamily="34" charset="0"/>
              <a:buChar char="•"/>
              <a:defRPr/>
            </a:pPr>
            <a:endParaRPr lang="en-US" altLang="en-US" sz="2400" kern="0" dirty="0">
              <a:solidFill>
                <a:prstClr val="black"/>
              </a:solidFill>
              <a:ea typeface="ＭＳ Ｐゴシック" panose="020B0600070205080204" pitchFamily="34" charset="-128"/>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06" y="6221898"/>
            <a:ext cx="805089"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53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99" y="0"/>
            <a:ext cx="8229600" cy="745435"/>
          </a:xfrm>
        </p:spPr>
        <p:txBody>
          <a:bodyPr>
            <a:normAutofit/>
          </a:bodyPr>
          <a:lstStyle/>
          <a:p>
            <a:r>
              <a:rPr lang="en-US" sz="3600" dirty="0"/>
              <a:t>Accessing Mobile Crisis</a:t>
            </a:r>
          </a:p>
        </p:txBody>
      </p:sp>
      <p:sp>
        <p:nvSpPr>
          <p:cNvPr id="4" name="Rectangle 3"/>
          <p:cNvSpPr txBox="1">
            <a:spLocks noGrp="1" noChangeArrowheads="1"/>
          </p:cNvSpPr>
          <p:nvPr>
            <p:ph idx="1"/>
          </p:nvPr>
        </p:nvSpPr>
        <p:spPr bwMode="auto">
          <a:xfrm>
            <a:off x="229099" y="1110343"/>
            <a:ext cx="11353301" cy="513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eaLnBrk="1" hangingPunct="1">
              <a:lnSpc>
                <a:spcPct val="80000"/>
              </a:lnSpc>
              <a:spcBef>
                <a:spcPct val="0"/>
              </a:spcBef>
              <a:spcAft>
                <a:spcPts val="600"/>
              </a:spcAft>
              <a:buSzPct val="75000"/>
              <a:defRPr/>
            </a:pPr>
            <a:r>
              <a:rPr lang="en-US" altLang="en-US" sz="2800" b="1" kern="0" dirty="0" smtClean="0">
                <a:solidFill>
                  <a:prstClr val="black"/>
                </a:solidFill>
              </a:rPr>
              <a:t>Why provide a mobile response vs. telephone?</a:t>
            </a:r>
            <a:endParaRPr lang="en-US" altLang="en-US" sz="2800" b="1" kern="0" dirty="0">
              <a:solidFill>
                <a:prstClr val="black"/>
              </a:solidFill>
            </a:endParaRP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800" kern="0" dirty="0">
              <a:solidFill>
                <a:prstClr val="black"/>
              </a:solidFill>
              <a:ea typeface="ＭＳ Ｐゴシック" pitchFamily="34" charset="-128"/>
            </a:endParaRPr>
          </a:p>
          <a:p>
            <a:pPr lvl="1" eaLnBrk="1" hangingPunct="1">
              <a:lnSpc>
                <a:spcPct val="80000"/>
              </a:lnSpc>
              <a:spcBef>
                <a:spcPct val="0"/>
              </a:spcBef>
              <a:spcAft>
                <a:spcPts val="600"/>
              </a:spcAft>
              <a:buSzPct val="75000"/>
              <a:buFont typeface="Arial" panose="020B0604020202020204" pitchFamily="34" charset="0"/>
              <a:buChar char="•"/>
              <a:defRPr/>
            </a:pPr>
            <a:r>
              <a:rPr lang="en-US" altLang="en-US" sz="2800" kern="0" dirty="0">
                <a:solidFill>
                  <a:prstClr val="black"/>
                </a:solidFill>
                <a:ea typeface="ＭＳ Ｐゴシック" pitchFamily="34" charset="-128"/>
              </a:rPr>
              <a:t>Crisis situation and mobile response might be </a:t>
            </a:r>
            <a:r>
              <a:rPr lang="en-US" altLang="en-US" sz="2800" kern="0" dirty="0">
                <a:solidFill>
                  <a:srgbClr val="C00000"/>
                </a:solidFill>
                <a:ea typeface="ＭＳ Ｐゴシック" pitchFamily="34" charset="-128"/>
              </a:rPr>
              <a:t>first system introduction</a:t>
            </a: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800" kern="0" dirty="0">
              <a:solidFill>
                <a:prstClr val="black"/>
              </a:solidFill>
              <a:ea typeface="ＭＳ Ｐゴシック" pitchFamily="34" charset="-128"/>
            </a:endParaRPr>
          </a:p>
          <a:p>
            <a:pPr lvl="1" eaLnBrk="1" hangingPunct="1">
              <a:lnSpc>
                <a:spcPct val="80000"/>
              </a:lnSpc>
              <a:spcBef>
                <a:spcPct val="0"/>
              </a:spcBef>
              <a:spcAft>
                <a:spcPts val="600"/>
              </a:spcAft>
              <a:buSzPct val="75000"/>
              <a:buFont typeface="Arial" panose="020B0604020202020204" pitchFamily="34" charset="0"/>
              <a:buChar char="•"/>
              <a:defRPr/>
            </a:pPr>
            <a:r>
              <a:rPr lang="en-US" altLang="en-US" sz="2800" kern="0" dirty="0">
                <a:solidFill>
                  <a:prstClr val="black"/>
                </a:solidFill>
                <a:ea typeface="ＭＳ Ｐゴシック" pitchFamily="34" charset="-128"/>
              </a:rPr>
              <a:t>Making a </a:t>
            </a:r>
            <a:r>
              <a:rPr lang="en-US" altLang="en-US" sz="2800" kern="0" dirty="0">
                <a:solidFill>
                  <a:srgbClr val="C00000"/>
                </a:solidFill>
                <a:ea typeface="ＭＳ Ｐゴシック" pitchFamily="34" charset="-128"/>
              </a:rPr>
              <a:t>face-to-face connection, assessing strengths and needs in person</a:t>
            </a: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800" kern="0" dirty="0">
              <a:solidFill>
                <a:prstClr val="black"/>
              </a:solidFill>
              <a:ea typeface="ＭＳ Ｐゴシック" pitchFamily="34" charset="-128"/>
            </a:endParaRPr>
          </a:p>
          <a:p>
            <a:pPr lvl="1" eaLnBrk="1" hangingPunct="1">
              <a:lnSpc>
                <a:spcPct val="80000"/>
              </a:lnSpc>
              <a:spcBef>
                <a:spcPct val="0"/>
              </a:spcBef>
              <a:spcAft>
                <a:spcPts val="600"/>
              </a:spcAft>
              <a:buSzPct val="75000"/>
              <a:buFont typeface="Arial" panose="020B0604020202020204" pitchFamily="34" charset="0"/>
              <a:buChar char="•"/>
              <a:defRPr/>
            </a:pPr>
            <a:r>
              <a:rPr lang="en-US" altLang="en-US" sz="2800" kern="0" dirty="0">
                <a:solidFill>
                  <a:srgbClr val="C00000"/>
                </a:solidFill>
                <a:ea typeface="ＭＳ Ｐゴシック" pitchFamily="34" charset="-128"/>
              </a:rPr>
              <a:t>Addresses access barriers </a:t>
            </a:r>
            <a:r>
              <a:rPr lang="en-US" altLang="en-US" sz="2800" kern="0" dirty="0">
                <a:solidFill>
                  <a:prstClr val="black"/>
                </a:solidFill>
                <a:ea typeface="ＭＳ Ｐゴシック" pitchFamily="34" charset="-128"/>
              </a:rPr>
              <a:t>that impact disadvantaged populations</a:t>
            </a: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800" kern="0" dirty="0">
              <a:solidFill>
                <a:prstClr val="black"/>
              </a:solidFill>
              <a:ea typeface="ＭＳ Ｐゴシック" pitchFamily="34" charset="-128"/>
            </a:endParaRPr>
          </a:p>
          <a:p>
            <a:pPr lvl="1" eaLnBrk="1" hangingPunct="1">
              <a:lnSpc>
                <a:spcPct val="80000"/>
              </a:lnSpc>
              <a:spcBef>
                <a:spcPct val="0"/>
              </a:spcBef>
              <a:spcAft>
                <a:spcPts val="600"/>
              </a:spcAft>
              <a:buSzPct val="75000"/>
              <a:buFont typeface="Arial" panose="020B0604020202020204" pitchFamily="34" charset="0"/>
              <a:buChar char="•"/>
              <a:defRPr/>
            </a:pPr>
            <a:r>
              <a:rPr lang="en-US" altLang="en-US" sz="2800" kern="0" dirty="0">
                <a:solidFill>
                  <a:prstClr val="black"/>
                </a:solidFill>
                <a:ea typeface="ＭＳ Ｐゴシック" pitchFamily="34" charset="-128"/>
              </a:rPr>
              <a:t>Mobile response facilitates being a </a:t>
            </a:r>
            <a:r>
              <a:rPr lang="en-US" altLang="en-US" sz="2800" kern="0" dirty="0">
                <a:solidFill>
                  <a:srgbClr val="C00000"/>
                </a:solidFill>
                <a:ea typeface="ＭＳ Ｐゴシック" pitchFamily="34" charset="-128"/>
              </a:rPr>
              <a:t>resource not just to the </a:t>
            </a:r>
            <a:r>
              <a:rPr lang="en-US" altLang="en-US" sz="2800" u="sng" kern="0" dirty="0">
                <a:solidFill>
                  <a:srgbClr val="C00000"/>
                </a:solidFill>
                <a:ea typeface="ＭＳ Ｐゴシック" pitchFamily="34" charset="-128"/>
              </a:rPr>
              <a:t>family</a:t>
            </a:r>
            <a:r>
              <a:rPr lang="en-US" altLang="en-US" sz="2800" kern="0" dirty="0">
                <a:solidFill>
                  <a:srgbClr val="C00000"/>
                </a:solidFill>
                <a:ea typeface="ＭＳ Ｐゴシック" pitchFamily="34" charset="-128"/>
              </a:rPr>
              <a:t>, but to the </a:t>
            </a:r>
            <a:r>
              <a:rPr lang="en-US" altLang="en-US" sz="2800" u="sng" kern="0" dirty="0">
                <a:solidFill>
                  <a:srgbClr val="C00000"/>
                </a:solidFill>
                <a:ea typeface="ＭＳ Ｐゴシック" pitchFamily="34" charset="-128"/>
              </a:rPr>
              <a:t>community</a:t>
            </a: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400" u="sng" kern="0" dirty="0">
              <a:solidFill>
                <a:prstClr val="black"/>
              </a:solidFill>
              <a:ea typeface="ＭＳ Ｐゴシック" pitchFamily="34" charset="-128"/>
            </a:endParaRPr>
          </a:p>
          <a:p>
            <a:pPr lvl="1" eaLnBrk="1" hangingPunct="1">
              <a:lnSpc>
                <a:spcPct val="80000"/>
              </a:lnSpc>
              <a:spcBef>
                <a:spcPct val="0"/>
              </a:spcBef>
              <a:spcAft>
                <a:spcPts val="600"/>
              </a:spcAft>
              <a:buSzPct val="75000"/>
              <a:buFont typeface="Arial" panose="020B0604020202020204" pitchFamily="34" charset="0"/>
              <a:buChar char="•"/>
              <a:defRPr/>
            </a:pPr>
            <a:endParaRPr lang="en-US" altLang="en-US" sz="2400" kern="0" dirty="0">
              <a:solidFill>
                <a:prstClr val="black"/>
              </a:solidFill>
              <a:ea typeface="ＭＳ Ｐゴシック" pitchFamily="34" charset="-128"/>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99" y="6126164"/>
            <a:ext cx="91394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33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65" y="109810"/>
            <a:ext cx="8229600" cy="657016"/>
          </a:xfrm>
        </p:spPr>
        <p:txBody>
          <a:bodyPr>
            <a:normAutofit/>
          </a:bodyPr>
          <a:lstStyle/>
          <a:p>
            <a:r>
              <a:rPr lang="en-US" sz="3600" dirty="0"/>
              <a:t>Staffing</a:t>
            </a:r>
          </a:p>
        </p:txBody>
      </p:sp>
      <p:sp>
        <p:nvSpPr>
          <p:cNvPr id="5" name="Rectangle 3"/>
          <p:cNvSpPr txBox="1">
            <a:spLocks noGrp="1" noChangeArrowheads="1"/>
          </p:cNvSpPr>
          <p:nvPr>
            <p:ph idx="1"/>
          </p:nvPr>
        </p:nvSpPr>
        <p:spPr bwMode="auto">
          <a:xfrm>
            <a:off x="195165" y="1017037"/>
            <a:ext cx="11253496" cy="502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2400">
                <a:solidFill>
                  <a:srgbClr val="45037B"/>
                </a:solidFill>
                <a:latin typeface="+mn-lt"/>
                <a:ea typeface="+mn-ea"/>
                <a:cs typeface="+mn-cs"/>
              </a:defRPr>
            </a:lvl1pPr>
            <a:lvl2pPr marL="742950" indent="-285750" algn="l" rtl="0" eaLnBrk="0" fontAlgn="base" hangingPunct="0">
              <a:spcBef>
                <a:spcPct val="20000"/>
              </a:spcBef>
              <a:spcAft>
                <a:spcPct val="0"/>
              </a:spcAft>
              <a:buChar char="–"/>
              <a:defRPr sz="2000">
                <a:solidFill>
                  <a:srgbClr val="45037B"/>
                </a:solidFill>
                <a:latin typeface="+mn-lt"/>
              </a:defRPr>
            </a:lvl2pPr>
            <a:lvl3pPr marL="1143000" indent="-228600" algn="l" rtl="0" eaLnBrk="0" fontAlgn="base" hangingPunct="0">
              <a:spcBef>
                <a:spcPct val="20000"/>
              </a:spcBef>
              <a:spcAft>
                <a:spcPct val="0"/>
              </a:spcAft>
              <a:buChar char="•"/>
              <a:defRPr>
                <a:solidFill>
                  <a:srgbClr val="45037B"/>
                </a:solidFill>
                <a:latin typeface="+mn-lt"/>
              </a:defRPr>
            </a:lvl3pPr>
            <a:lvl4pPr marL="1600200" indent="-228600" algn="l" rtl="0" eaLnBrk="0" fontAlgn="base" hangingPunct="0">
              <a:spcBef>
                <a:spcPct val="20000"/>
              </a:spcBef>
              <a:spcAft>
                <a:spcPct val="0"/>
              </a:spcAft>
              <a:buChar char="–"/>
              <a:defRPr sz="1600">
                <a:solidFill>
                  <a:srgbClr val="45037B"/>
                </a:solidFill>
                <a:latin typeface="+mn-lt"/>
              </a:defRPr>
            </a:lvl4pPr>
            <a:lvl5pPr marL="2057400" indent="-228600" algn="l" rtl="0" eaLnBrk="0" fontAlgn="base" hangingPunct="0">
              <a:spcBef>
                <a:spcPct val="20000"/>
              </a:spcBef>
              <a:spcAft>
                <a:spcPct val="0"/>
              </a:spcAft>
              <a:buChar char="»"/>
              <a:defRPr sz="1600">
                <a:solidFill>
                  <a:srgbClr val="45037B"/>
                </a:solidFill>
                <a:latin typeface="+mn-lt"/>
              </a:defRPr>
            </a:lvl5pPr>
            <a:lvl6pPr marL="2514600" indent="-228600" algn="l" rtl="0" fontAlgn="base">
              <a:spcBef>
                <a:spcPct val="20000"/>
              </a:spcBef>
              <a:spcAft>
                <a:spcPct val="0"/>
              </a:spcAft>
              <a:buChar char="»"/>
              <a:defRPr sz="1600">
                <a:solidFill>
                  <a:srgbClr val="45037B"/>
                </a:solidFill>
                <a:latin typeface="+mn-lt"/>
              </a:defRPr>
            </a:lvl6pPr>
            <a:lvl7pPr marL="2971800" indent="-228600" algn="l" rtl="0" fontAlgn="base">
              <a:spcBef>
                <a:spcPct val="20000"/>
              </a:spcBef>
              <a:spcAft>
                <a:spcPct val="0"/>
              </a:spcAft>
              <a:buChar char="»"/>
              <a:defRPr sz="1600">
                <a:solidFill>
                  <a:srgbClr val="45037B"/>
                </a:solidFill>
                <a:latin typeface="+mn-lt"/>
              </a:defRPr>
            </a:lvl7pPr>
            <a:lvl8pPr marL="3429000" indent="-228600" algn="l" rtl="0" fontAlgn="base">
              <a:spcBef>
                <a:spcPct val="20000"/>
              </a:spcBef>
              <a:spcAft>
                <a:spcPct val="0"/>
              </a:spcAft>
              <a:buChar char="»"/>
              <a:defRPr sz="1600">
                <a:solidFill>
                  <a:srgbClr val="45037B"/>
                </a:solidFill>
                <a:latin typeface="+mn-lt"/>
              </a:defRPr>
            </a:lvl8pPr>
            <a:lvl9pPr marL="3886200" indent="-228600" algn="l" rtl="0" fontAlgn="base">
              <a:spcBef>
                <a:spcPct val="20000"/>
              </a:spcBef>
              <a:spcAft>
                <a:spcPct val="0"/>
              </a:spcAft>
              <a:buChar char="»"/>
              <a:defRPr sz="1600">
                <a:solidFill>
                  <a:srgbClr val="45037B"/>
                </a:solidFill>
                <a:latin typeface="+mn-lt"/>
              </a:defRPr>
            </a:lvl9pPr>
          </a:lstStyle>
          <a:p>
            <a:pPr>
              <a:spcBef>
                <a:spcPct val="0"/>
              </a:spcBef>
              <a:spcAft>
                <a:spcPts val="600"/>
              </a:spcAft>
              <a:defRPr/>
            </a:pPr>
            <a:r>
              <a:rPr lang="en-US" altLang="en-US" kern="0" dirty="0" smtClean="0">
                <a:solidFill>
                  <a:prstClr val="black"/>
                </a:solidFill>
                <a:ea typeface="ＭＳ Ｐゴシック" pitchFamily="34" charset="-128"/>
              </a:rPr>
              <a:t>170+ full and part time/per diem clinicians statewide</a:t>
            </a:r>
          </a:p>
          <a:p>
            <a:pPr>
              <a:spcBef>
                <a:spcPct val="0"/>
              </a:spcBef>
              <a:spcAft>
                <a:spcPts val="600"/>
              </a:spcAft>
              <a:defRPr/>
            </a:pPr>
            <a:r>
              <a:rPr lang="en-US" altLang="en-US" kern="0" dirty="0" smtClean="0">
                <a:solidFill>
                  <a:prstClr val="black"/>
                </a:solidFill>
                <a:ea typeface="ＭＳ Ｐゴシック" pitchFamily="34" charset="-128"/>
              </a:rPr>
              <a:t>Most Mobile Crisis teams housed within large community-based mental health clinics with full service array</a:t>
            </a:r>
          </a:p>
          <a:p>
            <a:pPr>
              <a:spcBef>
                <a:spcPct val="0"/>
              </a:spcBef>
              <a:spcAft>
                <a:spcPts val="600"/>
              </a:spcAft>
              <a:defRPr/>
            </a:pPr>
            <a:r>
              <a:rPr lang="en-US" altLang="en-US" kern="0" dirty="0" smtClean="0">
                <a:solidFill>
                  <a:prstClr val="black"/>
                </a:solidFill>
                <a:ea typeface="ＭＳ Ｐゴシック" pitchFamily="34" charset="-128"/>
              </a:rPr>
              <a:t>Clinicians are typically master level (MSW, LPC, or LMFT), licensed (or license-eligible) clinicians</a:t>
            </a:r>
          </a:p>
          <a:p>
            <a:pPr>
              <a:spcBef>
                <a:spcPct val="0"/>
              </a:spcBef>
              <a:spcAft>
                <a:spcPts val="600"/>
              </a:spcAft>
              <a:defRPr/>
            </a:pPr>
            <a:r>
              <a:rPr lang="en-US" altLang="en-US" kern="0" dirty="0" smtClean="0">
                <a:solidFill>
                  <a:prstClr val="black"/>
                </a:solidFill>
                <a:ea typeface="ＭＳ Ｐゴシック" pitchFamily="34" charset="-128"/>
              </a:rPr>
              <a:t>.5 to 1.0 FTE directors at each site (MA or doctoral level)</a:t>
            </a:r>
          </a:p>
          <a:p>
            <a:pPr>
              <a:spcBef>
                <a:spcPct val="0"/>
              </a:spcBef>
              <a:spcAft>
                <a:spcPts val="600"/>
              </a:spcAft>
              <a:defRPr/>
            </a:pPr>
            <a:r>
              <a:rPr lang="en-US" altLang="en-US" kern="0" dirty="0" smtClean="0">
                <a:solidFill>
                  <a:prstClr val="black"/>
                </a:solidFill>
                <a:ea typeface="ＭＳ Ｐゴシック" pitchFamily="34" charset="-128"/>
              </a:rPr>
              <a:t>Each contract includes capacity for psychiatric consultation and medication management</a:t>
            </a:r>
          </a:p>
          <a:p>
            <a:pPr>
              <a:spcBef>
                <a:spcPct val="0"/>
              </a:spcBef>
              <a:spcAft>
                <a:spcPts val="600"/>
              </a:spcAft>
              <a:defRPr/>
            </a:pPr>
            <a:r>
              <a:rPr lang="en-US" altLang="en-US" kern="0" dirty="0" smtClean="0">
                <a:solidFill>
                  <a:prstClr val="black"/>
                </a:solidFill>
                <a:ea typeface="ＭＳ Ｐゴシック" pitchFamily="34" charset="-128"/>
              </a:rPr>
              <a:t>Family partners used on some teams, primarily for parent engagement and follow-up</a:t>
            </a:r>
          </a:p>
          <a:p>
            <a:pPr>
              <a:spcBef>
                <a:spcPct val="0"/>
              </a:spcBef>
              <a:spcAft>
                <a:spcPts val="600"/>
              </a:spcAft>
              <a:defRPr/>
            </a:pPr>
            <a:r>
              <a:rPr lang="en-US" altLang="en-US" kern="0" dirty="0" smtClean="0">
                <a:solidFill>
                  <a:prstClr val="black"/>
                </a:solidFill>
                <a:ea typeface="ＭＳ Ｐゴシック" pitchFamily="34" charset="-128"/>
              </a:rPr>
              <a:t>Team responses are preferred, but less likely to occur as volume has increased over time</a:t>
            </a:r>
          </a:p>
          <a:p>
            <a:pPr>
              <a:spcBef>
                <a:spcPct val="0"/>
              </a:spcBef>
              <a:spcAft>
                <a:spcPts val="600"/>
              </a:spcAft>
              <a:defRPr/>
            </a:pPr>
            <a:endParaRPr lang="en-US" altLang="en-US" kern="0" dirty="0" smtClean="0">
              <a:ea typeface="ＭＳ Ｐゴシック" pitchFamily="34" charset="-128"/>
            </a:endParaRPr>
          </a:p>
          <a:p>
            <a:pPr>
              <a:defRPr/>
            </a:pPr>
            <a:endParaRPr lang="en-US" altLang="en-US" kern="0" dirty="0" smtClean="0">
              <a:ea typeface="ＭＳ Ｐゴシック" pitchFamily="34" charset="-128"/>
            </a:endParaRPr>
          </a:p>
          <a:p>
            <a:pPr lvl="1">
              <a:buFont typeface="Arial" panose="020B0604020202020204" pitchFamily="34" charset="0"/>
              <a:buChar char="•"/>
              <a:defRPr/>
            </a:pPr>
            <a:endParaRPr lang="en-US" altLang="en-US" sz="2400" kern="0" dirty="0">
              <a:ea typeface="ＭＳ Ｐゴシック" pitchFamily="34" charset="-128"/>
            </a:endParaRPr>
          </a:p>
          <a:p>
            <a:pPr lvl="1">
              <a:buFont typeface="Arial" panose="020B0604020202020204" pitchFamily="34" charset="0"/>
              <a:buChar char="•"/>
              <a:defRPr/>
            </a:pPr>
            <a:endParaRPr lang="en-US" altLang="en-US" sz="2400" kern="0" dirty="0">
              <a:ea typeface="ＭＳ Ｐゴシック" pitchFamily="34" charset="-128"/>
            </a:endParaRPr>
          </a:p>
          <a:p>
            <a:pPr>
              <a:defRPr/>
            </a:pPr>
            <a:endParaRPr lang="en-US" altLang="en-US" kern="0" dirty="0" smtClean="0">
              <a:ea typeface="ＭＳ Ｐゴシック" pitchFamily="34" charset="-128"/>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5" y="6041708"/>
            <a:ext cx="865564" cy="60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85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HSA PPT Template_022018.potx [Read-Only]" id="{792C0558-9B0C-47EE-B199-3EAF8EAD94E1}" vid="{5BC4C46A-92FD-4AF9-8DEF-1798B8A8D62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SAMHSA PowerPoint Template 2.14.18</Template>
  <TotalTime>988</TotalTime>
  <Words>3184</Words>
  <Application>Microsoft Office PowerPoint</Application>
  <PresentationFormat>Widescreen</PresentationFormat>
  <Paragraphs>475</Paragraphs>
  <Slides>51</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ＭＳ Ｐゴシック</vt:lpstr>
      <vt:lpstr>Yu Gothic Medium</vt:lpstr>
      <vt:lpstr>Yu Gothic UI Semibold</vt:lpstr>
      <vt:lpstr>Arial</vt:lpstr>
      <vt:lpstr>Calibri</vt:lpstr>
      <vt:lpstr>Calibri Light</vt:lpstr>
      <vt:lpstr>Times New Roman</vt:lpstr>
      <vt:lpstr>Verdana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Connecticut’s Mobile Crisis Intervention Clinical Best Practices</vt:lpstr>
      <vt:lpstr>Best Practice Components</vt:lpstr>
      <vt:lpstr>Accessing Mobile Crisis</vt:lpstr>
      <vt:lpstr>Staffing</vt:lpstr>
      <vt:lpstr>Goals</vt:lpstr>
      <vt:lpstr>Goals (cont.)</vt:lpstr>
      <vt:lpstr>Available Services</vt:lpstr>
      <vt:lpstr> Practice Model: Assessment (Phase One)  </vt:lpstr>
      <vt:lpstr>Practice Model: Assessment (Phase One) cont.</vt:lpstr>
      <vt:lpstr>Practice Model: Crisis Stabilization and Transition (Phase Two)</vt:lpstr>
      <vt:lpstr>Standardized Training</vt:lpstr>
      <vt:lpstr>Outreach Activities</vt:lpstr>
      <vt:lpstr>Annual Quality Improvement Plan (QIP)</vt:lpstr>
      <vt:lpstr>Milwaukee’s MRSS System Lessons Learned, Best Practices and New Directions </vt:lpstr>
      <vt:lpstr>Lessons Learned From A System Of Care Perspective</vt:lpstr>
      <vt:lpstr>Lessons Learned from System of Care Perspective (cont.)</vt:lpstr>
      <vt:lpstr>Hiring Staff: What we say we want v. What we really want </vt:lpstr>
      <vt:lpstr>Staff Needs</vt:lpstr>
      <vt:lpstr>Crisis Work is Especially Hard on Staff</vt:lpstr>
      <vt:lpstr>What Is Crisis Intervention?</vt:lpstr>
      <vt:lpstr>And When Responding, There’s Theory (Looks easy doesn’t it?)…</vt:lpstr>
      <vt:lpstr>PowerPoint Presentation</vt:lpstr>
      <vt:lpstr>The X-factor in Crisis Intervention</vt:lpstr>
      <vt:lpstr> Hospitalization:  </vt:lpstr>
      <vt:lpstr>Because It’s About Needs and Safety Planning NOT “Meeting Criteria”</vt:lpstr>
      <vt:lpstr>New Directions in Expanding Child Mobile Crisis (CMC)</vt:lpstr>
      <vt:lpstr>     Crisis Assessment and Response Team (CART)     </vt:lpstr>
      <vt:lpstr>Coordinated Opportunities for Recovery and Empowerment (CORE) </vt:lpstr>
      <vt:lpstr>Proactive Outreach for Sexually Exploited Youth (POSEY)</vt:lpstr>
      <vt:lpstr>Youth Living Out Loud Mentoring Program</vt:lpstr>
      <vt:lpstr>Expanded Use of Peer Support</vt:lpstr>
      <vt:lpstr>      Discharge Follow-Up Team (Team Connect)      </vt:lpstr>
      <vt:lpstr>Future Direction</vt:lpstr>
      <vt:lpstr>Apps and Social Media:  For Better or Worse…</vt:lpstr>
      <vt:lpstr>CTL: The Crisis Text Line</vt:lpstr>
      <vt:lpstr>Social Media and Suicide Prevention: Help from Facebook</vt:lpstr>
      <vt:lpstr>The Evolution of MRSS: What Is Next for NJ</vt:lpstr>
      <vt:lpstr>MRSS Dispatch Data</vt:lpstr>
      <vt:lpstr>NJ’s Mobile Response and Stabilization Services</vt:lpstr>
      <vt:lpstr>NJ Populations</vt:lpstr>
      <vt:lpstr>NJ’s Trauma Informed Care</vt:lpstr>
      <vt:lpstr>NJ’s Trauma Informed Care: Youth in Foster Care</vt:lpstr>
      <vt:lpstr>NJ’s Trauma Informed Care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Beaudry, Rachel</dc:creator>
  <cp:lastModifiedBy>Mutibwa, Rhona</cp:lastModifiedBy>
  <cp:revision>25</cp:revision>
  <cp:lastPrinted>2018-02-12T19:53:39Z</cp:lastPrinted>
  <dcterms:created xsi:type="dcterms:W3CDTF">2018-02-15T12:06:03Z</dcterms:created>
  <dcterms:modified xsi:type="dcterms:W3CDTF">2018-05-24T13:39:35Z</dcterms:modified>
</cp:coreProperties>
</file>